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0" r:id="rId2"/>
  </p:sldMasterIdLst>
  <p:notesMasterIdLst>
    <p:notesMasterId r:id="rId22"/>
  </p:notesMasterIdLst>
  <p:sldIdLst>
    <p:sldId id="259" r:id="rId3"/>
    <p:sldId id="359" r:id="rId4"/>
    <p:sldId id="360" r:id="rId5"/>
    <p:sldId id="344" r:id="rId6"/>
    <p:sldId id="379" r:id="rId7"/>
    <p:sldId id="380" r:id="rId8"/>
    <p:sldId id="377" r:id="rId9"/>
    <p:sldId id="381" r:id="rId10"/>
    <p:sldId id="382" r:id="rId11"/>
    <p:sldId id="376" r:id="rId12"/>
    <p:sldId id="378" r:id="rId13"/>
    <p:sldId id="372" r:id="rId14"/>
    <p:sldId id="384" r:id="rId15"/>
    <p:sldId id="386" r:id="rId16"/>
    <p:sldId id="385" r:id="rId17"/>
    <p:sldId id="383" r:id="rId18"/>
    <p:sldId id="375" r:id="rId19"/>
    <p:sldId id="373" r:id="rId20"/>
    <p:sldId id="276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5295"/>
    <a:srgbClr val="FF0000"/>
    <a:srgbClr val="B21E53"/>
    <a:srgbClr val="1FCB71"/>
    <a:srgbClr val="1B57B5"/>
    <a:srgbClr val="FFFF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71" autoAdjust="0"/>
    <p:restoredTop sz="95161" autoAdjust="0"/>
  </p:normalViewPr>
  <p:slideViewPr>
    <p:cSldViewPr>
      <p:cViewPr>
        <p:scale>
          <a:sx n="75" d="100"/>
          <a:sy n="75" d="100"/>
        </p:scale>
        <p:origin x="792" y="-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D0D69D1-7EC5-34E4-D0BA-28FD22EC09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5F9DEF1-72D0-824F-666E-2DC62497B8F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83D0A538-9894-8F3F-8ADE-1F69328E63A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6C04FD68-0929-3DAA-AE89-AE33DB58ED5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50D7E817-23EC-560C-AF2B-D101776ACE8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B14D4939-DA32-68F5-4F21-3FD6863403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9C4ACC8-1170-4BF4-BE85-754F9D5196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E1FD63E8-1CBD-AF9D-DAE4-5C131D400A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FE46FC4-F6C7-4EC7-A170-CB44302BACA4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7B3F99D9-233F-CBF4-AC8C-2C0790C588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5B795365-74F1-DE9B-D1AB-F5669AF00F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id="{456E52D1-2AEB-82D4-C5C9-59F2246C42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3ABA14-D6AC-34E9-E87B-F7D8BC7270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/>
              <a:t>Student Notes: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The objective of the session is to introduce the concept of </a:t>
            </a:r>
            <a:r>
              <a:rPr lang="en-US" kern="0" dirty="0"/>
              <a:t>time varying signals</a:t>
            </a:r>
            <a:r>
              <a:rPr lang="en-US" dirty="0"/>
              <a:t> and how these signals are described and classified further. We will also discuss various types of other classifications with examples.</a:t>
            </a:r>
          </a:p>
          <a:p>
            <a:pPr>
              <a:defRPr/>
            </a:pPr>
            <a:endParaRPr lang="en-IN" dirty="0"/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56791E3F-8858-CF9F-72A1-BF735582B3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EB765EC-58EC-4D90-BC1E-83B425F919C4}" type="slidenum">
              <a:rPr lang="en-IN" altLang="en-US"/>
              <a:pPr>
                <a:spcBef>
                  <a:spcPct val="0"/>
                </a:spcBef>
              </a:pPr>
              <a:t>2</a:t>
            </a:fld>
            <a:endParaRPr lang="en-I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02262C05-2372-96D7-6132-0FEAC5C379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B7A248-7387-7DC5-E2F8-725CC3AF96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/>
              <a:t>Student Notes: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The objective of the session is to introduce the concept of </a:t>
            </a:r>
            <a:r>
              <a:rPr lang="en-US" kern="0" dirty="0"/>
              <a:t>time varying signals</a:t>
            </a:r>
            <a:r>
              <a:rPr lang="en-US" dirty="0"/>
              <a:t> and how these signals are described and classified further. We will also discuss various types of other classifications with examples.</a:t>
            </a:r>
          </a:p>
          <a:p>
            <a:pPr>
              <a:defRPr/>
            </a:pPr>
            <a:endParaRPr lang="en-IN" dirty="0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69E9B3A4-33E6-DB6C-78F0-CB6500D28D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D4F7F1B-FDF0-4268-9ED3-641F9D333991}" type="slidenum">
              <a:rPr lang="en-IN" altLang="en-US"/>
              <a:pPr>
                <a:spcBef>
                  <a:spcPct val="0"/>
                </a:spcBef>
              </a:pPr>
              <a:t>3</a:t>
            </a:fld>
            <a:endParaRPr lang="en-I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">
            <a:extLst>
              <a:ext uri="{FF2B5EF4-FFF2-40B4-BE49-F238E27FC236}">
                <a16:creationId xmlns:a16="http://schemas.microsoft.com/office/drawing/2014/main" id="{EE97E03E-6B99-3685-3B4A-A60B4BD60C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16ABE21-AB6F-4476-AEB0-6199D9AA58D8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14339" name="Rectangle 1">
            <a:extLst>
              <a:ext uri="{FF2B5EF4-FFF2-40B4-BE49-F238E27FC236}">
                <a16:creationId xmlns:a16="http://schemas.microsoft.com/office/drawing/2014/main" id="{0B51FD1C-86FA-0097-011A-E74986C697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08651B44-2B95-94B2-4C6D-2D769E2F7B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">
            <a:extLst>
              <a:ext uri="{FF2B5EF4-FFF2-40B4-BE49-F238E27FC236}">
                <a16:creationId xmlns:a16="http://schemas.microsoft.com/office/drawing/2014/main" id="{0EBDD4B3-041F-402B-C51B-139DC3492F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08E613C-2990-4AB6-A530-BD4006738EA8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16387" name="Rectangle 1">
            <a:extLst>
              <a:ext uri="{FF2B5EF4-FFF2-40B4-BE49-F238E27FC236}">
                <a16:creationId xmlns:a16="http://schemas.microsoft.com/office/drawing/2014/main" id="{D66D730E-C686-0A92-162D-A393D5365A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15CD2E87-28FB-B5CD-C1A8-44E787FFFF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">
            <a:extLst>
              <a:ext uri="{FF2B5EF4-FFF2-40B4-BE49-F238E27FC236}">
                <a16:creationId xmlns:a16="http://schemas.microsoft.com/office/drawing/2014/main" id="{464FC19F-A158-461A-BFC1-B2FEF76CA8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49A9939-4839-412B-8C71-A0AA28F6A643}" type="slidenum">
              <a:rPr lang="en-US" altLang="en-US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336E83BD-D324-B4B4-5835-AEC3844C57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3801BA2F-6C6B-73A5-E406-7CD3C1C932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6586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">
            <a:extLst>
              <a:ext uri="{FF2B5EF4-FFF2-40B4-BE49-F238E27FC236}">
                <a16:creationId xmlns:a16="http://schemas.microsoft.com/office/drawing/2014/main" id="{8265CB3E-FB11-B536-3CD3-064F391CFE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A675AAF-8252-4D40-A0DA-E5DA33D330F0}" type="slidenum">
              <a:rPr lang="en-US" altLang="en-US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20483" name="Rectangle 1">
            <a:extLst>
              <a:ext uri="{FF2B5EF4-FFF2-40B4-BE49-F238E27FC236}">
                <a16:creationId xmlns:a16="http://schemas.microsoft.com/office/drawing/2014/main" id="{21A3DDD7-D965-4268-54A2-60A3AF2AC8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DF2A7B0A-8F3A-D835-F419-FC89427D5A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">
            <a:extLst>
              <a:ext uri="{FF2B5EF4-FFF2-40B4-BE49-F238E27FC236}">
                <a16:creationId xmlns:a16="http://schemas.microsoft.com/office/drawing/2014/main" id="{7C8F682C-C9EF-E924-43BD-C4BA429C97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B20F2D8-D469-4063-9153-C97EB6C37A88}" type="slidenum">
              <a:rPr lang="en-US" altLang="en-US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22531" name="Rectangle 1">
            <a:extLst>
              <a:ext uri="{FF2B5EF4-FFF2-40B4-BE49-F238E27FC236}">
                <a16:creationId xmlns:a16="http://schemas.microsoft.com/office/drawing/2014/main" id="{55F7E2DF-F3D6-30C6-C5E6-C163CA2020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94982DDC-9C20-FBAC-C9C0-4B557BB22F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">
            <a:extLst>
              <a:ext uri="{FF2B5EF4-FFF2-40B4-BE49-F238E27FC236}">
                <a16:creationId xmlns:a16="http://schemas.microsoft.com/office/drawing/2014/main" id="{AD05D6F2-0A07-940B-F7EC-796D7963FD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F77C92A-D984-4C8A-9A23-C79C8C29485F}" type="slidenum">
              <a:rPr lang="en-US" altLang="en-US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24579" name="Rectangle 1">
            <a:extLst>
              <a:ext uri="{FF2B5EF4-FFF2-40B4-BE49-F238E27FC236}">
                <a16:creationId xmlns:a16="http://schemas.microsoft.com/office/drawing/2014/main" id="{08BDC1B3-A64D-2DF4-0DBD-ED9B2BC51E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24250C33-CE62-3CB1-D3CB-B59D3184EF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 descr="band">
            <a:extLst>
              <a:ext uri="{FF2B5EF4-FFF2-40B4-BE49-F238E27FC236}">
                <a16:creationId xmlns:a16="http://schemas.microsoft.com/office/drawing/2014/main" id="{DB11FB9D-F3D2-6D32-B919-CE32990299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89588"/>
            <a:ext cx="8991600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1B57B5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9209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1761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77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and">
            <a:extLst>
              <a:ext uri="{FF2B5EF4-FFF2-40B4-BE49-F238E27FC236}">
                <a16:creationId xmlns:a16="http://schemas.microsoft.com/office/drawing/2014/main" id="{23A3BAAA-9D63-E96B-1E0E-685688EC9E9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89588"/>
            <a:ext cx="8991600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1B57B5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190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9729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5070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0585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2211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33004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0484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980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32973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7456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63192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16060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4ECBA0D6-49F3-257A-ECF8-AE314141F8FF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0" y="6267450"/>
          <a:ext cx="91440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10128885" imgH="696087" progId="CorelDRAW.Graphic.12">
                  <p:embed/>
                </p:oleObj>
              </mc:Choice>
              <mc:Fallback>
                <p:oleObj name="CorelDRAW" r:id="rId2" imgW="10128885" imgH="696087" progId="CorelDRAW.Graphic.12">
                  <p:embed/>
                  <p:pic>
                    <p:nvPicPr>
                      <p:cNvPr id="3" name="Object 4">
                        <a:extLst>
                          <a:ext uri="{FF2B5EF4-FFF2-40B4-BE49-F238E27FC236}">
                            <a16:creationId xmlns:a16="http://schemas.microsoft.com/office/drawing/2014/main" id="{4ECBA0D6-49F3-257A-ECF8-AE314141F8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267450"/>
                        <a:ext cx="91440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3250" cy="11366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A68BF957-EEC0-F111-A7CF-F7331439884C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8001000" y="6400800"/>
            <a:ext cx="1138238" cy="469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D6849C0-B5BB-4161-A325-904ACB83C6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B7B40DA-17BA-7C20-D9B3-DC28D7C487E1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2889250" cy="4699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D86DE578-7609-F4AF-8CBD-7169CFC0B24D}"/>
              </a:ext>
            </a:extLst>
          </p:cNvPr>
          <p:cNvSpPr>
            <a:spLocks noGrp="1"/>
          </p:cNvSpPr>
          <p:nvPr>
            <p:ph type="dt" idx="12"/>
          </p:nvPr>
        </p:nvSpPr>
        <p:spPr>
          <a:xfrm>
            <a:off x="457200" y="6245225"/>
            <a:ext cx="2127250" cy="46990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69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079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8735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024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8192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714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6349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882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1" descr="band">
            <a:extLst>
              <a:ext uri="{FF2B5EF4-FFF2-40B4-BE49-F238E27FC236}">
                <a16:creationId xmlns:a16="http://schemas.microsoft.com/office/drawing/2014/main" id="{FFCE48C1-EA16-6108-D67C-4F83C78B9AE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89588"/>
            <a:ext cx="8991600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526738D2-4AA3-15F1-49EF-688020049C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F2C1A937-6C42-1FE8-6093-864D8A9BF0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44" r:id="rId1"/>
    <p:sldLayoutId id="2147484824" r:id="rId2"/>
    <p:sldLayoutId id="2147484825" r:id="rId3"/>
    <p:sldLayoutId id="2147484826" r:id="rId4"/>
    <p:sldLayoutId id="2147484827" r:id="rId5"/>
    <p:sldLayoutId id="2147484828" r:id="rId6"/>
    <p:sldLayoutId id="2147484829" r:id="rId7"/>
    <p:sldLayoutId id="2147484830" r:id="rId8"/>
    <p:sldLayoutId id="2147484831" r:id="rId9"/>
    <p:sldLayoutId id="2147484832" r:id="rId10"/>
    <p:sldLayoutId id="214748483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E8D357B8-377C-9FF8-6CA9-9AAEDB395D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DC8266CF-DBBA-BE99-A4E6-3F993A5192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graphicFrame>
        <p:nvGraphicFramePr>
          <p:cNvPr id="2052" name="Object 4">
            <a:extLst>
              <a:ext uri="{FF2B5EF4-FFF2-40B4-BE49-F238E27FC236}">
                <a16:creationId xmlns:a16="http://schemas.microsoft.com/office/drawing/2014/main" id="{B85A79F3-2888-57A1-8033-60A6904E7B0E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0" y="6267450"/>
          <a:ext cx="91440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14" imgW="10128885" imgH="696087" progId="CorelDRAW.Graphic.12">
                  <p:embed/>
                </p:oleObj>
              </mc:Choice>
              <mc:Fallback>
                <p:oleObj name="CorelDRAW" r:id="rId14" imgW="10128885" imgH="696087" progId="CorelDRAW.Graphic.12">
                  <p:embed/>
                  <p:pic>
                    <p:nvPicPr>
                      <p:cNvPr id="2052" name="Object 4">
                        <a:extLst>
                          <a:ext uri="{FF2B5EF4-FFF2-40B4-BE49-F238E27FC236}">
                            <a16:creationId xmlns:a16="http://schemas.microsoft.com/office/drawing/2014/main" id="{B85A79F3-2888-57A1-8033-60A6904E7B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267450"/>
                        <a:ext cx="91440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4845" r:id="rId1"/>
    <p:sldLayoutId id="2147484834" r:id="rId2"/>
    <p:sldLayoutId id="2147484835" r:id="rId3"/>
    <p:sldLayoutId id="2147484836" r:id="rId4"/>
    <p:sldLayoutId id="2147484837" r:id="rId5"/>
    <p:sldLayoutId id="2147484838" r:id="rId6"/>
    <p:sldLayoutId id="2147484839" r:id="rId7"/>
    <p:sldLayoutId id="2147484840" r:id="rId8"/>
    <p:sldLayoutId id="2147484841" r:id="rId9"/>
    <p:sldLayoutId id="2147484842" r:id="rId10"/>
    <p:sldLayoutId id="2147484843" r:id="rId11"/>
    <p:sldLayoutId id="214748484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17">
            <a:extLst>
              <a:ext uri="{FF2B5EF4-FFF2-40B4-BE49-F238E27FC236}">
                <a16:creationId xmlns:a16="http://schemas.microsoft.com/office/drawing/2014/main" id="{AE671C08-EBE1-AA77-AB16-3CEAD54DA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5375" y="5715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3" name="Rectangle 18">
            <a:extLst>
              <a:ext uri="{FF2B5EF4-FFF2-40B4-BE49-F238E27FC236}">
                <a16:creationId xmlns:a16="http://schemas.microsoft.com/office/drawing/2014/main" id="{CEFB765F-CA44-51E5-192F-46665E8D5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752600"/>
          </a:xfrm>
          <a:prstGeom prst="rect">
            <a:avLst/>
          </a:prstGeom>
          <a:solidFill>
            <a:srgbClr val="3352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AF5FAB7-8DCB-45A0-CD95-8423908A3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57400"/>
            <a:ext cx="86868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3352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Demand Forecasting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3352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Industrial Products</a:t>
            </a:r>
            <a:endParaRPr lang="en-US" altLang="en-US" sz="3600" dirty="0">
              <a:solidFill>
                <a:srgbClr val="33529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97A29CF-A531-9967-AF69-30670E2D5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1148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by:</a:t>
            </a:r>
          </a:p>
          <a:p>
            <a:pPr algn="ctr" eaLnBrk="1" hangingPunct="1">
              <a:buFontTx/>
              <a:buNone/>
            </a:pPr>
            <a:r>
              <a:rPr lang="en-US" alt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Aditi Kannan</a:t>
            </a:r>
          </a:p>
          <a:p>
            <a:pPr algn="ctr" eaLnBrk="1" hangingPunct="1">
              <a:buFontTx/>
              <a:buNone/>
            </a:pPr>
            <a:r>
              <a:rPr lang="en-US" alt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SSN College of Engineering</a:t>
            </a:r>
          </a:p>
        </p:txBody>
      </p:sp>
      <p:pic>
        <p:nvPicPr>
          <p:cNvPr id="4" name="Picture 2" descr="Norton Abrasives: The Norton Clipper Abrasives for Cutting">
            <a:extLst>
              <a:ext uri="{FF2B5EF4-FFF2-40B4-BE49-F238E27FC236}">
                <a16:creationId xmlns:a16="http://schemas.microsoft.com/office/drawing/2014/main" id="{B67C1D54-F795-9636-6F23-BDAE40CF7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27066"/>
            <a:ext cx="314325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62289-14FA-4D82-44BA-002AB0173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9937"/>
            <a:ext cx="8229600" cy="1143000"/>
          </a:xfrm>
        </p:spPr>
        <p:txBody>
          <a:bodyPr/>
          <a:lstStyle/>
          <a:p>
            <a:r>
              <a:rPr lang="en-IN" sz="3200" b="1" dirty="0">
                <a:solidFill>
                  <a:srgbClr val="3352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 Model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141F069-FB16-8B80-9402-A870806C51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219200"/>
            <a:ext cx="3810000" cy="4978400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2F740C3-9BEE-362F-FBE1-600ED57478E0}"/>
              </a:ext>
            </a:extLst>
          </p:cNvPr>
          <p:cNvSpPr/>
          <p:nvPr/>
        </p:nvSpPr>
        <p:spPr bwMode="auto">
          <a:xfrm>
            <a:off x="1447800" y="5607271"/>
            <a:ext cx="335280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Input for Demand prediction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2CE75AE-5B94-101C-F97F-811FB3643328}"/>
              </a:ext>
            </a:extLst>
          </p:cNvPr>
          <p:cNvSpPr/>
          <p:nvPr/>
        </p:nvSpPr>
        <p:spPr bwMode="auto">
          <a:xfrm>
            <a:off x="2133600" y="1311276"/>
            <a:ext cx="1981200" cy="33496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Predicted D</a:t>
            </a:r>
            <a:r>
              <a:rPr kumimoji="0" lang="en-IN" sz="11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t+1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93DEAD-AFD3-6643-F292-03EC4E688192}"/>
              </a:ext>
            </a:extLst>
          </p:cNvPr>
          <p:cNvSpPr txBox="1"/>
          <p:nvPr/>
        </p:nvSpPr>
        <p:spPr>
          <a:xfrm>
            <a:off x="5790043" y="1548034"/>
            <a:ext cx="2933628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400" dirty="0"/>
              <a:t>Number of Hidden Layers : 100</a:t>
            </a:r>
          </a:p>
          <a:p>
            <a:r>
              <a:rPr lang="en-IN" sz="1400" dirty="0"/>
              <a:t>Dense Layer                      : 1</a:t>
            </a:r>
          </a:p>
          <a:p>
            <a:r>
              <a:rPr lang="en-IN" sz="1400" dirty="0"/>
              <a:t>Loss Function                    : MAE</a:t>
            </a:r>
          </a:p>
          <a:p>
            <a:r>
              <a:rPr lang="en-IN" sz="1400" dirty="0"/>
              <a:t>Optimizer                           : Adam</a:t>
            </a:r>
          </a:p>
          <a:p>
            <a:endParaRPr lang="en-IN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7F8A0A-E3E3-966D-D3B5-9EE10F9B3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308975"/>
            <a:ext cx="1409772" cy="43245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E5C41E9-4F9C-544E-88E0-6EF9B951D9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3405"/>
          <a:stretch/>
        </p:blipFill>
        <p:spPr>
          <a:xfrm>
            <a:off x="5105400" y="2847981"/>
            <a:ext cx="3810000" cy="314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381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5590B-F963-6AF0-BFAD-21B9EAFB4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solidFill>
                  <a:srgbClr val="3352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B31D4-ECC2-F918-60BF-D2D3C4269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Mean Absolute Percentage Error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5679CA-4B45-AEA5-AE77-FFA6429CB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7056"/>
            <a:ext cx="5400000" cy="3152250"/>
          </a:xfrm>
          <a:prstGeom prst="rect">
            <a:avLst/>
          </a:prstGeom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855EDFEB-065A-DE45-5694-3DBC2821F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346323"/>
              </p:ext>
            </p:extLst>
          </p:nvPr>
        </p:nvGraphicFramePr>
        <p:xfrm>
          <a:off x="5638800" y="4330700"/>
          <a:ext cx="3429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152817323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92416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Interpretation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016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&lt; 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Very 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52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10% - 20%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164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20% - 50%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12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&gt;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750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316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>
            <a:extLst>
              <a:ext uri="{FF2B5EF4-FFF2-40B4-BE49-F238E27FC236}">
                <a16:creationId xmlns:a16="http://schemas.microsoft.com/office/drawing/2014/main" id="{F6EBDF58-DE7E-1878-8D4B-A55F753675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2086"/>
            <a:ext cx="8229600" cy="1020762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3200" b="1">
                <a:solidFill>
                  <a:srgbClr val="3352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Details</a:t>
            </a: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02063C33-C3C1-33A2-171B-23B6C6EFBC7B}"/>
              </a:ext>
            </a:extLst>
          </p:cNvPr>
          <p:cNvSpPr txBox="1">
            <a:spLocks/>
          </p:cNvSpPr>
          <p:nvPr/>
        </p:nvSpPr>
        <p:spPr bwMode="auto">
          <a:xfrm>
            <a:off x="152400" y="1371600"/>
            <a:ext cx="44958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FontTx/>
              <a:buNone/>
            </a:pPr>
            <a:r>
              <a:rPr lang="en-US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Time-series data on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Abrasives Demand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Indices of Industrial Production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Special Discount Rate</a:t>
            </a:r>
          </a:p>
          <a:p>
            <a:pPr lvl="1" algn="just">
              <a:buFont typeface="Wingdings" panose="05000000000000000000" pitchFamily="2" charset="2"/>
              <a:buChar char="Ø"/>
            </a:pPr>
            <a:endParaRPr lang="en-US" altLang="en-US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Tx/>
              <a:buNone/>
            </a:pPr>
            <a:r>
              <a:rPr lang="en-US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alt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7A0F62-E036-4652-DCCA-09D3FB139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168258"/>
            <a:ext cx="3810000" cy="3051487"/>
          </a:xfrm>
          <a:prstGeom prst="rect">
            <a:avLst/>
          </a:prstGeom>
        </p:spPr>
      </p:pic>
      <p:pic>
        <p:nvPicPr>
          <p:cNvPr id="5" name="Picture 4" descr="A picture containing text, diagram, line, screenshot&#10;&#10;Description automatically generated">
            <a:extLst>
              <a:ext uri="{FF2B5EF4-FFF2-40B4-BE49-F238E27FC236}">
                <a16:creationId xmlns:a16="http://schemas.microsoft.com/office/drawing/2014/main" id="{2D55E7AF-87C8-ED80-19D6-DD44495F69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600200"/>
            <a:ext cx="4500000" cy="4500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CD1B5-8CA4-ACDC-5879-BF499BED6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Quality Checks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5697FED-9A2F-5E0B-F971-EAF8E3B6DEAA}"/>
              </a:ext>
            </a:extLst>
          </p:cNvPr>
          <p:cNvGrpSpPr/>
          <p:nvPr/>
        </p:nvGrpSpPr>
        <p:grpSpPr>
          <a:xfrm>
            <a:off x="377283" y="1338618"/>
            <a:ext cx="6376261" cy="4796704"/>
            <a:chOff x="377283" y="1338618"/>
            <a:chExt cx="6376261" cy="479670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B840BFE-40E3-693B-1AD8-F6D2E9EEA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5772" y="4076663"/>
              <a:ext cx="6267772" cy="72393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BF79A46-AC23-A817-15EF-09401A2F1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7283" y="5354232"/>
              <a:ext cx="4165814" cy="78109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3B7AFBD-9300-4C86-8180-CBF7FABC5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4751" y="1680458"/>
              <a:ext cx="6172517" cy="182254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693443-EF3E-8F4B-404E-F8B5D918748C}"/>
                </a:ext>
              </a:extLst>
            </p:cNvPr>
            <p:cNvSpPr txBox="1"/>
            <p:nvPr/>
          </p:nvSpPr>
          <p:spPr>
            <a:xfrm>
              <a:off x="583654" y="1338618"/>
              <a:ext cx="24384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dirty="0"/>
                <a:t>Test for Stationarity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0D5CFAA-8109-EF16-7A12-D5C493B5B847}"/>
                </a:ext>
              </a:extLst>
            </p:cNvPr>
            <p:cNvSpPr txBox="1"/>
            <p:nvPr/>
          </p:nvSpPr>
          <p:spPr>
            <a:xfrm>
              <a:off x="457200" y="3779179"/>
              <a:ext cx="28194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dirty="0"/>
                <a:t>Test for Homogeneity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3985451-7FD5-1CCF-F230-2B90D870EB0D}"/>
                </a:ext>
              </a:extLst>
            </p:cNvPr>
            <p:cNvSpPr txBox="1"/>
            <p:nvPr/>
          </p:nvSpPr>
          <p:spPr>
            <a:xfrm>
              <a:off x="457200" y="4972288"/>
              <a:ext cx="28194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dirty="0"/>
                <a:t>Test for Randomness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0304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12C34-8026-CF14-C2F4-5C31B26B5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 of (</a:t>
            </a:r>
            <a:r>
              <a:rPr lang="en-IN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p,d,q</a:t>
            </a:r>
            <a:r>
              <a:rPr lang="en-IN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for ARIMAX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69BF24E-78F6-210E-5936-C835FACB2455}"/>
              </a:ext>
            </a:extLst>
          </p:cNvPr>
          <p:cNvGrpSpPr/>
          <p:nvPr/>
        </p:nvGrpSpPr>
        <p:grpSpPr>
          <a:xfrm>
            <a:off x="480848" y="1676400"/>
            <a:ext cx="7823460" cy="2880000"/>
            <a:chOff x="304800" y="1417638"/>
            <a:chExt cx="7823460" cy="2880000"/>
          </a:xfrm>
        </p:grpSpPr>
        <p:pic>
          <p:nvPicPr>
            <p:cNvPr id="4" name="Picture 3" descr="A picture containing text, screenshot, number, line&#10;&#10;Description automatically generated">
              <a:extLst>
                <a:ext uri="{FF2B5EF4-FFF2-40B4-BE49-F238E27FC236}">
                  <a16:creationId xmlns:a16="http://schemas.microsoft.com/office/drawing/2014/main" id="{1F78C76B-12A2-0618-EB91-E0C795C07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1417638"/>
              <a:ext cx="3708660" cy="2880000"/>
            </a:xfrm>
            <a:prstGeom prst="rect">
              <a:avLst/>
            </a:prstGeom>
          </p:spPr>
        </p:pic>
        <p:pic>
          <p:nvPicPr>
            <p:cNvPr id="6" name="Picture 5" descr="A picture containing text, screenshot, number, line&#10;&#10;Description automatically generated">
              <a:extLst>
                <a:ext uri="{FF2B5EF4-FFF2-40B4-BE49-F238E27FC236}">
                  <a16:creationId xmlns:a16="http://schemas.microsoft.com/office/drawing/2014/main" id="{680A83A1-541A-FC67-A84F-C71B0DCD0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9600" y="1417638"/>
              <a:ext cx="3708660" cy="28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9516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4A4E7-4597-7A35-976A-C7F0F1DA1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ARIMAX Model Parameters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887440-CEFC-80EB-8D4C-0860CC140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316" y="1219200"/>
            <a:ext cx="6357368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21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with blue and orange lines&#10;&#10;Description automatically generated with low confidence">
            <a:extLst>
              <a:ext uri="{FF2B5EF4-FFF2-40B4-BE49-F238E27FC236}">
                <a16:creationId xmlns:a16="http://schemas.microsoft.com/office/drawing/2014/main" id="{CE50C21C-45BF-7C3B-F150-B761585D56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5" y="3882599"/>
            <a:ext cx="4536474" cy="2235600"/>
          </a:xfrm>
          <a:prstGeom prst="rect">
            <a:avLst/>
          </a:prstGeom>
        </p:spPr>
      </p:pic>
      <p:pic>
        <p:nvPicPr>
          <p:cNvPr id="5" name="Picture 4" descr="A picture containing line, plot, diagram, slope&#10;&#10;Description automatically generated">
            <a:extLst>
              <a:ext uri="{FF2B5EF4-FFF2-40B4-BE49-F238E27FC236}">
                <a16:creationId xmlns:a16="http://schemas.microsoft.com/office/drawing/2014/main" id="{C050461E-E8A8-808D-03CB-E8C3636A79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927" y="3886199"/>
            <a:ext cx="4529169" cy="2232000"/>
          </a:xfrm>
          <a:prstGeom prst="rect">
            <a:avLst/>
          </a:prstGeom>
        </p:spPr>
      </p:pic>
      <p:pic>
        <p:nvPicPr>
          <p:cNvPr id="3" name="Picture 2" descr="A graph with blue and orange lines&#10;&#10;Description automatically generated with low confidence">
            <a:extLst>
              <a:ext uri="{FF2B5EF4-FFF2-40B4-BE49-F238E27FC236}">
                <a16:creationId xmlns:a16="http://schemas.microsoft.com/office/drawing/2014/main" id="{C8D21001-0784-3E35-5311-16619D8F0D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0471"/>
            <a:ext cx="4546380" cy="2365200"/>
          </a:xfrm>
          <a:prstGeom prst="rect">
            <a:avLst/>
          </a:prstGeom>
        </p:spPr>
      </p:pic>
      <p:sp>
        <p:nvSpPr>
          <p:cNvPr id="17410" name="Rectangle 1">
            <a:extLst>
              <a:ext uri="{FF2B5EF4-FFF2-40B4-BE49-F238E27FC236}">
                <a16:creationId xmlns:a16="http://schemas.microsoft.com/office/drawing/2014/main" id="{AC6BD657-7D56-69DE-B997-C14FE77D2F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3200" b="1">
                <a:solidFill>
                  <a:srgbClr val="3352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96A8CA-670C-4697-BFD8-3B76A0FA6CF4}"/>
              </a:ext>
            </a:extLst>
          </p:cNvPr>
          <p:cNvSpPr/>
          <p:nvPr/>
        </p:nvSpPr>
        <p:spPr bwMode="auto">
          <a:xfrm>
            <a:off x="2273190" y="2743200"/>
            <a:ext cx="2066596" cy="3021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ARIMAX(3,0,2)(0,0,0)[0]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E5FEA7-C33A-FDC9-8970-733B8113A74D}"/>
              </a:ext>
            </a:extLst>
          </p:cNvPr>
          <p:cNvSpPr/>
          <p:nvPr/>
        </p:nvSpPr>
        <p:spPr bwMode="auto">
          <a:xfrm>
            <a:off x="7493875" y="5568426"/>
            <a:ext cx="1600200" cy="304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LSTM - Univariate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6E8382C3-49DD-4DCA-954B-47A860225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244038"/>
              </p:ext>
            </p:extLst>
          </p:nvPr>
        </p:nvGraphicFramePr>
        <p:xfrm>
          <a:off x="4686297" y="1377427"/>
          <a:ext cx="43434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790">
                  <a:extLst>
                    <a:ext uri="{9D8B030D-6E8A-4147-A177-3AD203B41FA5}">
                      <a16:colId xmlns:a16="http://schemas.microsoft.com/office/drawing/2014/main" val="4237873184"/>
                    </a:ext>
                  </a:extLst>
                </a:gridCol>
                <a:gridCol w="2361010">
                  <a:extLst>
                    <a:ext uri="{9D8B030D-6E8A-4147-A177-3AD203B41FA5}">
                      <a16:colId xmlns:a16="http://schemas.microsoft.com/office/drawing/2014/main" val="88336935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003591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Sl.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MAPE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709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ARIMAX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17.75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08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LSTM - Multivariate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29.77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888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LSTM - Univariate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95.91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292330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77263686-1B49-A836-0F86-A1767E3FA665}"/>
              </a:ext>
            </a:extLst>
          </p:cNvPr>
          <p:cNvSpPr/>
          <p:nvPr/>
        </p:nvSpPr>
        <p:spPr bwMode="auto">
          <a:xfrm>
            <a:off x="2196610" y="5655129"/>
            <a:ext cx="1600200" cy="304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LSTM - </a:t>
            </a:r>
            <a:r>
              <a:rPr kumimoji="0" lang="en-IN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MultiVariate</a:t>
            </a:r>
            <a:endParaRPr kumimoji="0" lang="en-I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81464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>
            <a:extLst>
              <a:ext uri="{FF2B5EF4-FFF2-40B4-BE49-F238E27FC236}">
                <a16:creationId xmlns:a16="http://schemas.microsoft.com/office/drawing/2014/main" id="{D65E571E-A3C7-1FB8-DCC7-FC46AC67E4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wrap="square" anchor="ctr"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3200" b="1" dirty="0">
                <a:solidFill>
                  <a:srgbClr val="3352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Work to be done  </a:t>
            </a:r>
          </a:p>
        </p:txBody>
      </p:sp>
      <p:sp>
        <p:nvSpPr>
          <p:cNvPr id="19459" name="Content Placeholder 4">
            <a:extLst>
              <a:ext uri="{FF2B5EF4-FFF2-40B4-BE49-F238E27FC236}">
                <a16:creationId xmlns:a16="http://schemas.microsoft.com/office/drawing/2014/main" id="{250FCF2F-DCE7-9D36-180E-94362071CB06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1143000" y="1752600"/>
            <a:ext cx="7086600" cy="213360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ARIMAX model performs better than LSTM models with an MAPE of 17.75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The external variables such as IIP and special discount rate do not have any correlation with demand as it does not have any specific annual pattern.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>
            <a:extLst>
              <a:ext uri="{FF2B5EF4-FFF2-40B4-BE49-F238E27FC236}">
                <a16:creationId xmlns:a16="http://schemas.microsoft.com/office/drawing/2014/main" id="{C640D183-12AA-A9B4-12AB-65F1FB851A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3200" b="1">
                <a:solidFill>
                  <a:srgbClr val="3352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BAE03FE-7F8C-115A-9458-C77F17736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83110"/>
            <a:ext cx="8229600" cy="4915464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 Pawar, S. Hatcher, L.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Jololian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T. Anthony, "Demand Forecasting using Machine Learning," 2019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SoutheastCon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Huntsville, AL, USA, 2019, pp. 1-8,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10.1109/SoutheastCon42311.2019.9020393.</a:t>
            </a:r>
          </a:p>
          <a:p>
            <a:pPr>
              <a:buFont typeface="+mj-lt"/>
              <a:buAutoNum type="arabicPeriod"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E. Hoque, A.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Thavaneswaran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S. Appadoo, R. K.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Thulasiram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B.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Banitalebi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"A Novel Dynamic Demand Forecasting Model for Resilient Supply Chains using Machine Learning," 2021 IEEE 45th Annual Computers, Software, and Applications Conference (COMPSAC), Madrid, Spain, 2021, pp. 218-227,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10.1109/COMPSAC51774.2021.00040.</a:t>
            </a:r>
          </a:p>
          <a:p>
            <a:pPr>
              <a:buFont typeface="+mj-lt"/>
              <a:buAutoNum type="arabicPeriod"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Wanchoo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"Retail Demand Forecasting: a Comparison between Deep Neural Network and Gradient Boosting Method for Univariate Time Series," 2019 IEEE 5th International Conference for Convergence in Technology (I2CT), Bombay, India, 2019, pp. 1-5,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10.1109/I2CT45611.2019.9033651.</a:t>
            </a:r>
          </a:p>
          <a:p>
            <a:pPr>
              <a:buFont typeface="+mj-lt"/>
              <a:buAutoNum type="arabicPeriod"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Bontempi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Taieb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and Borgne, Y. (2013). Machine Learning Strategies for Time Series Forecasting. Brussels, Belgium: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SpringerVerlag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Available at: https://www.academia.edu/20245534/Machine_Learning_Strategies_for_Time_Series_Forecasting.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Bandar, K., Shi, P.,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Bergmeir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C.,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Hewamalage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H., Tran, Q. and Seaman, B. (n.d.). San Bruno, USA. Available at: https://www.academia.edu/38165760/Sales_Demand_Forecast_in_Ecommerce_using_a_Long_ShortTerm_Memory_Neural_Network_Methodology.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I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</a:t>
            </a:r>
            <a:r>
              <a:rPr lang="en-IN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Mehrmolaei</a:t>
            </a:r>
            <a:r>
              <a:rPr lang="en-I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M. R. </a:t>
            </a:r>
            <a:r>
              <a:rPr lang="en-IN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Keyvanpour</a:t>
            </a:r>
            <a:r>
              <a:rPr lang="en-I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"Time series forecasting using improved ARIMA," 2016 Artificial Intelligence and Robotics (IRANOPEN), Qazvin, Iran, 2016, pp. 92-97, </a:t>
            </a:r>
            <a:r>
              <a:rPr lang="en-IN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I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10.1109/RIOS.2016.7529496.</a:t>
            </a:r>
          </a:p>
          <a:p>
            <a:pPr>
              <a:buFont typeface="+mj-lt"/>
              <a:buAutoNum type="arabicPeriod"/>
            </a:pPr>
            <a:r>
              <a:rPr lang="en-I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</a:t>
            </a:r>
            <a:r>
              <a:rPr lang="en-IN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Siami-Namini</a:t>
            </a:r>
            <a:r>
              <a:rPr lang="en-I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 </a:t>
            </a:r>
            <a:r>
              <a:rPr lang="en-IN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Tavakoli</a:t>
            </a:r>
            <a:r>
              <a:rPr lang="en-I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A. </a:t>
            </a:r>
            <a:r>
              <a:rPr lang="en-IN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Siami</a:t>
            </a:r>
            <a:r>
              <a:rPr lang="en-I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Namin</a:t>
            </a:r>
            <a:r>
              <a:rPr lang="en-I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"A Comparison of ARIMA and LSTM in Forecasting Time Series," 2018 17th IEEE International Conference on Machine Learning and Applications (ICMLA), Orlando, FL, USA, 2018, pp. 1394-1401, </a:t>
            </a:r>
            <a:r>
              <a:rPr lang="en-IN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I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10.1109/ICMLA.2018.00227.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AutoShape 2" descr="data:image/jpeg;base64,/9j/4AAQSkZJRgABAQAAAQABAAD/2wCEAAkGBxQSEhUUEhQVFBQSFBAUFRAXFRUUFRUWFRIXFhcUFBUYHCggGR0mHBQXITEhJSkrLi4uFx8zODMsNygtLisBCgoKDg0OGhAQGiwkHyQsLCwsLCwsLCwsLCwsLCwsLSwsLCwsLCwsLCwsLC0sLCwsLCwsLCwsLCwsLCwsLCwsLP/AABEIALcBEwMBEQACEQEDEQH/xAAbAAEAAQUBAAAAAAAAAAAAAAAABgECAwQFB//EAEUQAAEDAgMFBQUDCQUJAAAAAAEAAgMEEQUSIQYHEzFBFCJRYaEyUnGBkSNC8BUzYnOCsbLB0Qg0ctLxJCUmNVN0krO0/8QAGwEBAAMBAQEBAAAAAAAAAAAAAAECAwQFBgf/xAA0EQEAAgIAAwQJBAEEAwAAAAAAAQIDEQQSIQUxQVETIjJhcZGhsdEUgcHwBiMzQuFDUmL/2gAMAwEAAhEDEQA/APcUBAQEBAQEBAQEBAQEBAQEBAQEBAQEBAQEBAQEBAQEBAQEBAQEBAQEBAQEBAQEBAQEBAQEBAQEBAQEBAQEBAQEBAQEBAQEBAQEBAQEBAQEBAQEBAQEBAQEBAQEBAQEBAQEBAQEBAQEBAQEBAQEBAQEBAQEBAQEBAQEBAQEBAQEBAQEBAQEBAQEBAQEBAQEBAQEBAQEBAQUJVZtEd8hmCrGXHPdaPmnSq02gQEBAQEBAQEBAQEBAQEBAQEBAQEBAQEBAQEBAQEFCVW1q1jmtOoGvJVeGvmvA4rt/HSeXDHN757vzP0a1xT4sDpnHqvDzdqcVm9q+o8o6NYpWFl1xTabdZ6rKKoqHEclpTiMmOd0tMfCUaiWVlSRz1XqcP27xGPpf1o+U/OPwpOKJ7mzFOHfHwX0XB9qYOK6ROreU/x5srUmrKvSUEBAQEBAQEBAQEBAQEBAQEBAQEBAQEBAQEFkkgaLlc/FcVj4bHOTJPT7+6E1rNp1DRlmLvh4L4fju0svF269K+Efnzl01pFWNeeu803w41JEaaOJ7mEF8zi1xabtsGA2OovmNj4BfUf47wuPL6S+SN91evv7/wCHNxF5rrT0ellzsa73mtd9QCvnL15bTXydDKqbHmW9PHZ6SqpJInuAY2R5jBIbJ3mhzXjkQQLa8r3X0nYfCYuJwZa3jv1G/GOk9Y/vVhmvNZiYej004kY17dWva1zT5OFx6FfNZKzS01nvjo6GS6pzeJptU9V0d8j/AFX1HZfbfWMXET8Lfn8/NjfF4w3F9UwEBAQEBAQEBAQEBAQEBAQEBAQEBAQEBBa91hc8gqZL1pWbWnUQmI3OocqWozm/ToF8B2lx9uLy83/GO6P74y7aY+WAOXnbNKqdoeR75Ij2mE9DA4f+Mhv/ABBfZ/41aPQXj/6j7f8ATk4nvh6lg7bQQg6kRRC/wYF8rxExOW8x5z93VDbWEyl5dvsp7imfblx2X+ORwHoV9R/jOTrlr8J+8fy5uJjpEppsXITQUpPPs8PowBeD2nqOMy6/9p+7ox9ax8HXc5cDSIWF6mJXiG9htXfunmOR8R4L7HsPtGckfp8k9Y7p848v2+3wcufFr1odBfRuYQEBAQEBAQEBAQEBAQEBAQEBAQEBAQcvGaq1mDrqfh0/Hkvmv8g4vlrGCs9/Wfh4fX7Ozhce5mznxvXyUuq0Nhj1RlMMgcpV0jW2myor+D3xGYnuzHLe8bwMzRroe6LFer2Z2nPBTfpvcfWO6WWTHz6SVgAAA5CwHyXmTO+rRW6CPba7OivgEWfI5r2vY8guAIBaQQCLghx687Lv7N4+eDzek1uJjUx/ferfHzxp06GnbDGyJnsxMYxvjZrQB+5cOXJbLe2S3fMzPzaxXUaZHvWa8QxFynS8QxcfKQRzBut8OS2O8Xr3x1heabjUpNSzh7Q4ciP9Qv0bhs9c+KuSvjDx71mtprLKt1Xke0uGY3A2oqO2sEEZmkDGyOLxHmJa0NMNrhtha/zWFov3xKXH2UfjWIse+nrQBG4MdxHlpuW5tMsTtNVSk3vG9pl1d6klVT0NA2SZ3HGds0kcj253Bgucwyki/iArZpmKwiEjwzeFQ09NSxz1BMvZqbPlbJKWu4Lb8RzQe9fmDqr1yVisbk0l8WLQug7Q2RroMjpOKNW5WgknTXSx056LTmjW0Iu/ephgNuO4+Yhmt/BdU9LTzTpJ8HxeGqj4tPI2Rl7Zm9D7rgdWnUaHxV4tE9yHIbt9h5Mg7SwGIOL8zXttlcGkC7e8bm1hclV9JXzTpdgG3NFWScKCa8liQxzHxlwGpLc4F9Be3NIyVnpEo0893p18rMYpmMlkYwx0ZLGyPa03qpQbtBsbgAfJZ5ZmLRCYem49tPS0RaKmZsZeCWiznEgczZoJA15la2vFe9Do0VU2VjZGXLHtDmktc0kHkcrgCPmFMTsZ1IICAgICAgICCH1VVnkc7oSQPgNAvz7tDLObiL39/T4R0h7GGnLSIXxvXnTDSYZmy2Gunmq8u+5lNWYSKNKTVeJEV5VeIpRymdDS1z0TEML5LKdNIrtjdIkQvFWJz1Ol4q1ppVrWq+nZ2Wqrh7PdIcPg7n6j1X1vYGXdLYp8Osfu83jK6tFneX0DiR7eF/yys/7eX+FVv7MkIduE/u9T+vZ/6gsuH9lMrN/n5ml/WS/wBRxHskMGO7J0jMCbOyFrZhT0kvGF85c/hl9yTqDmOnLVRNI9Fv3G+rLu8xOKDA531ILoWyzMMY5uEgYOG3Ue05/qSpxTEY+pPe5cVXPW0zzR4PRspgJG8V4ZcZQblpBY7MPEA2I5qNzaOlRt/wBn95vWi+gFGQPM8cE+g+icP3SS4u7jB4KrFKhlRGJWMbVSBjr5cwqGtBI66OOh8VXHWJyTtM9y7GMOjpNoIGU7eGztFEQwcm8QtDwPI3OnmotHLkjXuPBm3yTZMXgeAXZIKR2Uc3ZamY5R5m1lfNOrQQ19n3Crxv8A3qC2UuOSBw7gkbrFA6/JgBuB942vfNrWvrZPXPB70utUQEBAQEBAQEGCukyxvd7rHn6ArLPblx2t5RK1Y3MQgEEq/PrV6Paq345VhNV9PI9o8eGIV8dPNI6GhbMWciBI5hs4uPm7ugn2QQea+y4Lgv0XB2zY682Wa7+ET5fCOvveXlyeky8s9KvZ2PsLDoviZ6zuXfyrxKo0jlOKmkcpxU0cihkTSYqxPkVoheKvK8R2ulw/FJWSzGemkc1xYTmMAeLgNH3S33RzbY8yvrMPZmPjez62pTlvHTfdza8/Pfn4T7nDbNOLNMWncfZ6P2gEAg3DgCD0II0IXzHJMTqXpxDWmmWtakuhshP/ALQR7zHehB/qvc7Fnlz684n+HBxkepv3pqvqnmuZtLhhqqWaBrgwzRvYHkXDcwtcjqomNxocXd3si7DY5WPlbLxZA8FrSy1mhtiCTfkqY6ckaTMrd4uxz8SZC1krYuE57iXNL75mgWFiLckyU540RLbxLZp0uFihEgDhBBDxcpIvFku7Le+uTlfqp5PV5UOThW70MwyWgmlDuLIZBM1pbkd3Cw5SdbOjFxfUKsY9V5U7cjBd3mIQsdTnEeHTHPeOJpzOzA3sXC8dzqbE9fG6rXHaI1s27e7jYd+GGcvmbLxxABlYWZeHxL8yb34nor48fJBMsWxewT6GsmqXTNkErZmiMMLSOJK2TmXG9stvmorj5bTY2pjewL58TjrhM1rY30z+EWEuPBIJGbNbW3glsXNaLGzbHYF9bXQ1TZ2xiJkDTGWFxPCmfITmDha+e3Lopvj5piTa7b7d6MQljnilEEzBlc/KXZwDdh0IIc08j4HyCi+PmnZEpfhUUrYWNne2SVrQHyNBaHkaZsp5X528VpCG2pBAQEBAQEBBpY3/AHeX9W/+Erm4yN4L/Cfsvj9uPi83hlXxVqvZq3YplhajSHI2x2ebXQZBZsrCXxPPLN1a79F3X5HWy7ezeOtwebnnrWekx7vP4wx4jBGWmvHwRPZfbiWhd2TEWvAZYNktmewdA635xng4XPx6ezx3ZGPjK/qOEmOvfHhP4n3T9HFi4mcU8mWHpOGY1DUNzQSskGhOVwJF/ebzb818vn4TLgnWWsx8XoUtW8brO27xFjpblU4qcqeVrV2JRwtzyvbG33nuDR8r81riwXy25cdZmfd1Raa1jdp08+2m3kh32OHhz5H90TZTYE9ImEXc7zIt8V9HwPYPL/qcX0rHXW/vPhH96OHNxkezi6yu2S2Ka2KR1c0Sy1HtMccxYL5vbGucnUuB6DXmq9odrWtkrXhp5a17pjx/byjwhfh+EiKzOTrMpiHBrQ1ujWgNAHQAWAXiTu1pme+Xb0iNNaaZaVqrMupsY69UP8En7l63Zca4mPhLj4r/AG3oS+oeYICAgICAgICAgICAgICAgICAgICDFVRZ2Ob7zXN+osqZK81Zr5wmJ1O3klyDY8xovieXze1VsRyrOarw2WTLOarbaWOYNBWMyzsva+WQaPZf3XfyNx5Lo4Xi83C25sc/GPCfjCmTFTLGrQgNdu7nidnpJs/OwLjDIPAZhofRfQYu3MOSvLnrr9tx8u/7uC/A3rO8c/xKyJ+NxCw45t5xy+pzfvVpjsjJO/V+sfhWI4uvn9JXSzY1LoROL9AWRD63H70rXsnH19X6z+Sf1dvP7LaXd9UzOz1cwZyv3jNIfK5Nh9SmTtvBiry4K7/blj8/RNeByXneSf5TbAdn6ejH2TO+RYzPOaQjqL8gPIWXhcXxufip/wBSenlHd/fi78WDHi9mOvm6ZnXLyNdsEkyvFUNZ8i1iqspPu/hvM93ux2+bnD/KV6nZNN5pt5R95/6cXGT6sR709X0Tznie3zqvC8RjqI5p3U8jzKyJ0sjo7g/awFpNgLO000DtPZXNkm1Lb8Fob+8/bjixU8FDI/NUiOZzoy5smVxtHEC3UOLuY590Dqpy5O6KoiE42apPydQg1c7nOaOLPNLI6TK51u61ziTYaNAHM+ZWtfVr1Q4Em+KgD8obOR74jaB8Q0vDrfJU9PVOkzwnG4amHjwPEkdnagEEFo1a5p1afIrWLRMbhDnbK7Z02Il4p8/2QY52dmXR97W119kqtbxbuFse2tMa3sI4nHzOb7HcuI+Ie9fwCc8c3KnTzfexXTsxWNkc80bXxUxyMlkY27pXtJytcB0WOWZi0QQm2+Cd8eHOfG98bmywd9jnMdYutbM0g21WuWZivQhZuolkkwvNJI973Pqe+97nu0cWjvOJPRRjmZpuSUQ3HV80tVLxZppA2nFmySySAEyN1s4kX0Oqzw2mbTsl7QulAgICAgICAgICDzPauh4dQ/TR5zj9rn63XynH4vRZ7R4T1j9/+3q8NfmpDkNcuOYdMMrZFSYWZOIo5RcJlHKldx1HKKcVOUWulU8oxPlVoqMTpFfSGNzlaIQoxt1Myh6HsPSZIS485Df9kaD1uvf7IxcuKbz/AMp+kPL4y+768klXquVH9u8EZWUU0b9C1rpI32uWSMaS1w9QfEEql6xaNSPJ9yWEMnq3zP17Mxj2N6Z5C4B5/wAIabeZB6LmwV3O1pS3fvI4UcIF8jqgZ/O0by0H5i/yC1z+yiHT2Vw2mOCRtcxnDkpXPlcQPbLCZHE+IdfXplHgrViOQQ/cZK/LXN1ycKF1ugeRINPMgegWeDxTJ/Z+eOJVC+pjpiB1sHSXPqPqmDvlEsdGf+KD+ul/+MqP/MnwdjePstVVOKU00MLpImspWyPDowG5KmRzrhzgT3XA6BaZKTNolEJVvNwuWqw+WKBhkkLoC1gLQTllaTq4gcgeqvkjddQQbssLlpsOiinYY5A6cuYS0kZpnlurSRq0g8+qY41XUkorue2WqqOad1TC6IOjjaxxdGc1nkn2XG3Ic1nhpNdzJMvVFugQEBAQEBAQEFCUEY2wgEjAR7TL/MHmP5ry+1eHnJi56x1r9vH8ujhcvLfU90oQ+NfNRZ60MZCttYugrdErbpoXZ00LS5ToUKCllOwEd02NqmguQDyVsOK2bJFI/f3Qyy3ildp5hVSLADkAAAvrqRFaxWO6HiW3M7l3Yn3Wm0LKuDiMey9s7XNv4ZgRf1UiK7CbCMwx0rmzOl4rY2kOaG2yFxuLH9JZ0xxXuTtIMewaKsgdBO3Mx9uRs5pBuHNPQg/iytasWjUoeeHdHIAYmYjK2ncbmDIbH4gSBpP7Ky9B4bTtOdltmYaCHgwgnMcz5HWLpHWtd3TkLWGnqta0isahCDz7nGcYvhq3wxEn7MMu9oJ9hsoeNOmoPndZegje4lO3UwLdhDSVjKmKaS0ZcWwuaD7UZYbvvc+0TyVq4oi24NtzajYU1lSJ+1zQ2bG3hM9k5HE3PeHO/orWpudm3Z2swLtsHBEr4e+x3EZ7Xd6cxzU2ruNIW7M7P9jpuz8Z82sh4r/a7/TmeSRXUaHL2N2INBK6Q1Us+aPh5ZOQ7zTmHeOvd9VFaane0peroEBAQEBAQEBBq1ctgp6KSjGKVY11TdTUow94JK+W7S4H0N/SY/Zn6T+PJ63C5+eOW3fH1WGNeZzO1YY1PMlTIp2HDTaVuRTsVEajYrw05hcIlHMKus0XJsB1SItadQrM66y58WI5n6aAcv6r6XguFjBTr7U9/wCHlZ8vpJ9yXYNU3su6Jc0wmNBJcLSJVbquCAgICAgICAgICAgICAgICAgICDQxNmizkQXHWnVU2sgGKVTmHQkHxBWdqxaNS0r06tzCNqWusyYhruj+TXfHwK8PiuzLV9bF1jy8Yd+LiYnpZI2SA8l5U1mHZC+wVeqVC1TsWosuARAXAJqUOdiWNRQi7nC/RvMn4BdOHhMmWdVhnfJWkblxPyu+bk3ToDr9V7fD8JXBG/HzcOXJN/g6mHwSuI0A+i35mWk1wTD36XKmJlS2kxpIcoXTSNsZbK6IVEBAQEBAQEBAQEBAQEBAQEBAQEGOaO4VbQI7i2E5rrKVolA8c2avrZYWmYa1Q/EdnyL6KIyzC/K5cPaKc/ZSaf8ATdq35eHyVclMOX/cr18472lLXr7MulBthK387Cfiwgj6Gy4r9mY7exf5uivE2j2o+TcZttF94PHxY7+QWE9lZPCY+bSOKqq7bWHpnP7Dv6JHZWX3fOD9VT+wwS7aE/m4nnzNmj1P8lpXsrXtWj7qzxXlEudU4xVTaZmxD9HvO+p0H0XVj4Th8fhzfRlbNkt7igwwl1zd7jzc7Ureck61HSGOo75THCcJOiyncm4TLCMKtbRWirObJZRUwaFrWrK0t8BdVYZqrQEBAQEBAQEBAQEBAQEBAQEBAQEBBa9t1S1djn1eHhywtVeJRzEcAv0XPaumsWRjENmr9FTuXiXAqtnCOimJW258mAnwP0U7Nsf5EPh6KdwbZ4MAJ6FRuDbq0ezLj91RtCT4ZsyRbuppEyk9BgtraK8VUmzs09IGrWuOWU2bQC6K00ouWgICAgICAgICAgICAgICAgICAgICAgICChaqTSJGGSmaeYCytghaLy134VGfuhZzw63pJYHYFEfuj6Ks8PK3pZUGAQ+6E/TnpZZmYNEPuD6K0cMj0stiOiYOTR9FeOHqrzyzNjA6LSMVYV3K6yvFIQqp0CkEBAQEBAQEBAQEBAQEBAQEBAQEBAQEBAQEBAQFAICApBAQEBAQEBBikmsbZXH4BBb2j9F3TmEFvaT7jun4CCvaf0T/AKmwHqgq2c6d06/0ugoKk+663qgGoPuuQO0H3SgufPb7pPy/H4BQXxvv0IsgvQEBAQEBAQEBAQEBAQEBAQEBAQEBAQEBAQEBAQEBAQEBAQEBAQEBAQEBAQEBAQEBAQEBAQEBAQEBAQEBAQEBAQEBAQEBAQEBAQEH/9k=">
            <a:extLst>
              <a:ext uri="{FF2B5EF4-FFF2-40B4-BE49-F238E27FC236}">
                <a16:creationId xmlns:a16="http://schemas.microsoft.com/office/drawing/2014/main" id="{68997253-97FB-E789-44FD-6B808C3613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38663" y="-152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IN" altLang="en-US" sz="2000">
              <a:latin typeface="Times New Roman" panose="02020603050405020304" pitchFamily="18" charset="0"/>
            </a:endParaRPr>
          </a:p>
        </p:txBody>
      </p:sp>
      <p:sp>
        <p:nvSpPr>
          <p:cNvPr id="23555" name="AutoShape 4" descr="data:image/jpeg;base64,/9j/4AAQSkZJRgABAQAAAQABAAD/2wCEAAkGBxQTEhQUExQVExUXFhQYFxYYFBQWGBUVGRQWFhYVFRUYHSggGBsmGxgXITEhJSkrLi4uFx8zOTYtNzQtLisBCgoKDg0OGxAQGywmICQvLDI0LDQsLC8sLiwsLCwwNCwsLC8sLC03LywtLC8sLDQsLSwsLCwsLSwsLCwsLCw0LP/AABEIALQAtAMBEQACEQEDEQH/xAAcAAEAAgIDAQAAAAAAAAAAAAAABQYDBAECBwj/xAA8EAABAwIDBQQKAAUDBQAAAAABAAIDBBEFITEGEkFRYQcTcYEUIjJCUmKRobHBFyPR4fAVM/EkcoKys//EABsBAQACAwEBAAAAAAAAAAAAAAADBAECBQYH/8QAPBEAAgEDAQUECAUDAgcAAAAAAAECAwQRBRIhMUFRBhNhcSIygZGxwdHwFEJSoeEjYpIWJBUzU4KiwvH/2gAMAwEAAhEDEQA/APcUAQBAEAQBAEAQGKSoaNSFSr6ja0P+ZNLw5m8acnwRrvxFvAErk1e09pH1VKXsx8SRW8jGcT+X7/2VGXazpS/8v4N/w3icf6mfhH1Wi7WS/wCkv8v4M/hl1OwxPm37qaHauD9ek15PPyRh2z6mVlew8wuhR7R2VTi3HzX0yRuhNGwyUHQgrsUbmlWWack/JkTi1xO6mMBAEAQBAEAQBAEAQBAEAQHF1hvG9g1J68DIesfsvO3/AGjoUPRpenL9vf8AT3k8KEnx3GhNUudqfILyd3q93c7pSwui3ItRpRiU/HNuoKWqbTTMkbcNJl9Xu2h17E53IuM8slNaaJXurZ16bT4+jzeP28jWVZRlhmHtLx2opKaOemLbd4A+7d67S0lpaeFyLX+Zb6FY0Lu4lSrp8N3LfnmYrTcVlE/i1X/0ksrDb+Q97SOF4y5pH2XNtqX+6hTmvzJP3kjfo5KRsvtn3GF+kVcjppHSStjaSN6QtsA0cgOJ4L0GoaR3+o9xbxUYpJt8lnn59OpDCpswyyT2DNfPeqq5S2N+cUAa0Ag+8ct4NtoL3OpVTWPwFD/b20MyXGWX7umeptS23vZdVwCc16+uZBG6WR24xti52fqi9rm3BTW1OrUqqNH1uWOPsNZNJbzeocV3mhzHNkYRcOBBBHRwXct9fvLWWxWW1jk9z9/1yQyowlvRKU9U13Q8ivW2OrW15ug8S6Pj/JWnSlDiZ10yMIAgCAIAgCAIAgCAxzzBouf+VUvL2jaU9uq/ZzfkbQg5PCIqpqi/oOX9V8/1LWa949n1Y9F83zL1OkoeZ592i7Yz0UkEcEbHd40vLnbxvuuALA0aZHXqreiaTQvYTnVk1s7t3iuOTWrUcXhE5sntTDXx70R3XgDfiJBcy/H5m8nLnajplaxqbNTenwfJ/wA+BvTqKaKR2yULe/opX3Eby6KRwtcAOa4OF+IaXn/xXoezFeXc1qcfWXpL3P5pe8grr0kyHxWeajgnwys9eMs3qaUA2u1wLQPkPL3TzCvW0KN5WhqFtulnE4+a+PxRo24rYkXHB8R7zAXOvmynljPiwFv4suFc2/d60o9ZJ+/eTKWaR5/hexctRh8lVv5MDu6jGZLWuJlPy8bAakXK9NcaxSt72NtjjjL8+Hn4kCptx2j1fYLaMVtK15I71lmSj5gMneDhn9V4vWNPdlcuC9V715dPYWqU9qJZFyiUhttId+gqm84X/YX/AEr+lT2L2k/7kR1PVZSNmdtqeiwqHfO/L/MDYmkAmzzYuPuN6nyuvQX+jV73UZ7O6O7MvZy6shhVUIFw2NxaqqYu8qacU97FhDjd4PONwuzhmTnyC4ep21tbVVG3qOWOO7g/Ncfl1JacpSXpIt1LXkZOzHPiP6rsaX2jlBqnc71+rmvPr8SOpQzviSTXXzC9rCcZxUovKZT4HK2AQBAEAQBAEBhqZwwX48BzXP1HUadlS258XwXX75m9Om5vCK9i9c9kckoY6ZzWkiNtrut7rbr55Ur1L+5TrTSy8ZfBIvJKEdyK9sNtjHXxnRkzR68d75cHsvq38Kxq2k1LCfWD4P5Px+JinVUyv9sQMZoKlusU5H/pIP8A5H6rp9mMVFXoP80fqv8A2I6+5plXq3Oqq11Tg8ErO73i54ADXO1Nm6C/FmZPILsUlG2tFQ1OpF7XBc0vPw68urInvlmCJrEcUdjWHSRshcKqF7CWAHdJuWktcbBp3S67TmPuqFC2jo19Gcpru5p7+fXevmtzN3LvYY5l0rsAbW0UcVU3dkEbfWyLopQ2xc08eo4rgUr52V3KpbvMcvdyazw++BNsbUcM09n9iu4op6R87pGzFxLmsDNzeaGkMBLuV81Neax393C5jDDhyznOHz4GI0sRcWya2cwZtHTsgY5z2tLrOda53nFxvYW4qhfXkrus60kk3jh4G8IbKwQ2zuxLaOqknhmcI5LgwFg3QCd5oDr39Uk2y0NlfvtZleW8aVWC2o/mzv8AdjnzNIUtmWUy2LikxWe0TG20tDKTbekBiYDxLgbnwDbnyXW0Szd1dxXKO9+z6sirS2YkR2c7ERQwx1EzN+d4DhvZiIHNoa34rWuVe1zWatarKhTeILdu59cvoaUqSSyzc2325FG5sELO/qX29XOzL+zcDNzjwaFBpWiu7i61WWzTXPr8klzZmpV2dy4kJJtdilIGy1tK10BIDtyzXMv1BIv0OR5hdBaVpl3mna1WprrvT/Zft7jTvJx3yR6VhGLB8bJYnb8bwHDqD+CqFhqVfTKro1VmKe9dPFfe83nTVRZRYIpA4AjQr6BSqwqwU4PKZSaaeGd1IYCAIAgCA6TSBoJKr3VzC2pOrU4L7wbRi5PCIGuneQ5zQHOsd1pO6CbZNLrGwvxXzK6vJXlfvKzwn7cLwX3k6EY7EcIoGy3aEHGWLEAKaaIuJyIaQMyy3Bwy57wsQuxqGgNbFSz9OEsefn5P9uDIoVuUioSxVNXPNiVBAYGRm7SPalI9shujiR7QGXDMruRnbWlGFheT2nLj0XTfy8H8iHfJ7UUTuNYv/rGGFsLL1TJIi6FpzzJaXsJ1ZYk34cVzrW0/4RqG1Vf9Np4l++H4/E3lLvIbuJ6JglOY6eFjmtY5sbA5rbWDg0B1rdV5e7qKpXnOLym3hvoWYLCNxrQNABckmwtcnUnqq7bfEzg5QyEAQBAEBoYvg0FS0NnibKAbjeGhyvY8L2CsW15XtpOVGTi2aygpcSQCrGTyzsviEuIV802c7HmwOrd6SRryPANa3oF7LtBN0rKhSpeo178JNfFsq0VmbbLb2iYrHBQzCSxMrHRsZxc4jgOQ1JXE0S1qV7yDhwi02+i/kmrSSiYuzClfHh0Afe7t94B4Nc4lv2W+v1YVL+bjywvalvFFYgXCkqNw9DqP34qXQ9VdpU7uo/Ql+z6/U1rU9pZXEmgV9EKJygCAIAgIbFKsZkkBjASSdAAMyV8+16/d3cKjT3xi8Lxl97kXqMNmOWUXYbaGorpqmWwbRghsILfXLvHwsSD8QHNaatYULKlTp8ar3y37sf8A3cvIU5uTb5HPaBsU2uZ3kdmVDB6p0Ejfgf8Ap3DwWNG1iVlLYnvpv9vFfNczNWltb1xNbs22r70ehTM7mogbYNtuhzW5H1R7LhlfgbghTa7pndP8VSltQnz6N+PNPl7jWjUz6LLVh+CwQySyRRNY+U3e4DM+HIXzsOJXFrXletCNOpJtR4ImUEnlEgqxsEAQBAEAQBAEAQFL2o2GM04qqSc0tR7xAO6/hc2zB56g8l39P1pUqP4e5ht0+XVffsx1IJ0svMdxFU+wDu8NVitUJ2xi5aSd2wz9dzrWb8oGauz12Ox+H0+lst+/2Jc/FvcadzvzNmHEttamukNNhcZDQLOmORA0BGVom8iczwC3oaNbWMFcahLfyj98X+3Vh1JSezAt+xOzjqGAxvmdM5zi93wtcfaDL55nMknM55Lh6tqEb2ttxgopLHi148vLHAlpw2FvZcMLn9w+Lf2F6js5qPfU/wAPN748PFfwV69PD2kSK9OVwgCA162bdb1OQXJ1m9/C2rkvWe5e3n7CWlDakeb9pFNVzxR01Ky7Zn7s0lxZjMrAjXdOZJ+W3HLx+h1LWjUlXry3xWYrq/r0888i1WUmsIrtXsVWYe8z4bM6QWG/E4C7rD4dJBryI6rqU9YtNQj3N9BJ8pcl7eK/dMjdKUN8Sc2S7RIaoiKYejT33d1xO652lmk2LXX912fiufqOgVrZd5Se3Djnml4+HijeFZS3PiW9lIxr3SBjQ94aHPAG84Nvugnja5XCdWcoKDbws4XJZJsLOTMtDIQEXW7R0kT+7kqImP8AhLxcePJXKWn3VWG3CnJrrg0dSK3ZJJjw4AtIIIuCDcEcwRqqjTi8PibJnZYMhAEBq4hiMUDd6aRkTebnAXPTmpqNvVry2aUXJ+Bq5JcTrhuKw1AJglZKBruuBt4jgs17WtQeKsXHzQjJS4G4oDYICk9sFNI/DnGPRkjHvHyC+Z6BxafJeg7M1KcL5KfNNLz/AJWUQV03HcZsE2hw+loYnskjjZuC7BYyGS3rAsGZddR3en39zeSjKLbzx5Y5b+GBGcIxKzLitfjJMdM00tKDZ0hJu7o5w9o/K3zK68bWx0dKdd7dTkvovm/YiPanU4bkepULXRsYC8yPaGgvIALyBm4gaXXmKF46Fyq9NYw848OhYcMxwyxRSBwBGhC+p06kakFOPB7znNYeDutzAQETiUl3W5LwHaa57y5VNcIL93x+Rdt44jnqai84WAgI6pwOnknZUOiaZo/ZfbPS2fxW4X0Vqne16dGVGMnsvijRwTeSRVU3CAgtuMQfT0M8sZs8Ns0/CXEN3vK66Ok28K95Tpz4Z9+ORHVbUW0fO9v85nmTxX1E556n2J4i8+kU5JMbBHIwfAXOcHNHQ2Bt0K8b2rt4Lu6y9Z5T8cYx7izbye9HqS8eWwgCA+fO0HEXzV8++TaN5jYODWtyyHU5+a+naLbwo2UNn8yy/Fv6cDn1JNyZobMYk+nq4ZY9e8Y0j42OeGuYfG/1srF/bwuLadOfDDfk0uJiDxJNH0kV8oOiFkHV7A4EEAgggg5gg5EELKbTyuJhlPj7MaAS953byNe7LzueFtbdL2Xdl2kvnT2NpeeN5D3Eclviia1oa0BrQLBoAAA5ADRcKUpSblJ5bJksHdYMklhUmRbyzHgf7r3/AGauu9tnTfGD/Z8PmUbiOJZ6m+vRkBwSsNpLLBAyOuSeZXyS4rOtVlUfNtnUisLB1UJkIAgCAIDBXUjJo3xSDeY9pa4cwVJRqzozVSDw08ow1lYZ5NWdkc4eRFPG+O+ReHNcBw3gLgnqLX5Be1pdqqDhmpBqXhhr2cCo7eXJl/2L2VZQROa13eSPIMklrbxF91oHBoubDqV5nVdUnf1FJrEVwX3zZYp09hFhXMJAgCA8/wBuOzr0uUzwSNjkd/uNcDuvIFg4OHsm2RyN8tF6bSe0H4Wn3NaLcVwa4rwx0K9SjtPKNfY/szMEzZ6mRryw3ZGwG28NHOcdbcAApNT7RqvSdGhFrPFvjjol4mKdDDyz0heVLIQBAEAQBAbGHvs8dbj/AD6L0XZqvsXex+pfDeQXCzHJMr6AUTFVOsx3gqOp1O7tKkv7Wb01mSINfKzpBAEAQBAEAQBAEAQBAEAQBAEAQBAEAQBAdonWcD1H5V7TKjp3lOX9y/fcaVFmLJ9fVDmmtiB9Q+S4+vSxYz9nxJaProh181OgEAQBAEAQBAEAQBAEAQBAEAQBAEAQBAEBw7QranLZmpdGYfAsQX2A5ZrYgPUPl+VxtfWbCfs+JLQ9dEOvmx0AgCAIAgCAIAgCAIAgCAIAgCAIAgCAIAgOHaHwWYLMkkYZYQvsJyzFVtux3gufqsNuzqJdGb0niaIRfLTpBAEAQHDnAAk5AZknIAcyUSy8IwaWF4xBUB5gkbKGO3XFpuA617X4qxcWla3wqsXHKys9DEZKXA3lXNggCAIAgCAIAgCA0W4zAZzT96zvgATGTZ1jmLX18lYdpXVFV9l7D58jXbWcG8q5sEAQBAcsbcgcyB91b0+n3l1Tj/cviaTeIssC+rnNOHC4stZwU4uL57gnggHC2S+RVIOnNwlxTx7jqJ5WThaGQgIjabHRSRB/dSTOc4MZHG0kueQSAT7oy1V2wsnd1HDaUUllt8kaTnso892xp8QkgFTWgCma9pko4nEO7q/rOe8e0RyPjkvT6ZUsKdZ29q/6jTxUkt210SK81NrMuHQ9LwSCBkDPRmsbCWhzNwWBBGvU+K8ndzryrS79tyW55LEEsbjeVc3CAIAgCAIAgCAICr7e4RRyU75qpu73TSWytIbI0+6Gu4m9rArr6PdXcK8aVu87T9V74+1ENWMcZZW8Cx7EqSmilqoXVVO9ocXNN54W8C8e+LW1+q615Y6dd1507eahNPGH6sn4dPvcRxnOKy96PSKeYPa14vZzQ4XBBsRcXB0K8pODhJxfLcWU8mRamQgM9C272/X6LvdnKPeXql+lN/L5kFd4gTS+iFEICHxCOzz1zXzrtFbdzeOS4S3/AFL9CWYGsuETBAEB1ljDmlrgHNcCCDoQciCsxk4tSi8NGGsnn+G1BwecU0ziaGZxNPKb/wAh+pie7l48r87emr01q9Hv6S/rRXpR/Uv1L78OhXT7p4fA9CBXmCyEAQBAEAQBAEB0lla1pc4hrWgkkmwAGpJWYxcmoxWWzDeCgQ3xmpDyCMOp3+qCLelSjiR8A/fjb00saPQcE/681v8A7I/Vldf1XnkehLzBZCAIAgJDCY/ad5D8n9fRe57L2uxRlWf5nheS/n4FO4ll4JFepKwQGpiMN234j8cVwe0Nl+ItduPGG/2c/r7CahPZljqRK+dl8IAgCA1sSoI543RStD2OFi0/kcj1UtCvUoVFUpvDRrKKawyjMmqsG9V4fWYeNHj/AHaZvJw95o/y2i9E4W2selHFOv0/LN+HR/e8gzKl4ouuE4tDUxiSCRsjeYOY6OGoPivP3NrWtp7FWLT++BPGSlwN1QGwQBAEAQEZj2P09GzfqJAwcG6ud/2t1Kt2dhXu57FGOfHkvNmkpxjxKi2iqsXLXVDXUlCCC2C/82o4gyH3R06+a7brW2kpxotVK3OX5Y+XV/fgQ4lU47kX2ngbG1rGNDGtADWgWAA0AC83OcqknKTy3zLCWDItTIQBALcs1JRoyrVFThxbwYbwssnaeLdaBy/PFfWLahGhSjSjwSwcyTy8mRTGAgCNZBC1cG463A6L5lrGnuzuGl6r3r6ew6FKe3EwLlEoQBAEAQFRxbYKF8nfUsj6Gf44vZd0fHkCPCy7dtrlWEO6uIqpDpLj7GQyorOY7jX9MximyfDDXtHvRv7qQjqCLX8lL3Wk3O+M5Un0a2ka5qR5ZH8RWMyqKOspzxvCXN8nDX6J/p+c99GtTl/3YfuM99jimc/xRoOc1+XcPusf6avv7f8AJD8RE4/iF3mVNQVk54Hu+7b5vN7fRZ/4Dsb69enH25fuHfZ4JguxiqytBhzDxv30o8OF/omNItd+ZVX/AIxMf1JeBvYFsNT07++kLqqoOZmmO8b/ACtOTfuq15rVxXh3UMQh+mO73s2jRS3vey0LkEwQBAEAQG7hsFzvHQadT/b9r2PZnT2s3U14R+b+S9pUuJ/lRKL2JVCAIAgMNVBvttx4Ln6lYQvaLpvjyfR/fE3pzcHkhXNINjqvmNajOjUdOaw0dFNNZRwozIQBAEAQBAc3WALoYBKGThZAQBAEAQBAZIIi82HmeQ5rp6Vpsr2ts8Iri/l5sjqVNhE3GwNAA0C+mwhGEVGKwkc5vJ2WwCAIAgCA1ayl3sxqPv0XE1jSI3sNqG6a4Pr4P5E1KrsPD4ES5tsjqvndSnKnJwmsNci8nnejhaGQgCAIAgCAIAgCAIAgCAIDvBEXOAH/AAFe0/T6l7V2IcOb5JffA0nNQWWTFNAGCw14nmV9Ks7Ona0lSprd8X1Zz5ScnlmZWjUIAgCAIAgCA16qlD+h5/1XJ1PSKV7HL3SXB/Ulp1XDyImaItNiF89vLKtaT2Kqx8H5MvRmpLKOiqmwQBAEAQBAEAQBAEAQGWnpy/TTieA/quxpmjVr17T9GHXr5ENSqoeZL08AYLDzPE+K+g2tpStqap0lhfHxZSlJyeWZVZNQgCAIAgCAIAgCA6yMBFiLqKtQp1obFRJoym08oj58OOrTfoV5C+7MSTcrZ5X6X8n9S1C4/UaT2EZEWXlq1vVoS2akWn4llNPgdVEZCAIAgCAIAgO0bC42AJ8P2rtpp1xdPFKOV15e80lOMeJvQYdxefIfsr19h2bpUfTrvafTl/P3uKs7hvciQa22QyC9KkksIrnKyAgCAIAgCAIAgCAIAgCA6uYDqLqOpShVjszSa8TKbXA1pMPadLjwXEuOzlnV3xTi/D6MmjXmjA7DTwcD5WXJqdlKi9Son5rHzZIrlc0YjQP6fVU5dmb1cNl+03/EQOPQH8h9Vouzd90XvM9/A7DD39B5qWHZi7frOK9v8GruImVmGc3fQK/R7KLP9Wp7Evm/oaO56IzsoGDhfxK7NvodlR3qGX47/wCCKVab5my1oGQFh0XWSSWERHKyAgCAIAgCAIAgCAIAgCAIAgCAIAgCAIAgCAIAgCAIAgCAIAgCA//Z">
            <a:extLst>
              <a:ext uri="{FF2B5EF4-FFF2-40B4-BE49-F238E27FC236}">
                <a16:creationId xmlns:a16="http://schemas.microsoft.com/office/drawing/2014/main" id="{1A42A78F-45EE-98C3-DD3B-0E8B375CF0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38663" y="-152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IN" altLang="en-US" sz="2000">
              <a:latin typeface="Times New Roman" panose="02020603050405020304" pitchFamily="18" charset="0"/>
            </a:endParaRPr>
          </a:p>
        </p:txBody>
      </p:sp>
      <p:sp>
        <p:nvSpPr>
          <p:cNvPr id="23556" name="TextBox 4">
            <a:extLst>
              <a:ext uri="{FF2B5EF4-FFF2-40B4-BE49-F238E27FC236}">
                <a16:creationId xmlns:a16="http://schemas.microsoft.com/office/drawing/2014/main" id="{F80E24C7-A003-57B7-42EF-2D233DCC9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895600"/>
            <a:ext cx="294163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N" alt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>
            <a:extLst>
              <a:ext uri="{FF2B5EF4-FFF2-40B4-BE49-F238E27FC236}">
                <a16:creationId xmlns:a16="http://schemas.microsoft.com/office/drawing/2014/main" id="{7CB7F990-9BC1-5A9A-D3C0-0EE8BDE95D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  <a:noFill/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3600" b="1">
                <a:solidFill>
                  <a:srgbClr val="3352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Objective/Motivation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FD092347-686B-F5E7-9DA0-B013F5B62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2296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354013" indent="-3540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Aft>
                <a:spcPts val="1500"/>
              </a:spcAft>
            </a:pPr>
            <a:r>
              <a:rPr lang="en-IN" sz="2400" spc="25" dirty="0">
                <a:solidFill>
                  <a:srgbClr val="42414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Any organization/industry faces several internal and external risks. The adverse effects of risks can be lessened by determining the demand or sales prospects for its products and services in future. 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500"/>
              </a:spcAft>
            </a:pPr>
            <a:r>
              <a:rPr lang="en-US" sz="2400" spc="25" dirty="0">
                <a:solidFill>
                  <a:srgbClr val="42414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“Demand estimation (forecasting) may be defined as a process of finding values for demand in future time periods.”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>
            <a:extLst>
              <a:ext uri="{FF2B5EF4-FFF2-40B4-BE49-F238E27FC236}">
                <a16:creationId xmlns:a16="http://schemas.microsoft.com/office/drawing/2014/main" id="{949C5481-36C8-157B-CDD7-CD35A6293F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noFill/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3600" b="1" dirty="0">
                <a:solidFill>
                  <a:srgbClr val="3352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</a:t>
            </a:r>
          </a:p>
        </p:txBody>
      </p:sp>
      <p:sp>
        <p:nvSpPr>
          <p:cNvPr id="11284" name="Rectangle 4">
            <a:extLst>
              <a:ext uri="{FF2B5EF4-FFF2-40B4-BE49-F238E27FC236}">
                <a16:creationId xmlns:a16="http://schemas.microsoft.com/office/drawing/2014/main" id="{53A556CA-75F5-6882-52F4-A8ABF7299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447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C86B5CD-43FD-1AE3-5AAB-2EFB8984A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922986"/>
              </p:ext>
            </p:extLst>
          </p:nvPr>
        </p:nvGraphicFramePr>
        <p:xfrm>
          <a:off x="457200" y="762000"/>
          <a:ext cx="82296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789">
                  <a:extLst>
                    <a:ext uri="{9D8B030D-6E8A-4147-A177-3AD203B41FA5}">
                      <a16:colId xmlns:a16="http://schemas.microsoft.com/office/drawing/2014/main" val="4160942052"/>
                    </a:ext>
                  </a:extLst>
                </a:gridCol>
                <a:gridCol w="1802674">
                  <a:extLst>
                    <a:ext uri="{9D8B030D-6E8A-4147-A177-3AD203B41FA5}">
                      <a16:colId xmlns:a16="http://schemas.microsoft.com/office/drawing/2014/main" val="2762642095"/>
                    </a:ext>
                  </a:extLst>
                </a:gridCol>
                <a:gridCol w="2116183">
                  <a:extLst>
                    <a:ext uri="{9D8B030D-6E8A-4147-A177-3AD203B41FA5}">
                      <a16:colId xmlns:a16="http://schemas.microsoft.com/office/drawing/2014/main" val="3482125639"/>
                    </a:ext>
                  </a:extLst>
                </a:gridCol>
                <a:gridCol w="2899954">
                  <a:extLst>
                    <a:ext uri="{9D8B030D-6E8A-4147-A177-3AD203B41FA5}">
                      <a16:colId xmlns:a16="http://schemas.microsoft.com/office/drawing/2014/main" val="2695802986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tx1"/>
                          </a:solidFill>
                        </a:rPr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tx1"/>
                          </a:solidFill>
                        </a:rPr>
                        <a:t>Title of the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tx1"/>
                          </a:solidFill>
                        </a:rPr>
                        <a:t>Conference/ </a:t>
                      </a:r>
                    </a:p>
                    <a:p>
                      <a:pPr algn="ctr"/>
                      <a:r>
                        <a:rPr lang="en-IN" sz="1400" b="1" dirty="0">
                          <a:solidFill>
                            <a:schemeClr val="tx1"/>
                          </a:solidFill>
                        </a:rPr>
                        <a:t>Journal Publication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200732"/>
                  </a:ext>
                </a:extLst>
              </a:tr>
              <a:tr h="542439">
                <a:tc>
                  <a:txBody>
                    <a:bodyPr/>
                    <a:lstStyle/>
                    <a:p>
                      <a:r>
                        <a:rPr lang="fr-FR" sz="1000" dirty="0" err="1"/>
                        <a:t>Bontempi</a:t>
                      </a:r>
                      <a:r>
                        <a:rPr lang="fr-FR" sz="1000" dirty="0"/>
                        <a:t>, G., Taieb, S. and Borgne, Y.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Machine Learning Strategies for Time Series Forecasting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Lecture Notes in Informatics (LNI) - Proceedings</a:t>
                      </a:r>
                    </a:p>
                    <a:p>
                      <a:r>
                        <a:rPr lang="en-IN" sz="1000" dirty="0"/>
                        <a:t>Series of the Gesellschaft für </a:t>
                      </a:r>
                      <a:r>
                        <a:rPr lang="en-IN" sz="1000" dirty="0" err="1"/>
                        <a:t>Informatik</a:t>
                      </a:r>
                      <a:r>
                        <a:rPr lang="en-IN" sz="1000" dirty="0"/>
                        <a:t> (GI)</a:t>
                      </a:r>
                    </a:p>
                    <a:p>
                      <a:r>
                        <a:rPr lang="en-IN" sz="1000" dirty="0"/>
                        <a:t>Volume P-295</a:t>
                      </a:r>
                    </a:p>
                    <a:p>
                      <a:r>
                        <a:rPr lang="en-IN" sz="1000" dirty="0"/>
                        <a:t>ISBN 978-3-88579-689-3</a:t>
                      </a:r>
                    </a:p>
                    <a:p>
                      <a:r>
                        <a:rPr lang="en-IN" sz="1000" dirty="0"/>
                        <a:t>ISSN 1617-5468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 of machine learning techniques in time series forecasting</a:t>
                      </a:r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179362"/>
                  </a:ext>
                </a:extLst>
              </a:tr>
              <a:tr h="542439">
                <a:tc>
                  <a:txBody>
                    <a:bodyPr/>
                    <a:lstStyle/>
                    <a:p>
                      <a:r>
                        <a:rPr lang="en-IN" sz="1000" dirty="0" err="1"/>
                        <a:t>Mehrmolaei</a:t>
                      </a:r>
                      <a:r>
                        <a:rPr lang="en-IN" sz="1000" dirty="0"/>
                        <a:t>, S. and </a:t>
                      </a:r>
                      <a:r>
                        <a:rPr lang="en-IN" sz="1000" dirty="0" err="1"/>
                        <a:t>Keyvanpour</a:t>
                      </a:r>
                      <a:r>
                        <a:rPr lang="en-IN" sz="1000" dirty="0"/>
                        <a:t>, M. 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Time series forecasting using improved ARIMA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2016 Artificial Intelligence and Robotics (IRANOPEN), Qazvin, Iran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authors propose a novel approach to improve ARIMA model by applying a mean of estimation error for time series forecasting. Experimental results indicate that the proposed approach can improve performance in the process of time series data.</a:t>
                      </a:r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054352"/>
                  </a:ext>
                </a:extLst>
              </a:tr>
              <a:tr h="542439">
                <a:tc>
                  <a:txBody>
                    <a:bodyPr/>
                    <a:lstStyle/>
                    <a:p>
                      <a:r>
                        <a:rPr lang="pl-PL" sz="1000" dirty="0"/>
                        <a:t>Siami-Namini,</a:t>
                      </a:r>
                      <a:r>
                        <a:rPr lang="en-IN" sz="1000" dirty="0"/>
                        <a:t> S., </a:t>
                      </a:r>
                      <a:r>
                        <a:rPr lang="pl-PL" sz="1000" dirty="0"/>
                        <a:t>Tavakoli</a:t>
                      </a:r>
                      <a:r>
                        <a:rPr lang="en-IN" sz="1000" dirty="0"/>
                        <a:t>, N.</a:t>
                      </a:r>
                      <a:r>
                        <a:rPr lang="pl-PL" sz="1000" dirty="0"/>
                        <a:t> and Siami Namin</a:t>
                      </a:r>
                      <a:r>
                        <a:rPr lang="en-IN" sz="1000" dirty="0"/>
                        <a:t>,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 Comparison of ARIMA and LSTM in Forecasting Time Series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2018 17th IEEE International Conference on Machine Learning and Applications (ICMLA), Orlando, FL, USA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The authors investigate the superiority of  deep learning-based algorithms for forecasting time series data, such as "Long Short-Term Memory (LSTM)", to the traditional algorithms. </a:t>
                      </a:r>
                    </a:p>
                    <a:p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4368"/>
                  </a:ext>
                </a:extLst>
              </a:tr>
              <a:tr h="542439">
                <a:tc>
                  <a:txBody>
                    <a:bodyPr/>
                    <a:lstStyle/>
                    <a:p>
                      <a:r>
                        <a:rPr lang="en-IN" sz="1000" dirty="0" err="1"/>
                        <a:t>Wanchoo</a:t>
                      </a:r>
                      <a:r>
                        <a:rPr lang="en-IN" sz="1000" dirty="0"/>
                        <a:t>, K.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Retail Demand Forecasting: a Comparison between Deep Neural Network and Gradient Boosting Method for Univariate Time Series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2019 IEEE 5th International Conference for Convergence in Technology (I2CT), Bombay, India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The author implemented two machine learning techniques, Deep Neural Network (DNN) and Gradient Boosting Method (GBM) for univariate time series sales data at store-day level of a German retail giant</a:t>
                      </a:r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309397"/>
                  </a:ext>
                </a:extLst>
              </a:tr>
              <a:tr h="542439">
                <a:tc>
                  <a:txBody>
                    <a:bodyPr/>
                    <a:lstStyle/>
                    <a:p>
                      <a:r>
                        <a:rPr lang="en-IN" sz="1000" dirty="0"/>
                        <a:t>Bandara, K., Shi, P., </a:t>
                      </a:r>
                      <a:r>
                        <a:rPr lang="en-IN" sz="1000" dirty="0" err="1"/>
                        <a:t>Bergmeir</a:t>
                      </a:r>
                      <a:r>
                        <a:rPr lang="en-IN" sz="1000" dirty="0"/>
                        <a:t>, C., </a:t>
                      </a:r>
                      <a:r>
                        <a:rPr lang="en-IN" sz="1000" dirty="0" err="1"/>
                        <a:t>Hewamalage</a:t>
                      </a:r>
                      <a:r>
                        <a:rPr lang="en-IN" sz="1000" dirty="0"/>
                        <a:t>, H., Tran, Q. and Seaman, B.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Sales demand forecast in e-commerce using a long short-term memory neural network methodology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Neural Information Processing: 26th International Conference, ICONIP 2019, Sydney, NSW, Australia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The authors attempt a model which  conditions  the forecast of an individual time series on past </a:t>
                      </a:r>
                      <a:r>
                        <a:rPr lang="en-US" sz="1000" dirty="0" err="1"/>
                        <a:t>behaviour</a:t>
                      </a:r>
                      <a:r>
                        <a:rPr lang="en-US" sz="1000" dirty="0"/>
                        <a:t> of similar, related time series. This is  achieved by globally training a Long Short-Term Memory network (LSTM) that exploits the nonlinear demand relationships available in an E-commerce product assortment hierarchy</a:t>
                      </a:r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707959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>
            <a:extLst>
              <a:ext uri="{FF2B5EF4-FFF2-40B4-BE49-F238E27FC236}">
                <a16:creationId xmlns:a16="http://schemas.microsoft.com/office/drawing/2014/main" id="{4747F094-AE86-78E5-0A24-3BD73BF446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3200" b="1" dirty="0">
                <a:solidFill>
                  <a:srgbClr val="3352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Forecasting System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353C50D-12A8-47F3-6344-46553F50BA5E}"/>
              </a:ext>
            </a:extLst>
          </p:cNvPr>
          <p:cNvGrpSpPr/>
          <p:nvPr/>
        </p:nvGrpSpPr>
        <p:grpSpPr>
          <a:xfrm>
            <a:off x="762000" y="1371600"/>
            <a:ext cx="7620000" cy="4501055"/>
            <a:chOff x="762000" y="909145"/>
            <a:chExt cx="7620000" cy="4501055"/>
          </a:xfrm>
        </p:grpSpPr>
        <p:sp>
          <p:nvSpPr>
            <p:cNvPr id="5" name="Flowchart: Process 4">
              <a:extLst>
                <a:ext uri="{FF2B5EF4-FFF2-40B4-BE49-F238E27FC236}">
                  <a16:creationId xmlns:a16="http://schemas.microsoft.com/office/drawing/2014/main" id="{ECC80579-C6F2-AF88-43E5-905880BC850E}"/>
                </a:ext>
              </a:extLst>
            </p:cNvPr>
            <p:cNvSpPr/>
            <p:nvPr/>
          </p:nvSpPr>
          <p:spPr bwMode="auto">
            <a:xfrm>
              <a:off x="3581400" y="3429000"/>
              <a:ext cx="1981200" cy="1981200"/>
            </a:xfrm>
            <a:prstGeom prst="flowChartProcess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Forecast Model 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N" sz="1600" dirty="0">
                  <a:latin typeface="Arial" charset="0"/>
                </a:rPr>
                <a:t>Training/Validation</a:t>
              </a:r>
              <a:endParaRPr kumimoji="0" lang="en-I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171450" marR="0" indent="-17145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IN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ARIMAX</a:t>
              </a:r>
            </a:p>
            <a:p>
              <a:pPr marL="171450" marR="0" indent="-17145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lang="en-IN" sz="1100" dirty="0">
                  <a:latin typeface="Arial" charset="0"/>
                </a:rPr>
                <a:t>LSTM</a:t>
              </a:r>
            </a:p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457200" marR="0" indent="-45720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</a:pPr>
              <a:endParaRPr kumimoji="0" lang="en-I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Flowchart: Multidocument 5">
              <a:extLst>
                <a:ext uri="{FF2B5EF4-FFF2-40B4-BE49-F238E27FC236}">
                  <a16:creationId xmlns:a16="http://schemas.microsoft.com/office/drawing/2014/main" id="{0D29C545-BFED-B1F8-7531-AD527E7A25CA}"/>
                </a:ext>
              </a:extLst>
            </p:cNvPr>
            <p:cNvSpPr/>
            <p:nvPr/>
          </p:nvSpPr>
          <p:spPr bwMode="auto">
            <a:xfrm>
              <a:off x="6400800" y="3429000"/>
              <a:ext cx="1981200" cy="1981200"/>
            </a:xfrm>
            <a:prstGeom prst="flowChartMultidocumen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Demand Forecast</a:t>
              </a:r>
            </a:p>
            <a:p>
              <a:pPr marL="171450" marR="0" indent="-17145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lang="en-IN" sz="1100" dirty="0">
                  <a:latin typeface="Arial" charset="0"/>
                </a:rPr>
                <a:t>Prediction Results</a:t>
              </a:r>
            </a:p>
            <a:p>
              <a:pPr marL="171450" marR="0" indent="-17145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lang="en-IN" sz="1100" dirty="0">
                  <a:latin typeface="Arial" charset="0"/>
                </a:rPr>
                <a:t>Analysis and Conclusion</a:t>
              </a:r>
            </a:p>
            <a:p>
              <a:pPr marL="285750" marR="0" indent="-28575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endParaRPr kumimoji="0" lang="en-I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D39B5D89-D750-EE54-4010-8BA9ADABF33D}"/>
                </a:ext>
              </a:extLst>
            </p:cNvPr>
            <p:cNvSpPr/>
            <p:nvPr/>
          </p:nvSpPr>
          <p:spPr bwMode="auto">
            <a:xfrm>
              <a:off x="5562600" y="4338145"/>
              <a:ext cx="838200" cy="34290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Cylinder 7">
              <a:extLst>
                <a:ext uri="{FF2B5EF4-FFF2-40B4-BE49-F238E27FC236}">
                  <a16:creationId xmlns:a16="http://schemas.microsoft.com/office/drawing/2014/main" id="{4177EB90-72D9-65D4-DCA7-D24213EE10AE}"/>
                </a:ext>
              </a:extLst>
            </p:cNvPr>
            <p:cNvSpPr/>
            <p:nvPr/>
          </p:nvSpPr>
          <p:spPr bwMode="auto">
            <a:xfrm>
              <a:off x="762000" y="909145"/>
              <a:ext cx="1981200" cy="1981200"/>
            </a:xfrm>
            <a:prstGeom prst="can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Input Data: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228600" marR="0" indent="-22860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</a:pPr>
              <a:r>
                <a:rPr kumimoji="0" lang="en-IN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Abrasives Demand</a:t>
              </a:r>
            </a:p>
            <a:p>
              <a:pPr marL="228600" marR="0" indent="-22860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</a:pPr>
              <a:r>
                <a:rPr lang="en-IN" sz="1100" dirty="0">
                  <a:latin typeface="Arial" charset="0"/>
                </a:rPr>
                <a:t>IIP Data</a:t>
              </a:r>
            </a:p>
            <a:p>
              <a:pPr marL="228600" marR="0" indent="-22860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</a:pPr>
              <a:r>
                <a:rPr kumimoji="0" lang="en-IN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Special Discount Rate</a:t>
              </a:r>
            </a:p>
          </p:txBody>
        </p:sp>
        <p:sp>
          <p:nvSpPr>
            <p:cNvPr id="9" name="Flowchart: Process 8">
              <a:extLst>
                <a:ext uri="{FF2B5EF4-FFF2-40B4-BE49-F238E27FC236}">
                  <a16:creationId xmlns:a16="http://schemas.microsoft.com/office/drawing/2014/main" id="{FC90BE1E-B250-C1E8-D122-B70CAFCA07AC}"/>
                </a:ext>
              </a:extLst>
            </p:cNvPr>
            <p:cNvSpPr/>
            <p:nvPr/>
          </p:nvSpPr>
          <p:spPr bwMode="auto">
            <a:xfrm>
              <a:off x="762000" y="3423745"/>
              <a:ext cx="1981200" cy="1981200"/>
            </a:xfrm>
            <a:prstGeom prst="flowChartProcess">
              <a:avLst/>
            </a:prstGeom>
            <a:solidFill>
              <a:srgbClr val="FF99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Data Pre-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Processing: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171450" marR="0" indent="-17145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lang="en-IN" sz="1100" dirty="0">
                  <a:latin typeface="Arial" charset="0"/>
                </a:rPr>
                <a:t>Stationarity</a:t>
              </a:r>
            </a:p>
            <a:p>
              <a:pPr marL="171450" marR="0" indent="-17145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IN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Homogeneity</a:t>
              </a:r>
            </a:p>
            <a:p>
              <a:pPr marL="171450" marR="0" indent="-17145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lang="en-IN" sz="1100" dirty="0">
                  <a:latin typeface="Arial" charset="0"/>
                </a:rPr>
                <a:t>Randomness</a:t>
              </a:r>
            </a:p>
            <a:p>
              <a:pPr marL="171450" marR="0" indent="-17145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IN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Treatment for Outliers</a:t>
              </a:r>
            </a:p>
            <a:p>
              <a:pPr marL="171450" marR="0" indent="-17145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IN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Imp</a:t>
              </a:r>
              <a:r>
                <a:rPr lang="en-IN" sz="1100" dirty="0">
                  <a:latin typeface="Arial" charset="0"/>
                </a:rPr>
                <a:t>utation of Missing Data</a:t>
              </a:r>
              <a:endParaRPr kumimoji="0" lang="en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457200" marR="0" indent="-45720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</a:pPr>
              <a:endParaRPr kumimoji="0" lang="en-I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Arrow: Down 9">
              <a:extLst>
                <a:ext uri="{FF2B5EF4-FFF2-40B4-BE49-F238E27FC236}">
                  <a16:creationId xmlns:a16="http://schemas.microsoft.com/office/drawing/2014/main" id="{F5540D80-DD07-1107-386F-DE7B8087D8F0}"/>
                </a:ext>
              </a:extLst>
            </p:cNvPr>
            <p:cNvSpPr/>
            <p:nvPr/>
          </p:nvSpPr>
          <p:spPr bwMode="auto">
            <a:xfrm>
              <a:off x="1524000" y="2890345"/>
              <a:ext cx="312419" cy="533400"/>
            </a:xfrm>
            <a:prstGeom prst="downArrow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90885F4B-DF99-52BF-A735-B56DC382353E}"/>
                </a:ext>
              </a:extLst>
            </p:cNvPr>
            <p:cNvSpPr/>
            <p:nvPr/>
          </p:nvSpPr>
          <p:spPr bwMode="auto">
            <a:xfrm>
              <a:off x="2743200" y="4338145"/>
              <a:ext cx="838200" cy="34290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10539-93D5-46CC-1FC1-0540CD416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solidFill>
                  <a:srgbClr val="3352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ARIMAX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111AE8-7EC2-1B5F-AD9B-DD3C0D8E9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2209800"/>
            <a:ext cx="4354053" cy="166889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C57362-C2D1-8AA9-B8DC-DEF601BD7BAF}"/>
              </a:ext>
            </a:extLst>
          </p:cNvPr>
          <p:cNvSpPr txBox="1"/>
          <p:nvPr/>
        </p:nvSpPr>
        <p:spPr>
          <a:xfrm>
            <a:off x="609600" y="1504890"/>
            <a:ext cx="5257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L</a:t>
            </a:r>
            <a:r>
              <a:rPr 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inear regression equation for ARIMAX :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C93D3A-2622-3E51-EAEF-B7A825DCBA5A}"/>
              </a:ext>
            </a:extLst>
          </p:cNvPr>
          <p:cNvSpPr txBox="1"/>
          <p:nvPr/>
        </p:nvSpPr>
        <p:spPr>
          <a:xfrm>
            <a:off x="952500" y="4183498"/>
            <a:ext cx="61341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Y</a:t>
            </a:r>
            <a:r>
              <a:rPr lang="en-US" b="0" i="0" baseline="-25000" dirty="0" err="1">
                <a:effectLst/>
                <a:latin typeface="Söhne"/>
              </a:rPr>
              <a:t>t</a:t>
            </a:r>
            <a:r>
              <a:rPr lang="en-US" b="0" i="0" dirty="0">
                <a:effectLst/>
                <a:latin typeface="Söhne"/>
              </a:rPr>
              <a:t> is the dependent variable at time t.</a:t>
            </a:r>
            <a:endParaRPr lang="en-US" dirty="0"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 a</a:t>
            </a:r>
            <a:r>
              <a:rPr lang="en-US" b="0" i="0" baseline="-25000" dirty="0">
                <a:effectLst/>
                <a:latin typeface="Söhne"/>
              </a:rPr>
              <a:t>1</a:t>
            </a:r>
            <a:r>
              <a:rPr lang="en-US" b="0" i="0" dirty="0">
                <a:effectLst/>
                <a:latin typeface="Söhne"/>
              </a:rPr>
              <a:t> to </a:t>
            </a:r>
            <a:r>
              <a:rPr lang="en-US" dirty="0">
                <a:latin typeface="Söhne"/>
              </a:rPr>
              <a:t>a</a:t>
            </a:r>
            <a:r>
              <a:rPr lang="en-US" b="0" i="0" baseline="-25000" dirty="0">
                <a:effectLst/>
                <a:latin typeface="Söhne"/>
              </a:rPr>
              <a:t>p</a:t>
            </a:r>
            <a:r>
              <a:rPr lang="en-US" b="0" i="0" dirty="0">
                <a:effectLst/>
                <a:latin typeface="Söhne"/>
              </a:rPr>
              <a:t> are the autoregressive coefficients of order p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 θ</a:t>
            </a:r>
            <a:r>
              <a:rPr lang="en-US" b="0" i="0" baseline="-25000" dirty="0">
                <a:effectLst/>
                <a:latin typeface="Söhne"/>
              </a:rPr>
              <a:t>1</a:t>
            </a:r>
            <a:r>
              <a:rPr lang="en-US" b="0" i="0" dirty="0">
                <a:effectLst/>
                <a:latin typeface="Söhne"/>
              </a:rPr>
              <a:t> to </a:t>
            </a:r>
            <a:r>
              <a:rPr lang="en-US" b="0" i="0" dirty="0" err="1">
                <a:effectLst/>
                <a:latin typeface="Söhne"/>
              </a:rPr>
              <a:t>θ</a:t>
            </a:r>
            <a:r>
              <a:rPr lang="en-US" b="0" i="0" baseline="-25000" dirty="0" err="1">
                <a:effectLst/>
                <a:latin typeface="Söhne"/>
              </a:rPr>
              <a:t>q</a:t>
            </a:r>
            <a:r>
              <a:rPr lang="en-US" b="0" i="0" dirty="0">
                <a:effectLst/>
                <a:latin typeface="Söhne"/>
              </a:rPr>
              <a:t> are the </a:t>
            </a:r>
            <a:r>
              <a:rPr lang="en-US" dirty="0">
                <a:latin typeface="Söhne"/>
              </a:rPr>
              <a:t>moving average </a:t>
            </a:r>
            <a:r>
              <a:rPr lang="en-US" b="0" i="0" dirty="0">
                <a:effectLst/>
                <a:latin typeface="Söhne"/>
              </a:rPr>
              <a:t>coefficients of order q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 ε</a:t>
            </a:r>
            <a:r>
              <a:rPr lang="en-US" b="0" i="0" baseline="-2500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t-1</a:t>
            </a:r>
            <a:r>
              <a:rPr 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 to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ε</a:t>
            </a:r>
            <a:r>
              <a:rPr lang="en-US" b="0" i="0" baseline="-25000" dirty="0" err="1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t</a:t>
            </a:r>
            <a:r>
              <a:rPr lang="en-US" b="0" i="0" baseline="-2500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-q</a:t>
            </a:r>
            <a:r>
              <a:rPr 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 are the first </a:t>
            </a:r>
            <a:r>
              <a:rPr lang="en-US" sz="18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q moving average terms</a:t>
            </a:r>
            <a:endParaRPr lang="en-US" sz="1800" dirty="0">
              <a:solidFill>
                <a:srgbClr val="40404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404040"/>
                </a:solidFill>
                <a:effectLst/>
                <a:latin typeface="Söhne"/>
                <a:cs typeface="Lao UI" panose="020B0502040204020203" pitchFamily="34" charset="0"/>
              </a:rPr>
              <a:t> </a:t>
            </a:r>
            <a:r>
              <a:rPr lang="en-US" b="0" i="0" dirty="0">
                <a:effectLst/>
                <a:latin typeface="Söhne"/>
                <a:cs typeface="Lao UI" panose="020B0502040204020203" pitchFamily="34" charset="0"/>
              </a:rPr>
              <a:t>β </a:t>
            </a:r>
            <a:r>
              <a:rPr lang="en-US" dirty="0">
                <a:latin typeface="Söhne"/>
                <a:cs typeface="Lao UI" panose="020B0502040204020203" pitchFamily="34" charset="0"/>
              </a:rPr>
              <a:t>represents </a:t>
            </a:r>
            <a:r>
              <a:rPr lang="en-US" b="0" i="0" dirty="0">
                <a:effectLst/>
                <a:latin typeface="Söhne"/>
                <a:cs typeface="Lao UI" panose="020B0502040204020203" pitchFamily="34" charset="0"/>
              </a:rPr>
              <a:t>the differencing coefficients</a:t>
            </a:r>
            <a:endParaRPr lang="en-US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023019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4D961-3AAD-06BF-6800-970A4FA73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The autoregressive part (AR) forecasts the variable of interest by using the past values of the variable</a:t>
            </a:r>
          </a:p>
          <a:p>
            <a:pPr marL="0" indent="0">
              <a:buNone/>
            </a:pPr>
            <a:endParaRPr lang="en-US" sz="2400" b="0" i="0" dirty="0"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4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The integrated part (I) represents the differencing of raw observations to allow the time series to become stationary.</a:t>
            </a:r>
          </a:p>
          <a:p>
            <a:pPr marL="0" indent="0">
              <a:buNone/>
            </a:pPr>
            <a:endParaRPr lang="en-US" sz="2400" b="0" i="0" dirty="0"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4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The moving average part (MA) uses past forecast errors in a regression-like model. The past forecast error is the difference between the actual data and fitted values</a:t>
            </a:r>
            <a:endParaRPr lang="en-IN" sz="4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32FFE88-9972-D33B-3CFF-D495F34FF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N" sz="3200" b="1" dirty="0">
                <a:solidFill>
                  <a:srgbClr val="3352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ARIMAX Model</a:t>
            </a:r>
          </a:p>
        </p:txBody>
      </p:sp>
    </p:spTree>
    <p:extLst>
      <p:ext uri="{BB962C8B-B14F-4D97-AF65-F5344CB8AC3E}">
        <p14:creationId xmlns:p14="http://schemas.microsoft.com/office/powerpoint/2010/main" val="3489996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06B82-3CD0-021D-D719-A005211AA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74"/>
            <a:ext cx="8229600" cy="1143000"/>
          </a:xfrm>
        </p:spPr>
        <p:txBody>
          <a:bodyPr/>
          <a:lstStyle/>
          <a:p>
            <a:r>
              <a:rPr lang="en-IN" sz="3200" b="1" dirty="0">
                <a:solidFill>
                  <a:srgbClr val="3352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ARIMA Model Selection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B9B14BB-4847-CB96-8B2E-6A1330FED4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67400" y="2849702"/>
            <a:ext cx="30480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en-US" sz="1400" b="0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en-US" sz="1400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altLang="en-US" sz="14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−1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denote the lag operator.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 us define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kumimoji="0" lang="en-US" altLang="en-US" sz="1400" b="0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0" lang="en-US" altLang="en-US" sz="1400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0" lang="en-US" altLang="en-US" sz="1400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altLang="en-US" sz="14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−1</a:t>
            </a:r>
            <a:r>
              <a:rPr kumimoji="0" lang="en-US" altLang="en-US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the response.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ARIMA (2,1,1) can be defined 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741A1E-230E-5C98-39DC-B02351917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400" y="4191000"/>
            <a:ext cx="2880000" cy="4242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555ED3-E733-3828-E980-2125CF0E0D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50" r="5000"/>
          <a:stretch/>
        </p:blipFill>
        <p:spPr>
          <a:xfrm>
            <a:off x="220800" y="990600"/>
            <a:ext cx="5562600" cy="549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569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D27E1-E3A2-A853-A68E-F38AB4C6C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116" y="1447800"/>
            <a:ext cx="8229600" cy="4525963"/>
          </a:xfrm>
        </p:spPr>
        <p:txBody>
          <a:bodyPr/>
          <a:lstStyle/>
          <a:p>
            <a:r>
              <a:rPr lang="en-US" sz="2000" b="0" i="0" dirty="0">
                <a:effectLst/>
              </a:rPr>
              <a:t>LSTMs work by maintaining a cell state that can store information over time, selectively updating and resetting the cell state based on input data. The cell state is controlled by gates, which are a set of sigmoid neural network layers that decide how much information to keep, how much to forget, and how much to output at each time step.</a:t>
            </a:r>
          </a:p>
          <a:p>
            <a:r>
              <a:rPr lang="en-US" sz="2000" b="0" i="0" dirty="0">
                <a:effectLst/>
              </a:rPr>
              <a:t>LSTM architecture consists of four main components: the input gate, the forget gate, the output gate, and the cell state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Input gate: Determines how much of the input should be added to the cell state.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Forget gate: Determines how much of the previous cell state should be forgotten.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Output gate: Determines how much of the cell state should be output.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Cell state: The memory of the LSTM that stores information over time.</a:t>
            </a:r>
          </a:p>
          <a:p>
            <a:endParaRPr lang="en-IN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C6F74B7-C866-3A3E-1D49-C203FAA1A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9937"/>
            <a:ext cx="8229600" cy="1143000"/>
          </a:xfrm>
        </p:spPr>
        <p:txBody>
          <a:bodyPr/>
          <a:lstStyle/>
          <a:p>
            <a:r>
              <a:rPr lang="en-IN" sz="3200" b="1" dirty="0">
                <a:solidFill>
                  <a:srgbClr val="3352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 Model</a:t>
            </a:r>
          </a:p>
        </p:txBody>
      </p:sp>
    </p:spTree>
    <p:extLst>
      <p:ext uri="{BB962C8B-B14F-4D97-AF65-F5344CB8AC3E}">
        <p14:creationId xmlns:p14="http://schemas.microsoft.com/office/powerpoint/2010/main" val="4011440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BD023AA-200A-F7A2-D6E2-2A6237EDF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9937"/>
            <a:ext cx="8229600" cy="1143000"/>
          </a:xfrm>
        </p:spPr>
        <p:txBody>
          <a:bodyPr/>
          <a:lstStyle/>
          <a:p>
            <a:r>
              <a:rPr lang="en-IN" sz="3200" b="1" dirty="0">
                <a:solidFill>
                  <a:srgbClr val="3352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 Model</a:t>
            </a:r>
          </a:p>
        </p:txBody>
      </p:sp>
      <p:pic>
        <p:nvPicPr>
          <p:cNvPr id="1028" name="Picture 4" descr="LSTM gates">
            <a:extLst>
              <a:ext uri="{FF2B5EF4-FFF2-40B4-BE49-F238E27FC236}">
                <a16:creationId xmlns:a16="http://schemas.microsoft.com/office/drawing/2014/main" id="{6A1D3327-04CD-A03A-2D48-53BE01E5E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46" y="1173407"/>
            <a:ext cx="5715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366617-C544-12C7-1771-53D567371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29" y="3553548"/>
            <a:ext cx="2735817" cy="10745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4DBA908-446F-86F2-3663-9439490DC0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3642378"/>
            <a:ext cx="2057578" cy="8611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928B9DD-65CE-5C49-34A0-1D5665AD82F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342" t="59668" r="14593"/>
          <a:stretch/>
        </p:blipFill>
        <p:spPr>
          <a:xfrm>
            <a:off x="569292" y="5675412"/>
            <a:ext cx="2819400" cy="7130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2DBEDD3-FF40-B246-2D18-581C64E270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292" y="4465027"/>
            <a:ext cx="4333050" cy="115042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A6A552B-D7F7-BCD3-F6DD-F6FBB65DA8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5619" y="4465027"/>
            <a:ext cx="3749431" cy="108302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D087DA9-D023-7759-CD8A-409761831F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57800" y="5615997"/>
            <a:ext cx="3520745" cy="44961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97F355F-0448-B4E8-EFB8-D962A2D8C2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96851" y="1575669"/>
            <a:ext cx="2309060" cy="78492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D916C84-9882-CC81-64F4-E78D764655F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23678" y="2237425"/>
            <a:ext cx="1653683" cy="57917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327F081-46CF-24D4-1B7B-BAFA43BD52E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64531" y="2692885"/>
            <a:ext cx="1722269" cy="38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2992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5894</TotalTime>
  <Words>1489</Words>
  <Application>Microsoft Office PowerPoint</Application>
  <PresentationFormat>On-screen Show (4:3)</PresentationFormat>
  <Paragraphs>163</Paragraphs>
  <Slides>19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Söhne</vt:lpstr>
      <vt:lpstr>Times New Roman</vt:lpstr>
      <vt:lpstr>Verdana</vt:lpstr>
      <vt:lpstr>Wingdings</vt:lpstr>
      <vt:lpstr>Default Design</vt:lpstr>
      <vt:lpstr>1_Default Design</vt:lpstr>
      <vt:lpstr>CorelDRAW</vt:lpstr>
      <vt:lpstr>PowerPoint Presentation</vt:lpstr>
      <vt:lpstr>Objective/Motivation</vt:lpstr>
      <vt:lpstr>Literature Review </vt:lpstr>
      <vt:lpstr>Forecasting System</vt:lpstr>
      <vt:lpstr>ARIMAX Model</vt:lpstr>
      <vt:lpstr>ARIMAX Model</vt:lpstr>
      <vt:lpstr>ARIMA Model Selection</vt:lpstr>
      <vt:lpstr>LSTM Model</vt:lpstr>
      <vt:lpstr>LSTM Model</vt:lpstr>
      <vt:lpstr>LSTM Model</vt:lpstr>
      <vt:lpstr>Performance Metrics</vt:lpstr>
      <vt:lpstr>Dataset Details</vt:lpstr>
      <vt:lpstr>Data Quality Checks</vt:lpstr>
      <vt:lpstr>Selection of (p,d,q) for ARIMAX</vt:lpstr>
      <vt:lpstr>ARIMAX Model Parameters</vt:lpstr>
      <vt:lpstr>Results </vt:lpstr>
      <vt:lpstr>Conclusion &amp; Work to be done  </vt:lpstr>
      <vt:lpstr>References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</dc:creator>
  <cp:lastModifiedBy>Aditi Kannan</cp:lastModifiedBy>
  <cp:revision>562</cp:revision>
  <dcterms:created xsi:type="dcterms:W3CDTF">2006-09-22T10:59:01Z</dcterms:created>
  <dcterms:modified xsi:type="dcterms:W3CDTF">2023-05-09T03:36:00Z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etDate">
    <vt:lpwstr>2023-04-24T02:34:44Z</vt:lpwstr>
  </property>
  <property fmtid="{D5CDD505-2E9C-101B-9397-08002B2CF9AE}" pid="4" name="MSIP_Label_1ada0a2f-b917-4d51-b0d0-d418a10c8b23_Method">
    <vt:lpwstr>Privileged</vt:lpwstr>
  </property>
  <property fmtid="{D5CDD505-2E9C-101B-9397-08002B2CF9AE}" pid="5" name="MSIP_Label_1ada0a2f-b917-4d51-b0d0-d418a10c8b23_Name">
    <vt:lpwstr>1ada0a2f-b917-4d51-b0d0-d418a10c8b23</vt:lpwstr>
  </property>
  <property fmtid="{D5CDD505-2E9C-101B-9397-08002B2CF9AE}" pid="6" name="MSIP_Label_1ada0a2f-b917-4d51-b0d0-d418a10c8b23_SiteId">
    <vt:lpwstr>12a3af23-a769-4654-847f-958f3d479f4a</vt:lpwstr>
  </property>
  <property fmtid="{D5CDD505-2E9C-101B-9397-08002B2CF9AE}" pid="7" name="MSIP_Label_1ada0a2f-b917-4d51-b0d0-d418a10c8b23_ActionId">
    <vt:lpwstr>95d59ab9-7a82-4f71-af4b-84c1b076833b</vt:lpwstr>
  </property>
  <property fmtid="{D5CDD505-2E9C-101B-9397-08002B2CF9AE}" pid="8" name="MSIP_Label_1ada0a2f-b917-4d51-b0d0-d418a10c8b23_ContentBits">
    <vt:lpwstr>0</vt:lpwstr>
  </property>
</Properties>
</file>