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6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78E-FCC6-4EFD-B6FD-7100172673B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D9713F9-30D1-46C6-B30F-39406FA2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2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78E-FCC6-4EFD-B6FD-7100172673B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9713F9-30D1-46C6-B30F-39406FA2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2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78E-FCC6-4EFD-B6FD-7100172673B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9713F9-30D1-46C6-B30F-39406FA2F05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6337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78E-FCC6-4EFD-B6FD-7100172673B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9713F9-30D1-46C6-B30F-39406FA2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35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78E-FCC6-4EFD-B6FD-7100172673B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9713F9-30D1-46C6-B30F-39406FA2F05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8662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78E-FCC6-4EFD-B6FD-7100172673B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9713F9-30D1-46C6-B30F-39406FA2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51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78E-FCC6-4EFD-B6FD-7100172673B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13F9-30D1-46C6-B30F-39406FA2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33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78E-FCC6-4EFD-B6FD-7100172673B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13F9-30D1-46C6-B30F-39406FA2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4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78E-FCC6-4EFD-B6FD-7100172673B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13F9-30D1-46C6-B30F-39406FA2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7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78E-FCC6-4EFD-B6FD-7100172673B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9713F9-30D1-46C6-B30F-39406FA2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7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78E-FCC6-4EFD-B6FD-7100172673B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9713F9-30D1-46C6-B30F-39406FA2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1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78E-FCC6-4EFD-B6FD-7100172673B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9713F9-30D1-46C6-B30F-39406FA2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5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78E-FCC6-4EFD-B6FD-7100172673B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13F9-30D1-46C6-B30F-39406FA2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9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78E-FCC6-4EFD-B6FD-7100172673B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13F9-30D1-46C6-B30F-39406FA2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5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78E-FCC6-4EFD-B6FD-7100172673B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13F9-30D1-46C6-B30F-39406FA2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1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78E-FCC6-4EFD-B6FD-7100172673B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9713F9-30D1-46C6-B30F-39406FA2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1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D078E-FCC6-4EFD-B6FD-7100172673B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D9713F9-30D1-46C6-B30F-39406FA2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9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SOFTWARE </a:t>
            </a:r>
            <a:r>
              <a:rPr lang="en-US" dirty="0" smtClean="0">
                <a:latin typeface="Algerian" panose="04020705040A02060702" pitchFamily="82" charset="0"/>
              </a:rPr>
              <a:t>DEVELOPMENT  </a:t>
            </a:r>
            <a:r>
              <a:rPr lang="en-US" dirty="0">
                <a:latin typeface="Algerian" panose="04020705040A02060702" pitchFamily="82" charset="0"/>
              </a:rPr>
              <a:t>LIFE CYCLE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(SDLC)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5326019"/>
            <a:ext cx="8915399" cy="1126283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Presentation by:</a:t>
            </a:r>
          </a:p>
          <a:p>
            <a:pPr algn="r"/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Aditi Rathod</a:t>
            </a:r>
          </a:p>
        </p:txBody>
      </p:sp>
    </p:spTree>
    <p:extLst>
      <p:ext uri="{BB962C8B-B14F-4D97-AF65-F5344CB8AC3E}">
        <p14:creationId xmlns:p14="http://schemas.microsoft.com/office/powerpoint/2010/main" val="36771914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760" y="920201"/>
            <a:ext cx="8911687" cy="63863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9543" y="2142309"/>
            <a:ext cx="8915400" cy="4232366"/>
          </a:xfrm>
        </p:spPr>
        <p:txBody>
          <a:bodyPr/>
          <a:lstStyle/>
          <a:p>
            <a:r>
              <a:rPr lang="en-US" dirty="0" smtClean="0"/>
              <a:t>It is a process used by software industry to design, develop and test high quality software.</a:t>
            </a:r>
          </a:p>
          <a:p>
            <a:r>
              <a:rPr lang="en-US" dirty="0" smtClean="0"/>
              <a:t>Its aim is to provide software that meets and exceeds customer’s expectation.</a:t>
            </a:r>
          </a:p>
          <a:p>
            <a:r>
              <a:rPr lang="en-US" dirty="0" smtClean="0"/>
              <a:t>It is </a:t>
            </a:r>
            <a:r>
              <a:rPr lang="en-US" dirty="0"/>
              <a:t>important because it breaks down the entire life cycle of software development thus make is easier to evaluate each part of software </a:t>
            </a:r>
            <a:r>
              <a:rPr lang="en-US" dirty="0" smtClean="0"/>
              <a:t>development.</a:t>
            </a:r>
          </a:p>
          <a:p>
            <a:r>
              <a:rPr lang="en-US" dirty="0"/>
              <a:t>A</a:t>
            </a:r>
            <a:r>
              <a:rPr lang="en-US" dirty="0" smtClean="0"/>
              <a:t>lso </a:t>
            </a:r>
            <a:r>
              <a:rPr lang="en-US" dirty="0"/>
              <a:t>makes it easier for programmers to work concurrently on each phase</a:t>
            </a:r>
            <a:r>
              <a:rPr lang="en-US" dirty="0" smtClean="0"/>
              <a:t>.</a:t>
            </a:r>
          </a:p>
          <a:p>
            <a:r>
              <a:rPr lang="en-US" dirty="0"/>
              <a:t>SDLC is a framework defining tasks performed at each step in the software development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91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0342" y="171264"/>
            <a:ext cx="8911687" cy="1280890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various stages in Software Development Life Cycle:</a:t>
            </a:r>
            <a:endParaRPr lang="en-US" sz="30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074" y="1611086"/>
            <a:ext cx="8429897" cy="4894217"/>
          </a:xfrm>
        </p:spPr>
      </p:pic>
    </p:spTree>
    <p:extLst>
      <p:ext uri="{BB962C8B-B14F-4D97-AF65-F5344CB8AC3E}">
        <p14:creationId xmlns:p14="http://schemas.microsoft.com/office/powerpoint/2010/main" val="24798348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different types of models in SDLC</a:t>
            </a:r>
            <a:endParaRPr lang="en-US" sz="30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636" y="1506629"/>
            <a:ext cx="6524306" cy="4981256"/>
          </a:xfrm>
        </p:spPr>
      </p:pic>
    </p:spTree>
    <p:extLst>
      <p:ext uri="{BB962C8B-B14F-4D97-AF65-F5344CB8AC3E}">
        <p14:creationId xmlns:p14="http://schemas.microsoft.com/office/powerpoint/2010/main" val="338275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542" y="78377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</a:t>
            </a:r>
            <a:endParaRPr lang="en-US" sz="32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6035" y="822960"/>
            <a:ext cx="8915400" cy="549510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 waterfall model is a breakdown of project activities into linear </a:t>
            </a:r>
            <a:r>
              <a:rPr lang="en-US" dirty="0" smtClean="0">
                <a:solidFill>
                  <a:schemeClr val="tx1"/>
                </a:solidFill>
              </a:rPr>
              <a:t>sequential phases</a:t>
            </a:r>
            <a:r>
              <a:rPr lang="en-US" dirty="0">
                <a:solidFill>
                  <a:schemeClr val="tx1"/>
                </a:solidFill>
              </a:rPr>
              <a:t>, where each phase depends on the deliverables of the previous one and corresponds to a </a:t>
            </a:r>
            <a:r>
              <a:rPr lang="en-US" dirty="0" smtClean="0">
                <a:solidFill>
                  <a:schemeClr val="tx1"/>
                </a:solidFill>
              </a:rPr>
              <a:t>specialization </a:t>
            </a:r>
            <a:r>
              <a:rPr lang="en-US" dirty="0">
                <a:solidFill>
                  <a:schemeClr val="tx1"/>
                </a:solidFill>
              </a:rPr>
              <a:t>of tasks.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approach is typical for certain areas of engineering design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 </a:t>
            </a:r>
            <a:r>
              <a:rPr lang="en-US" dirty="0" smtClean="0">
                <a:solidFill>
                  <a:schemeClr val="tx1"/>
                </a:solidFill>
              </a:rPr>
              <a:t>software </a:t>
            </a:r>
            <a:r>
              <a:rPr lang="en-US" dirty="0">
                <a:solidFill>
                  <a:schemeClr val="tx1"/>
                </a:solidFill>
              </a:rPr>
              <a:t>development, it tends to be among the less iterative and flexible approaches, as progress flows in largely one direction ("downwards" like a </a:t>
            </a:r>
            <a:r>
              <a:rPr lang="en-US" dirty="0" smtClean="0">
                <a:solidFill>
                  <a:schemeClr val="tx1"/>
                </a:solidFill>
              </a:rPr>
              <a:t>waterfall</a:t>
            </a:r>
            <a:r>
              <a:rPr lang="en-US" dirty="0">
                <a:solidFill>
                  <a:schemeClr val="tx1"/>
                </a:solidFill>
              </a:rPr>
              <a:t>) through the phases of conception, initiation, analysis, design, construction, testing, deployment and maintenance.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7" t="22780" r="10469" b="12578"/>
          <a:stretch/>
        </p:blipFill>
        <p:spPr>
          <a:xfrm>
            <a:off x="4127863" y="3570514"/>
            <a:ext cx="7620001" cy="311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757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452" y="119013"/>
            <a:ext cx="9336178" cy="65605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 of Waterfall model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2" y="800281"/>
            <a:ext cx="3992732" cy="576262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Advantages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3336" y="1494937"/>
            <a:ext cx="5268768" cy="5197600"/>
          </a:xfrm>
        </p:spPr>
        <p:txBody>
          <a:bodyPr>
            <a:normAutofit/>
          </a:bodyPr>
          <a:lstStyle/>
          <a:p>
            <a:r>
              <a:rPr lang="en-US" dirty="0"/>
              <a:t>It allows for departmentalization and managerial control.</a:t>
            </a:r>
          </a:p>
          <a:p>
            <a:r>
              <a:rPr lang="en-US" dirty="0"/>
              <a:t>Simple and easy to understand and use.</a:t>
            </a:r>
          </a:p>
          <a:p>
            <a:r>
              <a:rPr lang="en-US" dirty="0"/>
              <a:t>Easy to manage due to the rigidity of the model – each phase has specific deliverables and a review process.</a:t>
            </a:r>
          </a:p>
          <a:p>
            <a:r>
              <a:rPr lang="en-US" dirty="0"/>
              <a:t>Phases are processed and completed one at a time.</a:t>
            </a:r>
          </a:p>
          <a:p>
            <a:r>
              <a:rPr lang="en-US" dirty="0"/>
              <a:t>Works well for smaller projects where requirements are very well understood.</a:t>
            </a:r>
          </a:p>
          <a:p>
            <a:r>
              <a:rPr lang="en-US" dirty="0"/>
              <a:t>A schedule can be set with deadlines for each stage of development and a product can proceed through the development process like a car in a car-wash, and theoretically, be delivered on time.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32104" y="770788"/>
            <a:ext cx="3999001" cy="57626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Disadvantages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32104" y="1494937"/>
            <a:ext cx="4928969" cy="51976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does not allow for much reflection or revision.</a:t>
            </a:r>
          </a:p>
          <a:p>
            <a:r>
              <a:rPr lang="en-US" dirty="0"/>
              <a:t>Once an application is in the testing stage, it is very difficult to go back and change something that was not well-thought out in the concept stage.</a:t>
            </a:r>
          </a:p>
          <a:p>
            <a:r>
              <a:rPr lang="en-US" dirty="0"/>
              <a:t>No working software is produced until late during the life cycle.</a:t>
            </a:r>
          </a:p>
          <a:p>
            <a:r>
              <a:rPr lang="en-US" dirty="0"/>
              <a:t>High amounts of risk and uncertainty.</a:t>
            </a:r>
          </a:p>
          <a:p>
            <a:r>
              <a:rPr lang="en-US" dirty="0"/>
              <a:t>Not a good model for complex and object-oriented projects.</a:t>
            </a:r>
          </a:p>
          <a:p>
            <a:r>
              <a:rPr lang="en-US" dirty="0"/>
              <a:t>Poor model for long and ongoing projects.</a:t>
            </a:r>
          </a:p>
          <a:p>
            <a:r>
              <a:rPr lang="en-US" dirty="0"/>
              <a:t>Not suitable for the projects where requirements are at a moderate to high risk of changing.</a:t>
            </a:r>
          </a:p>
        </p:txBody>
      </p:sp>
    </p:spTree>
    <p:extLst>
      <p:ext uri="{BB962C8B-B14F-4D97-AF65-F5344CB8AC3E}">
        <p14:creationId xmlns:p14="http://schemas.microsoft.com/office/powerpoint/2010/main" val="18777719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98915" y="119013"/>
            <a:ext cx="8911687" cy="65605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Agile Model</a:t>
            </a:r>
            <a:endParaRPr lang="en-US" sz="32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896983"/>
            <a:ext cx="9254445" cy="5961017"/>
          </a:xfrm>
        </p:spPr>
        <p:txBody>
          <a:bodyPr/>
          <a:lstStyle/>
          <a:p>
            <a:r>
              <a:rPr lang="en-US" dirty="0"/>
              <a:t>Agile SDLC model is a combination of iterative and incremental process models with focus on process adaptability and customer satisfaction by rapid delivery of working software product. </a:t>
            </a:r>
            <a:endParaRPr lang="en-US" dirty="0" smtClean="0"/>
          </a:p>
          <a:p>
            <a:r>
              <a:rPr lang="en-US" dirty="0" smtClean="0"/>
              <a:t>Agile </a:t>
            </a:r>
            <a:r>
              <a:rPr lang="en-US" dirty="0"/>
              <a:t>Methods break the product into small incremental builds.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builds are provided in iterations. Each iteration typically lasts from about one to three weeks.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272" y="2600325"/>
            <a:ext cx="57150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820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877" y="162556"/>
            <a:ext cx="8911687" cy="62121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 of 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Agile model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805756"/>
            <a:ext cx="3992732" cy="576262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Advantages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0720" y="1503937"/>
            <a:ext cx="4981385" cy="513199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Is a very realistic approach to software development.</a:t>
            </a:r>
          </a:p>
          <a:p>
            <a:r>
              <a:rPr lang="en-US" dirty="0"/>
              <a:t>Promotes teamwork and cross training.</a:t>
            </a:r>
          </a:p>
          <a:p>
            <a:r>
              <a:rPr lang="en-US" dirty="0"/>
              <a:t>Functionality can be developed rapidly and demonstrated.</a:t>
            </a:r>
          </a:p>
          <a:p>
            <a:r>
              <a:rPr lang="en-US" dirty="0"/>
              <a:t>Resource requirements are minimum.</a:t>
            </a:r>
          </a:p>
          <a:p>
            <a:r>
              <a:rPr lang="en-US" dirty="0"/>
              <a:t>Suitable for fixed or changing requirements</a:t>
            </a:r>
          </a:p>
          <a:p>
            <a:r>
              <a:rPr lang="en-US" dirty="0"/>
              <a:t>Delivers early partial working solutions.</a:t>
            </a:r>
          </a:p>
          <a:p>
            <a:r>
              <a:rPr lang="en-US" dirty="0"/>
              <a:t>Good model for environments that change steadily.</a:t>
            </a:r>
          </a:p>
          <a:p>
            <a:r>
              <a:rPr lang="en-US" dirty="0"/>
              <a:t>Minimal rules, documentation easily employed.</a:t>
            </a:r>
          </a:p>
          <a:p>
            <a:r>
              <a:rPr lang="en-US" dirty="0"/>
              <a:t>Enables concurrent development and delivery within an overall planned context.</a:t>
            </a:r>
          </a:p>
          <a:p>
            <a:r>
              <a:rPr lang="en-US" dirty="0"/>
              <a:t>Little or no planning required.</a:t>
            </a:r>
          </a:p>
          <a:p>
            <a:r>
              <a:rPr lang="en-US" dirty="0"/>
              <a:t>Easy to manage.</a:t>
            </a:r>
          </a:p>
          <a:p>
            <a:r>
              <a:rPr lang="en-US" dirty="0"/>
              <a:t>Gives flexibility to developers.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32104" y="805756"/>
            <a:ext cx="3999001" cy="57626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Disadvantages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32104" y="1503937"/>
            <a:ext cx="4989929" cy="5131994"/>
          </a:xfrm>
        </p:spPr>
        <p:txBody>
          <a:bodyPr>
            <a:normAutofit/>
          </a:bodyPr>
          <a:lstStyle/>
          <a:p>
            <a:r>
              <a:rPr lang="en-US" sz="1500" dirty="0"/>
              <a:t>Not suitable for handling complex dependencies.</a:t>
            </a:r>
          </a:p>
          <a:p>
            <a:r>
              <a:rPr lang="en-US" sz="1500" dirty="0"/>
              <a:t>More risk of sustainability, maintainability and extensibility.</a:t>
            </a:r>
          </a:p>
          <a:p>
            <a:r>
              <a:rPr lang="en-US" sz="1500" dirty="0"/>
              <a:t>An overall plan, an agile leader and agile PM practice is a must without which it will not work.</a:t>
            </a:r>
          </a:p>
          <a:p>
            <a:r>
              <a:rPr lang="en-US" sz="1500" dirty="0"/>
              <a:t>Strict delivery management dictates the scope, functionality to be delivered, and adjustments to meet the deadlines.</a:t>
            </a:r>
          </a:p>
          <a:p>
            <a:r>
              <a:rPr lang="en-US" sz="1500" dirty="0"/>
              <a:t>Depends heavily on customer interaction, so if customer is not clear, team can be driven in the wrong direction.</a:t>
            </a:r>
          </a:p>
          <a:p>
            <a:r>
              <a:rPr lang="en-US" sz="1500" dirty="0"/>
              <a:t>There is a very high individual dependency, since there is minimum documentation generated.</a:t>
            </a:r>
          </a:p>
          <a:p>
            <a:r>
              <a:rPr lang="en-US" sz="1500" dirty="0"/>
              <a:t>Transfer of technology to new team members may be quite challenging due to lack of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1726810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334" y="160081"/>
            <a:ext cx="8911687" cy="638633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Waterfall model and </a:t>
            </a:r>
            <a:r>
              <a:rPr lang="en-US" sz="3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0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gile model</a:t>
            </a:r>
            <a:endParaRPr lang="en-US" sz="30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4446" y="891108"/>
            <a:ext cx="3992732" cy="571828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Waterfall Model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9531" y="1567338"/>
            <a:ext cx="5707648" cy="5164388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Feasibility evaluation takes a long phase and is done in advance to avoid reworking in the next project phases.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Project planning is done at the beginning of the project and is not open to any changes later on.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Progress gets monitored according to the plan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Only the project managers communicate and carry out progress review meeting weekly/monthly.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Roles are not interchangeable once distributed among team members.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Documentation gets a lot of emphases and that is pretty comprehensive.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7178" y="903116"/>
            <a:ext cx="3999001" cy="57626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Agile Model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7178" y="1583780"/>
            <a:ext cx="5178068" cy="5147945"/>
          </a:xfrm>
        </p:spPr>
        <p:txBody>
          <a:bodyPr/>
          <a:lstStyle/>
          <a:p>
            <a:r>
              <a:rPr lang="en-US" dirty="0" smtClean="0"/>
              <a:t>Feasibility test takes a shorter while considerably.</a:t>
            </a:r>
          </a:p>
          <a:p>
            <a:r>
              <a:rPr lang="en-US" dirty="0" smtClean="0"/>
              <a:t>The plan is not given the foremost priority and is done during sprint planning. Modifications are welcome except during an active sprint.</a:t>
            </a:r>
            <a:endParaRPr lang="en-US" dirty="0"/>
          </a:p>
          <a:p>
            <a:r>
              <a:rPr lang="en-US" dirty="0" smtClean="0"/>
              <a:t>Development gets tailed in each sprint.</a:t>
            </a:r>
          </a:p>
          <a:p>
            <a:r>
              <a:rPr lang="en-US" dirty="0" smtClean="0"/>
              <a:t>Communication is frequent, face-to-face, and clients also participate throughout the project.</a:t>
            </a:r>
          </a:p>
          <a:p>
            <a:r>
              <a:rPr lang="en-US" dirty="0" smtClean="0"/>
              <a:t>You can switch roles quickly, and the team can work in cycles</a:t>
            </a:r>
          </a:p>
          <a:p>
            <a:r>
              <a:rPr lang="en-US" dirty="0" smtClean="0"/>
              <a:t>There’s a need to file requirements, built designs, and write test plans to promote working software delivery. </a:t>
            </a:r>
          </a:p>
        </p:txBody>
      </p:sp>
    </p:spTree>
    <p:extLst>
      <p:ext uri="{BB962C8B-B14F-4D97-AF65-F5344CB8AC3E}">
        <p14:creationId xmlns:p14="http://schemas.microsoft.com/office/powerpoint/2010/main" val="24449336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420</TotalTime>
  <Words>739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Century Gothic</vt:lpstr>
      <vt:lpstr>Times New Roman</vt:lpstr>
      <vt:lpstr>Wingdings 3</vt:lpstr>
      <vt:lpstr>Wisp</vt:lpstr>
      <vt:lpstr>SOFTWARE DEVELOPMENT  LIFE CYCLE (SDLC)</vt:lpstr>
      <vt:lpstr>INTRODUCTION</vt:lpstr>
      <vt:lpstr>There are various stages in Software Development Life Cycle:</vt:lpstr>
      <vt:lpstr>There are different types of models in SDLC</vt:lpstr>
      <vt:lpstr>WATERFALL MODEL</vt:lpstr>
      <vt:lpstr>Advantages and Disadvantages of Waterfall model</vt:lpstr>
      <vt:lpstr>Agile Model</vt:lpstr>
      <vt:lpstr>Advantages and Disadvantages of Agile model</vt:lpstr>
      <vt:lpstr>Difference between Waterfall model and Agile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DEVLOPMENT  LIFE CYCLE (SDLC)</dc:title>
  <dc:creator>Aditi</dc:creator>
  <cp:lastModifiedBy>Aditi</cp:lastModifiedBy>
  <cp:revision>17</cp:revision>
  <dcterms:created xsi:type="dcterms:W3CDTF">2020-05-26T18:28:12Z</dcterms:created>
  <dcterms:modified xsi:type="dcterms:W3CDTF">2020-05-27T12:21:35Z</dcterms:modified>
</cp:coreProperties>
</file>