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8" r:id="rId6"/>
    <p:sldId id="286" r:id="rId7"/>
    <p:sldId id="287" r:id="rId8"/>
    <p:sldId id="262" r:id="rId9"/>
    <p:sldId id="283" r:id="rId10"/>
    <p:sldId id="261" r:id="rId11"/>
    <p:sldId id="266" r:id="rId12"/>
    <p:sldId id="288" r:id="rId13"/>
    <p:sldId id="289"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6872"/>
    <a:srgbClr val="63B7C6"/>
    <a:srgbClr val="103350"/>
    <a:srgbClr val="0C4360"/>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5/19/2024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5/19/2024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1.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1647645" y="2395728"/>
            <a:ext cx="10593238" cy="1243584"/>
          </a:xfrm>
        </p:spPr>
        <p:txBody>
          <a:bodyPr/>
          <a:lstStyle/>
          <a:p>
            <a:r>
              <a:rPr lang="en-US" sz="4000" dirty="0"/>
              <a:t>CAREER GUIDANCE WEBSITE FOR STUDENTS</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1449238" y="2207758"/>
            <a:ext cx="10714008" cy="375939"/>
          </a:xfrm>
        </p:spPr>
        <p:txBody>
          <a:bodyPr>
            <a:noAutofit/>
          </a:bodyPr>
          <a:lstStyle/>
          <a:p>
            <a:pPr marL="0" indent="0">
              <a:buNone/>
            </a:pPr>
            <a:r>
              <a:rPr lang="en-US" sz="1200" dirty="0"/>
              <a:t>GE19612-PROFESSIONAL READINESS FOR INNVOATION, EMPLOYABILITY AND ENTREPRENEURSHIP</a:t>
            </a:r>
          </a:p>
        </p:txBody>
      </p:sp>
      <p:sp>
        <p:nvSpPr>
          <p:cNvPr id="11" name="TextBox 10">
            <a:extLst>
              <a:ext uri="{FF2B5EF4-FFF2-40B4-BE49-F238E27FC236}">
                <a16:creationId xmlns:a16="http://schemas.microsoft.com/office/drawing/2014/main" id="{E148464C-FF84-28F4-1F09-050B805F77F4}"/>
              </a:ext>
            </a:extLst>
          </p:cNvPr>
          <p:cNvSpPr txBox="1"/>
          <p:nvPr/>
        </p:nvSpPr>
        <p:spPr>
          <a:xfrm>
            <a:off x="1371601" y="1684538"/>
            <a:ext cx="10714008" cy="523220"/>
          </a:xfrm>
          <a:prstGeom prst="rect">
            <a:avLst/>
          </a:prstGeom>
          <a:noFill/>
        </p:spPr>
        <p:txBody>
          <a:bodyPr wrap="square" rtlCol="0">
            <a:spAutoFit/>
          </a:bodyPr>
          <a:lstStyle/>
          <a:p>
            <a:r>
              <a:rPr lang="en-IN" sz="2800" dirty="0">
                <a:solidFill>
                  <a:schemeClr val="bg1"/>
                </a:solidFill>
              </a:rPr>
              <a:t>DEPARTMENT OF COMPUTER SCIENCE AND ENGINEERING</a:t>
            </a:r>
          </a:p>
        </p:txBody>
      </p:sp>
      <p:pic>
        <p:nvPicPr>
          <p:cNvPr id="12" name="Picture 11">
            <a:extLst>
              <a:ext uri="{FF2B5EF4-FFF2-40B4-BE49-F238E27FC236}">
                <a16:creationId xmlns:a16="http://schemas.microsoft.com/office/drawing/2014/main" id="{C37CCC3A-BB09-52EC-D2FC-5D12A15B41D7}"/>
              </a:ext>
            </a:extLst>
          </p:cNvPr>
          <p:cNvPicPr>
            <a:picLocks noChangeAspect="1"/>
          </p:cNvPicPr>
          <p:nvPr/>
        </p:nvPicPr>
        <p:blipFill>
          <a:blip r:embed="rId2"/>
          <a:stretch>
            <a:fillRect/>
          </a:stretch>
        </p:blipFill>
        <p:spPr>
          <a:xfrm>
            <a:off x="8876762" y="196929"/>
            <a:ext cx="2924175" cy="952500"/>
          </a:xfrm>
          <a:prstGeom prst="rect">
            <a:avLst/>
          </a:prstGeom>
        </p:spPr>
      </p:pic>
      <p:sp>
        <p:nvSpPr>
          <p:cNvPr id="13" name="TextBox 12">
            <a:extLst>
              <a:ext uri="{FF2B5EF4-FFF2-40B4-BE49-F238E27FC236}">
                <a16:creationId xmlns:a16="http://schemas.microsoft.com/office/drawing/2014/main" id="{4116E24F-52BD-A77F-F5D2-D95832BE6498}"/>
              </a:ext>
            </a:extLst>
          </p:cNvPr>
          <p:cNvSpPr txBox="1"/>
          <p:nvPr/>
        </p:nvSpPr>
        <p:spPr>
          <a:xfrm>
            <a:off x="1759789" y="5865962"/>
            <a:ext cx="1656272" cy="369332"/>
          </a:xfrm>
          <a:prstGeom prst="rect">
            <a:avLst/>
          </a:prstGeom>
          <a:noFill/>
        </p:spPr>
        <p:txBody>
          <a:bodyPr wrap="square" rtlCol="0">
            <a:spAutoFit/>
          </a:bodyPr>
          <a:lstStyle/>
          <a:p>
            <a:r>
              <a:rPr lang="en-IN" dirty="0">
                <a:solidFill>
                  <a:srgbClr val="63B7C6"/>
                </a:solidFill>
              </a:rPr>
              <a:t>PROFESSOR</a:t>
            </a:r>
          </a:p>
        </p:txBody>
      </p:sp>
      <p:sp>
        <p:nvSpPr>
          <p:cNvPr id="15" name="TextBox 14">
            <a:extLst>
              <a:ext uri="{FF2B5EF4-FFF2-40B4-BE49-F238E27FC236}">
                <a16:creationId xmlns:a16="http://schemas.microsoft.com/office/drawing/2014/main" id="{51D0CF41-2858-E946-34C4-ED5A549F11DE}"/>
              </a:ext>
            </a:extLst>
          </p:cNvPr>
          <p:cNvSpPr txBox="1"/>
          <p:nvPr/>
        </p:nvSpPr>
        <p:spPr>
          <a:xfrm>
            <a:off x="1759789" y="5451894"/>
            <a:ext cx="3495965" cy="369332"/>
          </a:xfrm>
          <a:prstGeom prst="rect">
            <a:avLst/>
          </a:prstGeom>
          <a:noFill/>
        </p:spPr>
        <p:txBody>
          <a:bodyPr wrap="square" rtlCol="0">
            <a:spAutoFit/>
          </a:bodyPr>
          <a:lstStyle/>
          <a:p>
            <a:r>
              <a:rPr lang="en-IN" dirty="0" err="1">
                <a:solidFill>
                  <a:schemeClr val="bg1">
                    <a:lumMod val="95000"/>
                  </a:schemeClr>
                </a:solidFill>
              </a:rPr>
              <a:t>Dr.</a:t>
            </a:r>
            <a:r>
              <a:rPr lang="en-IN" dirty="0">
                <a:solidFill>
                  <a:schemeClr val="bg1">
                    <a:lumMod val="95000"/>
                  </a:schemeClr>
                </a:solidFill>
              </a:rPr>
              <a:t> T. KUMARAKURUBARAN</a:t>
            </a:r>
          </a:p>
        </p:txBody>
      </p:sp>
      <p:sp>
        <p:nvSpPr>
          <p:cNvPr id="16" name="TextBox 15">
            <a:extLst>
              <a:ext uri="{FF2B5EF4-FFF2-40B4-BE49-F238E27FC236}">
                <a16:creationId xmlns:a16="http://schemas.microsoft.com/office/drawing/2014/main" id="{70567BDA-ED08-DC44-48B6-B9D3557DDA74}"/>
              </a:ext>
            </a:extLst>
          </p:cNvPr>
          <p:cNvSpPr txBox="1"/>
          <p:nvPr/>
        </p:nvSpPr>
        <p:spPr>
          <a:xfrm>
            <a:off x="8876762" y="5451894"/>
            <a:ext cx="2608406" cy="646331"/>
          </a:xfrm>
          <a:prstGeom prst="rect">
            <a:avLst/>
          </a:prstGeom>
          <a:noFill/>
        </p:spPr>
        <p:txBody>
          <a:bodyPr wrap="none" rtlCol="0">
            <a:spAutoFit/>
          </a:bodyPr>
          <a:lstStyle/>
          <a:p>
            <a:r>
              <a:rPr lang="en-IN" dirty="0">
                <a:solidFill>
                  <a:schemeClr val="bg1"/>
                </a:solidFill>
              </a:rPr>
              <a:t>ABITHA M - 210701011</a:t>
            </a:r>
          </a:p>
          <a:p>
            <a:r>
              <a:rPr lang="en-IN" dirty="0">
                <a:solidFill>
                  <a:schemeClr val="bg1"/>
                </a:solidFill>
              </a:rPr>
              <a:t>ADITI S     - 210701016</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OUTPUT</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10</a:t>
            </a:fld>
            <a:endParaRPr lang="en-US" dirty="0"/>
          </a:p>
        </p:txBody>
      </p:sp>
      <p:pic>
        <p:nvPicPr>
          <p:cNvPr id="4" name="Picture 3">
            <a:extLst>
              <a:ext uri="{FF2B5EF4-FFF2-40B4-BE49-F238E27FC236}">
                <a16:creationId xmlns:a16="http://schemas.microsoft.com/office/drawing/2014/main" id="{1232D08F-9EAC-2193-8AE7-886C8F78B5AF}"/>
              </a:ext>
            </a:extLst>
          </p:cNvPr>
          <p:cNvPicPr>
            <a:picLocks noChangeAspect="1"/>
          </p:cNvPicPr>
          <p:nvPr/>
        </p:nvPicPr>
        <p:blipFill>
          <a:blip r:embed="rId2"/>
          <a:stretch>
            <a:fillRect/>
          </a:stretch>
        </p:blipFill>
        <p:spPr>
          <a:xfrm>
            <a:off x="236801" y="2251496"/>
            <a:ext cx="5814749" cy="2958859"/>
          </a:xfrm>
          <a:prstGeom prst="rect">
            <a:avLst/>
          </a:prstGeom>
        </p:spPr>
      </p:pic>
      <p:pic>
        <p:nvPicPr>
          <p:cNvPr id="8" name="Picture 7">
            <a:extLst>
              <a:ext uri="{FF2B5EF4-FFF2-40B4-BE49-F238E27FC236}">
                <a16:creationId xmlns:a16="http://schemas.microsoft.com/office/drawing/2014/main" id="{2EF5B08D-D8A0-E3A4-9D73-1D67B0ACD2D8}"/>
              </a:ext>
            </a:extLst>
          </p:cNvPr>
          <p:cNvPicPr>
            <a:picLocks noChangeAspect="1"/>
          </p:cNvPicPr>
          <p:nvPr/>
        </p:nvPicPr>
        <p:blipFill>
          <a:blip r:embed="rId3"/>
          <a:stretch>
            <a:fillRect/>
          </a:stretch>
        </p:blipFill>
        <p:spPr>
          <a:xfrm>
            <a:off x="6231587" y="2251496"/>
            <a:ext cx="5779257" cy="2958859"/>
          </a:xfrm>
          <a:prstGeom prst="rect">
            <a:avLst/>
          </a:prstGeom>
        </p:spPr>
      </p:pic>
    </p:spTree>
    <p:extLst>
      <p:ext uri="{BB962C8B-B14F-4D97-AF65-F5344CB8AC3E}">
        <p14:creationId xmlns:p14="http://schemas.microsoft.com/office/powerpoint/2010/main" val="15026993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871606"/>
            <a:ext cx="11214100" cy="535531"/>
          </a:xfrm>
        </p:spPr>
        <p:txBody>
          <a:bodyPr/>
          <a:lstStyle/>
          <a:p>
            <a:r>
              <a:rPr lang="en-US" dirty="0"/>
              <a:t>ABSTRACT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30393"/>
            <a:ext cx="7457296" cy="3941586"/>
          </a:xfrm>
        </p:spPr>
        <p:txBody>
          <a:bodyPr/>
          <a:lstStyle/>
          <a:p>
            <a:pPr marL="0" indent="0" algn="just">
              <a:lnSpc>
                <a:spcPct val="150000"/>
              </a:lnSpc>
              <a:buNone/>
            </a:pPr>
            <a:r>
              <a:rPr lang="en-US" dirty="0"/>
              <a:t>The Career Guidance website is an innovative platform designed to bridge the gap between students seeking career opportunities and administrators providing valuable internships and workshops. The website features two distinct logins: a student login and an admin login. Through the admin login, administrators can efficiently post current internships and workshops, ensuring that all relevant opportunities are readily available to students. Students, using their dedicated login, can create personalized profiles by uploading their name, age, interests, and resumes. Additionally, students have access to a user-friendly search function to explore and apply for internships that align with their career goals. This streamlined system facilitates a seamless connection between students eager to gain practical experience and administrators looking to fill internship positions with motivated and qualified candidates.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871606"/>
            <a:ext cx="11214100" cy="535531"/>
          </a:xfrm>
        </p:spPr>
        <p:txBody>
          <a:bodyPr/>
          <a:lstStyle/>
          <a:p>
            <a:r>
              <a:rPr lang="en-US" dirty="0"/>
              <a:t>EXISTING SYSTEM</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30393"/>
            <a:ext cx="7664330" cy="3941586"/>
          </a:xfrm>
        </p:spPr>
        <p:txBody>
          <a:bodyPr/>
          <a:lstStyle/>
          <a:p>
            <a:pPr algn="just">
              <a:lnSpc>
                <a:spcPct val="150000"/>
              </a:lnSpc>
            </a:pPr>
            <a:r>
              <a:rPr lang="en-US" b="1" dirty="0"/>
              <a:t>Intern-shala:</a:t>
            </a:r>
          </a:p>
          <a:p>
            <a:pPr marL="0" indent="0" algn="just">
              <a:lnSpc>
                <a:spcPct val="150000"/>
              </a:lnSpc>
              <a:buNone/>
            </a:pPr>
            <a:r>
              <a:rPr lang="en-US" dirty="0"/>
              <a:t>Intern-shala is a popular online platform focused on internships. It allows students to search and apply for internships across various fields. Students can create profiles, upload resumes, and receive internship recommendations based on their interests and skills.</a:t>
            </a:r>
          </a:p>
          <a:p>
            <a:pPr algn="just">
              <a:lnSpc>
                <a:spcPct val="150000"/>
              </a:lnSpc>
            </a:pPr>
            <a:r>
              <a:rPr lang="en-US" b="1" dirty="0"/>
              <a:t>Lets-Intern:</a:t>
            </a:r>
          </a:p>
          <a:p>
            <a:pPr marL="0" indent="0" algn="just">
              <a:lnSpc>
                <a:spcPct val="150000"/>
              </a:lnSpc>
              <a:buNone/>
            </a:pPr>
            <a:r>
              <a:rPr lang="en-US" dirty="0"/>
              <a:t> Lets-Intern connects students with internship opportunities across diverse industries. It enables students to create profiles, upload resumes, and apply for internships directly.</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12966707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871606"/>
            <a:ext cx="11214100" cy="535531"/>
          </a:xfrm>
        </p:spPr>
        <p:txBody>
          <a:bodyPr/>
          <a:lstStyle/>
          <a:p>
            <a:r>
              <a:rPr lang="en-US" dirty="0"/>
              <a:t>PROPOSED SYSTEM</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30393"/>
            <a:ext cx="7750594" cy="3941586"/>
          </a:xfrm>
        </p:spPr>
        <p:txBody>
          <a:bodyPr/>
          <a:lstStyle/>
          <a:p>
            <a:pPr algn="just">
              <a:lnSpc>
                <a:spcPct val="150000"/>
              </a:lnSpc>
            </a:pPr>
            <a:r>
              <a:rPr lang="en-US" dirty="0"/>
              <a:t>The proposed system is a career guidance website with separate logins for students and administrators. Administrators can post internships and workshops, while students can upload their details and apply for these opportunities. It streamlines the process of finding and applying for career-building experiences, benefiting both students and administrators.</a:t>
            </a:r>
          </a:p>
          <a:p>
            <a:pPr algn="just">
              <a:lnSpc>
                <a:spcPct val="150000"/>
              </a:lnSpc>
            </a:pPr>
            <a:r>
              <a:rPr lang="en-US" dirty="0"/>
              <a:t>This platform offers a user-friendly interface for administrators to manage postings and for students to explore and apply for internships and workshops tailored to their interests and qualifications. With efficient features such as filtering options and online application submission, it enhances the overall experience of career exploration and professional development for students while simplifying the administrative tasks involved in managing such opportunities.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29252205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ADVANTAGES OF PROPOSED SYSTEM</a:t>
            </a:r>
          </a:p>
        </p:txBody>
      </p:sp>
      <p:pic>
        <p:nvPicPr>
          <p:cNvPr id="25" name="Picture Placeholder 24" descr="Bar chart">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t="63" b="63"/>
          <a:stretch>
            <a:fillRect/>
          </a:stretch>
        </p:blipFill>
        <p:spPr>
          <a:xfrm>
            <a:off x="978212" y="2096716"/>
            <a:ext cx="1259505" cy="1259505"/>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444500" y="4240093"/>
            <a:ext cx="2051534" cy="1463040"/>
          </a:xfrm>
        </p:spPr>
        <p:txBody>
          <a:bodyPr/>
          <a:lstStyle/>
          <a:p>
            <a:r>
              <a:rPr lang="en-US" dirty="0"/>
              <a:t>EFFECIENCY</a:t>
            </a:r>
          </a:p>
          <a:p>
            <a:r>
              <a:rPr lang="en-US" dirty="0"/>
              <a:t>Streamlines the internship and workshop management process.</a:t>
            </a:r>
          </a:p>
        </p:txBody>
      </p:sp>
      <p:pic>
        <p:nvPicPr>
          <p:cNvPr id="27" name="Picture Placeholder 26" descr="Clock">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a:xfrm>
            <a:off x="3084734" y="2096716"/>
            <a:ext cx="1259505" cy="1259505"/>
          </a:xfrm>
        </p:spPr>
      </p:pic>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a:xfrm>
            <a:off x="2682815" y="4240093"/>
            <a:ext cx="2311877" cy="1463040"/>
          </a:xfrm>
        </p:spPr>
        <p:txBody>
          <a:bodyPr/>
          <a:lstStyle/>
          <a:p>
            <a:r>
              <a:rPr lang="en-US" dirty="0"/>
              <a:t>TIME SAVING</a:t>
            </a:r>
          </a:p>
          <a:p>
            <a:r>
              <a:rPr lang="en-US" dirty="0"/>
              <a:t>Saves time for both students and administrators in the application process.</a:t>
            </a:r>
          </a:p>
        </p:txBody>
      </p:sp>
      <p:pic>
        <p:nvPicPr>
          <p:cNvPr id="29" name="Picture Placeholder 28" descr="Microscope">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t="63" b="63"/>
          <a:stretch>
            <a:fillRect/>
          </a:stretch>
        </p:blipFill>
        <p:spPr/>
      </p:pic>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a:xfrm>
            <a:off x="4994693" y="4240093"/>
            <a:ext cx="2096219" cy="1463040"/>
          </a:xfrm>
        </p:spPr>
        <p:txBody>
          <a:bodyPr/>
          <a:lstStyle/>
          <a:p>
            <a:r>
              <a:rPr lang="en-US" dirty="0"/>
              <a:t>ENHANCED MATCHING</a:t>
            </a:r>
          </a:p>
          <a:p>
            <a:r>
              <a:rPr lang="en-US" dirty="0"/>
              <a:t>Matches students with relevant opportunities based on their interests</a:t>
            </a:r>
          </a:p>
        </p:txBody>
      </p:sp>
      <p:pic>
        <p:nvPicPr>
          <p:cNvPr id="31" name="Picture Placeholder 30" descr="Magnifying glass">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a:fillRect/>
          </a:stretch>
        </p:blipFill>
        <p:spPr/>
      </p:pic>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a:xfrm>
            <a:off x="7451948" y="4240093"/>
            <a:ext cx="1907712" cy="1463040"/>
          </a:xfrm>
        </p:spPr>
        <p:txBody>
          <a:bodyPr/>
          <a:lstStyle/>
          <a:p>
            <a:r>
              <a:rPr lang="en-US" dirty="0"/>
              <a:t>ACCESSIBILITY</a:t>
            </a:r>
          </a:p>
          <a:p>
            <a:r>
              <a:rPr lang="en-US" dirty="0"/>
              <a:t>Provides easy access to opportunities for students</a:t>
            </a:r>
          </a:p>
        </p:txBody>
      </p:sp>
      <p:pic>
        <p:nvPicPr>
          <p:cNvPr id="33" name="Picture Placeholder 32" descr="Head with Gear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rcRect t="63" b="63"/>
          <a:stretch>
            <a:fillRect/>
          </a:stretch>
        </p:blipFill>
        <p:spPr/>
      </p:pic>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a:xfrm>
            <a:off x="9497683" y="4240093"/>
            <a:ext cx="2320506" cy="1463040"/>
          </a:xfrm>
        </p:spPr>
        <p:txBody>
          <a:bodyPr/>
          <a:lstStyle/>
          <a:p>
            <a:r>
              <a:rPr lang="en-US" dirty="0"/>
              <a:t>TRANSPARENCY</a:t>
            </a:r>
          </a:p>
          <a:p>
            <a:r>
              <a:rPr lang="en-US" dirty="0"/>
              <a:t>Offers clear information about opportunities, requirements, and deadlines</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MODULES</a:t>
            </a:r>
          </a:p>
        </p:txBody>
      </p:sp>
      <p:pic>
        <p:nvPicPr>
          <p:cNvPr id="20" name="Picture Placeholder 19" descr="Triangular pattern design with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a:stretch>
            <a:fillRect/>
          </a:stretch>
        </p:blipFill>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542094" y="4675517"/>
            <a:ext cx="3293306" cy="1027616"/>
          </a:xfrm>
        </p:spPr>
        <p:txBody>
          <a:bodyPr/>
          <a:lstStyle/>
          <a:p>
            <a:pPr marL="285750" indent="-285750">
              <a:buFont typeface="Arial" panose="020B0604020202020204" pitchFamily="34" charset="0"/>
              <a:buChar char="•"/>
            </a:pPr>
            <a:r>
              <a:rPr lang="en-US" sz="1800" b="1" dirty="0"/>
              <a:t>STUDENT MODULE</a:t>
            </a:r>
          </a:p>
          <a:p>
            <a:pPr marL="285750" indent="-285750">
              <a:buFont typeface="Arial" panose="020B0604020202020204" pitchFamily="34" charset="0"/>
              <a:buChar char="•"/>
            </a:pPr>
            <a:r>
              <a:rPr lang="en-US" sz="1800" b="1" dirty="0"/>
              <a:t>ADMIN MODULE</a:t>
            </a:r>
          </a:p>
          <a:p>
            <a:endParaRPr lang="en-US" dirty="0"/>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a:xfrm>
            <a:off x="552450" y="4240093"/>
            <a:ext cx="7185025" cy="1463040"/>
          </a:xfrm>
        </p:spPr>
        <p:txBody>
          <a:bodyPr/>
          <a:lstStyle/>
          <a:p>
            <a:r>
              <a:rPr lang="en-US" sz="1600" dirty="0"/>
              <a:t>There are two modules in the proposed career guidance app.</a:t>
            </a:r>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endParaRPr lang="en-US" dirty="0"/>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MODULE DESCRIPTION</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dirty="0"/>
              <a:t>STUDENT MODULE</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dirty="0"/>
              <a:t>ADMIN MODULE</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normAutofit lnSpcReduction="10000"/>
          </a:bodyPr>
          <a:lstStyle/>
          <a:p>
            <a:r>
              <a:rPr lang="en-US" b="1" dirty="0"/>
              <a:t>Profile Creation: </a:t>
            </a:r>
            <a:r>
              <a:rPr lang="en-US" dirty="0"/>
              <a:t>Students create detailed profiles with personal and academic information.</a:t>
            </a:r>
          </a:p>
          <a:p>
            <a:r>
              <a:rPr lang="en-US" b="1" dirty="0"/>
              <a:t>Resume Upload: </a:t>
            </a:r>
            <a:r>
              <a:rPr lang="en-US" dirty="0"/>
              <a:t>Capability to upload resumes showcasing qualifications.</a:t>
            </a:r>
          </a:p>
          <a:p>
            <a:r>
              <a:rPr lang="en-US" dirty="0"/>
              <a:t>Interest Matching: Algorithms match student profiles with relevant opportunities.</a:t>
            </a:r>
          </a:p>
          <a:p>
            <a:r>
              <a:rPr lang="en-US" b="1" dirty="0"/>
              <a:t>Search and Filter: </a:t>
            </a:r>
            <a:r>
              <a:rPr lang="en-US" dirty="0"/>
              <a:t>Students can search and filter opportunities based on various criteria.</a:t>
            </a:r>
          </a:p>
          <a:p>
            <a:r>
              <a:rPr lang="en-US" b="1" dirty="0"/>
              <a:t>Application Submission: </a:t>
            </a:r>
            <a:r>
              <a:rPr lang="en-US" dirty="0"/>
              <a:t>Apply for opportunities directly through the platform.</a:t>
            </a:r>
          </a:p>
          <a:p>
            <a:r>
              <a:rPr lang="en-US" b="1" dirty="0"/>
              <a:t>Application Tracking</a:t>
            </a:r>
            <a:r>
              <a:rPr lang="en-US" dirty="0"/>
              <a:t>: Ability to track application status.</a:t>
            </a:r>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a:xfrm>
            <a:off x="6475412" y="2415396"/>
            <a:ext cx="5183188" cy="3774267"/>
          </a:xfrm>
        </p:spPr>
        <p:txBody>
          <a:bodyPr/>
          <a:lstStyle/>
          <a:p>
            <a:r>
              <a:rPr lang="en-US" b="1" dirty="0"/>
              <a:t>Opportunity Posting</a:t>
            </a:r>
            <a:r>
              <a:rPr lang="en-US" dirty="0"/>
              <a:t>: Ability to post details about internships and workshops, including descriptions, requirements, and deadlines.</a:t>
            </a:r>
          </a:p>
          <a:p>
            <a:r>
              <a:rPr lang="en-US" b="1" dirty="0"/>
              <a:t>Editing and Updating</a:t>
            </a:r>
            <a:r>
              <a:rPr lang="en-US" dirty="0"/>
              <a:t>: Admins can edit and update posted opportunities as needed, ensuring accuracy and relevance.</a:t>
            </a:r>
          </a:p>
          <a:p>
            <a:r>
              <a:rPr lang="en-US" b="1" dirty="0"/>
              <a:t>Application Management</a:t>
            </a:r>
            <a:r>
              <a:rPr lang="en-US" dirty="0"/>
              <a:t>: Review and manage student applications, including screening, shortlisting, and accepting/rejecting applicants.</a:t>
            </a:r>
          </a:p>
          <a:p>
            <a:r>
              <a:rPr lang="en-US" b="1" dirty="0"/>
              <a:t>User Management</a:t>
            </a:r>
            <a:r>
              <a:rPr lang="en-US" dirty="0"/>
              <a:t>: Manage student accounts, including registration, profile updates, and access control.</a:t>
            </a: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FLOW DIAGRAM</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8</a:t>
            </a:fld>
            <a:endParaRPr lang="en-US" dirty="0"/>
          </a:p>
        </p:txBody>
      </p:sp>
      <p:pic>
        <p:nvPicPr>
          <p:cNvPr id="4" name="Picture 3">
            <a:extLst>
              <a:ext uri="{FF2B5EF4-FFF2-40B4-BE49-F238E27FC236}">
                <a16:creationId xmlns:a16="http://schemas.microsoft.com/office/drawing/2014/main" id="{BA9AEE7F-A8D3-2DE8-8061-627E7411724B}"/>
              </a:ext>
            </a:extLst>
          </p:cNvPr>
          <p:cNvPicPr>
            <a:picLocks noChangeAspect="1"/>
          </p:cNvPicPr>
          <p:nvPr/>
        </p:nvPicPr>
        <p:blipFill>
          <a:blip r:embed="rId2"/>
          <a:stretch>
            <a:fillRect/>
          </a:stretch>
        </p:blipFill>
        <p:spPr>
          <a:xfrm>
            <a:off x="2417104" y="1304893"/>
            <a:ext cx="4587546" cy="4899624"/>
          </a:xfrm>
          <a:prstGeom prst="rect">
            <a:avLst/>
          </a:prstGeom>
        </p:spPr>
      </p:pic>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ARCHITECTURE DIAGRAM</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9</a:t>
            </a:fld>
            <a:endParaRPr lang="en-US" dirty="0"/>
          </a:p>
        </p:txBody>
      </p:sp>
      <p:pic>
        <p:nvPicPr>
          <p:cNvPr id="6" name="Picture 5">
            <a:extLst>
              <a:ext uri="{FF2B5EF4-FFF2-40B4-BE49-F238E27FC236}">
                <a16:creationId xmlns:a16="http://schemas.microsoft.com/office/drawing/2014/main" id="{8B698EF8-935A-FAEF-288C-CD99E1D1B435}"/>
              </a:ext>
            </a:extLst>
          </p:cNvPr>
          <p:cNvPicPr>
            <a:picLocks noChangeAspect="1"/>
          </p:cNvPicPr>
          <p:nvPr/>
        </p:nvPicPr>
        <p:blipFill>
          <a:blip r:embed="rId2"/>
          <a:stretch>
            <a:fillRect/>
          </a:stretch>
        </p:blipFill>
        <p:spPr>
          <a:xfrm>
            <a:off x="1522652" y="1354977"/>
            <a:ext cx="6068593" cy="4811446"/>
          </a:xfrm>
          <a:prstGeom prst="rect">
            <a:avLst/>
          </a:prstGeom>
        </p:spPr>
      </p:pic>
    </p:spTree>
    <p:extLst>
      <p:ext uri="{BB962C8B-B14F-4D97-AF65-F5344CB8AC3E}">
        <p14:creationId xmlns:p14="http://schemas.microsoft.com/office/powerpoint/2010/main" val="32449776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67</TotalTime>
  <Words>608</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Trade Gothic LT Pro</vt:lpstr>
      <vt:lpstr>Trebuchet MS</vt:lpstr>
      <vt:lpstr>Office Theme</vt:lpstr>
      <vt:lpstr>CAREER GUIDANCE WEBSITE FOR STUDENTS</vt:lpstr>
      <vt:lpstr>ABSTRACT</vt:lpstr>
      <vt:lpstr>EXISTING SYSTEM</vt:lpstr>
      <vt:lpstr>PROPOSED SYSTEM</vt:lpstr>
      <vt:lpstr>ADVANTAGES OF PROPOSED SYSTEM</vt:lpstr>
      <vt:lpstr>MODULES</vt:lpstr>
      <vt:lpstr>MODULE DESCRIPTION</vt:lpstr>
      <vt:lpstr>FLOW DIAGRAM</vt:lpstr>
      <vt:lpstr>ARCHITECTURE DIAGRAM</vt:lpstr>
      <vt:lpstr>OUTPUT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CAREER GUIDANCE APP FOR STUDENTS</dc:title>
  <dc:creator>Dhanush S</dc:creator>
  <cp:lastModifiedBy>Dhanush S</cp:lastModifiedBy>
  <cp:revision>2</cp:revision>
  <dcterms:created xsi:type="dcterms:W3CDTF">2024-05-19T11:13:43Z</dcterms:created>
  <dcterms:modified xsi:type="dcterms:W3CDTF">2024-05-19T12:21:41Z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