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67" r:id="rId3"/>
    <p:sldId id="257" r:id="rId4"/>
    <p:sldId id="269" r:id="rId5"/>
    <p:sldId id="258" r:id="rId6"/>
    <p:sldId id="270" r:id="rId7"/>
    <p:sldId id="259" r:id="rId8"/>
    <p:sldId id="271" r:id="rId9"/>
    <p:sldId id="260" r:id="rId10"/>
    <p:sldId id="261"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6410" autoAdjust="0"/>
  </p:normalViewPr>
  <p:slideViewPr>
    <p:cSldViewPr snapToGrid="0" snapToObjects="1">
      <p:cViewPr varScale="1">
        <p:scale>
          <a:sx n="71" d="100"/>
          <a:sy n="71" d="100"/>
        </p:scale>
        <p:origin x="43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64734-710C-4280-B64C-F0E1107DBADF}" type="datetimeFigureOut">
              <a:rPr lang="en-IN" smtClean="0"/>
              <a:t>23-01-2024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501ED-29CC-4BF4-8692-282257332466}" type="slidenum">
              <a:rPr lang="en-IN" smtClean="0"/>
              <a:t>‹#›</a:t>
            </a:fld>
            <a:endParaRPr lang="en-IN"/>
          </a:p>
        </p:txBody>
      </p:sp>
    </p:spTree>
    <p:extLst>
      <p:ext uri="{BB962C8B-B14F-4D97-AF65-F5344CB8AC3E}">
        <p14:creationId xmlns:p14="http://schemas.microsoft.com/office/powerpoint/2010/main" val="49414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Find BY City</a:t>
            </a:r>
            <a:endParaRPr dirty="0"/>
          </a:p>
          <a:p>
            <a:r>
              <a:rPr b="0" dirty="0"/>
              <a:t>No alt text provided</a:t>
            </a:r>
            <a:endParaRPr dirty="0"/>
          </a:p>
          <a:p>
            <a:endParaRPr dirty="0"/>
          </a:p>
          <a:p>
            <a:r>
              <a:rPr b="1" dirty="0"/>
              <a:t>Find BY Room Type</a:t>
            </a:r>
            <a:endParaRPr dirty="0"/>
          </a:p>
          <a:p>
            <a:r>
              <a:rPr b="0" dirty="0"/>
              <a:t>No alt text provided</a:t>
            </a:r>
            <a:endParaRPr dirty="0"/>
          </a:p>
          <a:p>
            <a:endParaRPr dirty="0"/>
          </a:p>
          <a:p>
            <a:r>
              <a:rPr b="1" dirty="0"/>
              <a:t>Find BY Date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DSRN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ADR</a:t>
            </a:r>
            <a:endParaRPr dirty="0"/>
          </a:p>
          <a:p>
            <a:r>
              <a:rPr b="0" dirty="0"/>
              <a:t>No alt text provided</a:t>
            </a:r>
            <a:endParaRPr dirty="0"/>
          </a:p>
          <a:p>
            <a:endParaRPr dirty="0"/>
          </a:p>
          <a:p>
            <a:r>
              <a:rPr b="1" dirty="0"/>
              <a:t>Realisation %</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Trend by Key metrics </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RevPAR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Filter By Property</a:t>
            </a:r>
            <a:endParaRPr dirty="0"/>
          </a:p>
          <a:p>
            <a:r>
              <a:rPr b="0" dirty="0"/>
              <a:t>No alt text provided</a:t>
            </a:r>
            <a:endParaRPr dirty="0"/>
          </a:p>
          <a:p>
            <a:endParaRPr dirty="0"/>
          </a:p>
          <a:p>
            <a:r>
              <a:rPr b="1" dirty="0"/>
              <a:t>Filter By Status</a:t>
            </a:r>
            <a:endParaRPr dirty="0"/>
          </a:p>
          <a:p>
            <a:r>
              <a:rPr b="0" dirty="0"/>
              <a:t>No alt text provided</a:t>
            </a:r>
            <a:endParaRPr dirty="0"/>
          </a:p>
          <a:p>
            <a:endParaRPr dirty="0"/>
          </a:p>
          <a:p>
            <a:r>
              <a:rPr b="1" dirty="0"/>
              <a:t>Filter By City</a:t>
            </a:r>
            <a:endParaRPr dirty="0"/>
          </a:p>
          <a:p>
            <a:r>
              <a:rPr b="0" dirty="0"/>
              <a:t>No alt text provided</a:t>
            </a:r>
            <a:endParaRPr dirty="0"/>
          </a:p>
          <a:p>
            <a:endParaRPr dirty="0"/>
          </a:p>
          <a:p>
            <a:r>
              <a:rPr b="1" dirty="0"/>
              <a:t>Filter By Platform</a:t>
            </a:r>
            <a:endParaRPr dirty="0"/>
          </a:p>
          <a:p>
            <a:r>
              <a:rPr b="0" dirty="0"/>
              <a:t>No alt text provided</a:t>
            </a:r>
            <a:endParaRPr dirty="0"/>
          </a:p>
          <a:p>
            <a:endParaRPr dirty="0"/>
          </a:p>
          <a:p>
            <a:r>
              <a:rPr b="1" dirty="0"/>
              <a:t>Filter By Month</a:t>
            </a:r>
            <a:endParaRPr dirty="0"/>
          </a:p>
          <a:p>
            <a:r>
              <a:rPr b="0" dirty="0"/>
              <a:t>No alt text provided</a:t>
            </a:r>
            <a:endParaRPr dirty="0"/>
          </a:p>
          <a:p>
            <a:endParaRPr dirty="0"/>
          </a:p>
          <a:p>
            <a:r>
              <a:rPr b="1" dirty="0"/>
              <a:t>Filter By Day Type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Booking % by Day Type</a:t>
            </a:r>
            <a:endParaRPr dirty="0"/>
          </a:p>
          <a:p>
            <a:r>
              <a:rPr b="0" dirty="0"/>
              <a:t>No alt text provided</a:t>
            </a:r>
            <a:endParaRPr dirty="0"/>
          </a:p>
          <a:p>
            <a:endParaRPr dirty="0"/>
          </a:p>
          <a:p>
            <a:r>
              <a:rPr b="1" dirty="0"/>
              <a:t>Revenue on Weekdays</a:t>
            </a:r>
            <a:endParaRPr dirty="0"/>
          </a:p>
          <a:p>
            <a:r>
              <a:rPr b="0" dirty="0"/>
              <a:t>No alt text provided</a:t>
            </a:r>
            <a:endParaRPr dirty="0"/>
          </a:p>
          <a:p>
            <a:endParaRPr dirty="0"/>
          </a:p>
          <a:p>
            <a:r>
              <a:rPr b="1" dirty="0"/>
              <a:t>Revenue on Weekends</a:t>
            </a:r>
            <a:endParaRPr dirty="0"/>
          </a:p>
          <a:p>
            <a:r>
              <a:rPr b="0" dirty="0"/>
              <a:t>No alt text provided</a:t>
            </a:r>
            <a:endParaRPr dirty="0"/>
          </a:p>
          <a:p>
            <a:endParaRPr dirty="0"/>
          </a:p>
          <a:p>
            <a:r>
              <a:rPr b="1" dirty="0"/>
              <a:t>Occupancy %  by Day Type</a:t>
            </a:r>
            <a:endParaRPr dirty="0"/>
          </a:p>
          <a:p>
            <a:r>
              <a:rPr b="0" dirty="0"/>
              <a:t>No alt text provided</a:t>
            </a:r>
            <a:endParaRPr dirty="0"/>
          </a:p>
          <a:p>
            <a:endParaRPr dirty="0"/>
          </a:p>
          <a:p>
            <a:r>
              <a:rPr b="1" dirty="0"/>
              <a:t>Booking % by Platform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Filter By Property</a:t>
            </a:r>
            <a:endParaRPr dirty="0"/>
          </a:p>
          <a:p>
            <a:r>
              <a:rPr b="0" dirty="0"/>
              <a:t>No alt text provided</a:t>
            </a:r>
            <a:endParaRPr dirty="0"/>
          </a:p>
          <a:p>
            <a:endParaRPr dirty="0"/>
          </a:p>
          <a:p>
            <a:r>
              <a:rPr b="1" dirty="0"/>
              <a:t>Filter By Status</a:t>
            </a:r>
            <a:endParaRPr dirty="0"/>
          </a:p>
          <a:p>
            <a:r>
              <a:rPr b="0" dirty="0"/>
              <a:t>No alt text provided</a:t>
            </a:r>
            <a:endParaRPr dirty="0"/>
          </a:p>
          <a:p>
            <a:endParaRPr dirty="0"/>
          </a:p>
          <a:p>
            <a:r>
              <a:rPr b="1" dirty="0"/>
              <a:t>Filter By City</a:t>
            </a:r>
            <a:endParaRPr dirty="0"/>
          </a:p>
          <a:p>
            <a:r>
              <a:rPr b="0" dirty="0"/>
              <a:t>No alt text provided</a:t>
            </a:r>
            <a:endParaRPr dirty="0"/>
          </a:p>
          <a:p>
            <a:endParaRPr dirty="0"/>
          </a:p>
          <a:p>
            <a:r>
              <a:rPr b="1" dirty="0"/>
              <a:t>Filter By Platform</a:t>
            </a:r>
            <a:endParaRPr dirty="0"/>
          </a:p>
          <a:p>
            <a:r>
              <a:rPr b="0" dirty="0"/>
              <a:t>No alt text provided</a:t>
            </a:r>
            <a:endParaRPr dirty="0"/>
          </a:p>
          <a:p>
            <a:endParaRPr dirty="0"/>
          </a:p>
          <a:p>
            <a:r>
              <a:rPr b="1" dirty="0"/>
              <a:t>Filter By Month</a:t>
            </a:r>
            <a:endParaRPr dirty="0"/>
          </a:p>
          <a:p>
            <a:r>
              <a:rPr b="0" dirty="0"/>
              <a:t>No alt text provided</a:t>
            </a:r>
            <a:endParaRPr dirty="0"/>
          </a:p>
          <a:p>
            <a:endParaRPr dirty="0"/>
          </a:p>
          <a:p>
            <a:r>
              <a:rPr b="1" dirty="0"/>
              <a:t>Filter By Day Type</a:t>
            </a:r>
            <a:endParaRPr dirty="0"/>
          </a:p>
          <a:p>
            <a:r>
              <a:rPr b="0" dirty="0"/>
              <a:t>No alt text provided</a:t>
            </a:r>
            <a:endParaRPr dirty="0"/>
          </a:p>
          <a:p>
            <a:endParaRPr dirty="0"/>
          </a:p>
          <a:p>
            <a:r>
              <a:rPr b="1" dirty="0"/>
              <a:t>Property by Key Metrics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Booking % by Room class</a:t>
            </a:r>
            <a:endParaRPr dirty="0"/>
          </a:p>
          <a:p>
            <a:r>
              <a:rPr b="0" dirty="0"/>
              <a:t>No alt text provided</a:t>
            </a:r>
            <a:endParaRPr dirty="0"/>
          </a:p>
          <a:p>
            <a:endParaRPr dirty="0"/>
          </a:p>
          <a:p>
            <a:r>
              <a:rPr b="1" dirty="0"/>
              <a:t>Revenue by Property name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powerbi.com/groups/me/dashboards/18ec2033-ebcb-4c31-9248-cca713ddd265?experience=power-bi"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181a6e52-7c80-41d0-bd2f-47375e77f13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1240723" y="4594676"/>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7" name="TextBox 6">
            <a:extLst>
              <a:ext uri="{FF2B5EF4-FFF2-40B4-BE49-F238E27FC236}">
                <a16:creationId xmlns:a16="http://schemas.microsoft.com/office/drawing/2014/main" id="{D87E3DFC-EFE1-7CEA-3E74-93796E675717}"/>
              </a:ext>
            </a:extLst>
          </p:cNvPr>
          <p:cNvSpPr txBox="1"/>
          <p:nvPr/>
        </p:nvSpPr>
        <p:spPr>
          <a:xfrm>
            <a:off x="4582756" y="950204"/>
            <a:ext cx="5077611" cy="1446550"/>
          </a:xfrm>
          <a:prstGeom prst="rect">
            <a:avLst/>
          </a:prstGeom>
          <a:noFill/>
        </p:spPr>
        <p:txBody>
          <a:bodyPr wrap="square" rtlCol="0">
            <a:spAutoFit/>
          </a:bodyPr>
          <a:lstStyle/>
          <a:p>
            <a:pPr algn="r"/>
            <a:r>
              <a:rPr lang="en-IN" sz="4400" b="1" dirty="0">
                <a:solidFill>
                  <a:srgbClr val="002060"/>
                </a:solidFill>
                <a:latin typeface="Arial Rounded MT Bold" panose="020F0704030504030204" pitchFamily="34" charset="0"/>
              </a:rPr>
              <a:t>HOSPITALITY </a:t>
            </a:r>
          </a:p>
          <a:p>
            <a:pPr algn="r"/>
            <a:r>
              <a:rPr lang="en-IN" sz="4400" b="1" dirty="0">
                <a:solidFill>
                  <a:srgbClr val="002060"/>
                </a:solidFill>
                <a:latin typeface="Arial Rounded MT Bold" panose="020F0704030504030204" pitchFamily="34" charset="0"/>
              </a:rPr>
              <a:t>DASHBOARD</a:t>
            </a:r>
          </a:p>
        </p:txBody>
      </p:sp>
      <p:sp>
        <p:nvSpPr>
          <p:cNvPr id="8" name="TextBox 7">
            <a:extLst>
              <a:ext uri="{FF2B5EF4-FFF2-40B4-BE49-F238E27FC236}">
                <a16:creationId xmlns:a16="http://schemas.microsoft.com/office/drawing/2014/main" id="{3A4B7258-D267-40D8-3CFB-A59BD8E3A435}"/>
              </a:ext>
            </a:extLst>
          </p:cNvPr>
          <p:cNvSpPr txBox="1"/>
          <p:nvPr/>
        </p:nvSpPr>
        <p:spPr>
          <a:xfrm>
            <a:off x="6371565" y="2396754"/>
            <a:ext cx="3399417" cy="923330"/>
          </a:xfrm>
          <a:prstGeom prst="rect">
            <a:avLst/>
          </a:prstGeom>
          <a:noFill/>
        </p:spPr>
        <p:txBody>
          <a:bodyPr wrap="square" rtlCol="0">
            <a:spAutoFit/>
          </a:bodyPr>
          <a:lstStyle/>
          <a:p>
            <a:r>
              <a:rPr lang="en-IN" sz="1800" dirty="0">
                <a:hlinkClick r:id="rId2"/>
              </a:rPr>
              <a:t>Hospitality </a:t>
            </a:r>
            <a:r>
              <a:rPr lang="en-IN" sz="1800" dirty="0" err="1">
                <a:hlinkClick r:id="rId2"/>
              </a:rPr>
              <a:t>Dashbord</a:t>
            </a:r>
            <a:r>
              <a:rPr lang="en-IN" sz="1800" dirty="0">
                <a:hlinkClick r:id="rId2"/>
              </a:rPr>
              <a:t> - Power BI</a:t>
            </a:r>
            <a:endParaRPr lang="en-IN" sz="1800" dirty="0"/>
          </a:p>
          <a:p>
            <a:endParaRPr lang="en-IN" sz="1800" dirty="0"/>
          </a:p>
          <a:p>
            <a:endParaRPr lang="en-IN" dirty="0"/>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lineChart. Please refer to the notes on this slide for details">
            <a:hlinkClick r:id="rId3"/>
          </p:cNvPr>
          <p:cNvPicPr>
            <a:picLocks noChangeAspect="1"/>
          </p:cNvPicPr>
          <p:nvPr/>
        </p:nvPicPr>
        <p:blipFill>
          <a:blip r:embed="rId4"/>
          <a:stretch>
            <a:fillRect/>
          </a:stretch>
        </p:blipFill>
        <p:spPr>
          <a:xfrm>
            <a:off x="736899" y="457200"/>
            <a:ext cx="4785054" cy="2811219"/>
          </a:xfrm>
          <a:prstGeom prst="rect">
            <a:avLst/>
          </a:prstGeom>
          <a:noFill/>
        </p:spPr>
      </p:pic>
      <p:sp>
        <p:nvSpPr>
          <p:cNvPr id="4" name="Title" hidden="1"/>
          <p:cNvSpPr>
            <a:spLocks noGrp="1"/>
          </p:cNvSpPr>
          <p:nvPr>
            <p:ph type="title"/>
          </p:nvPr>
        </p:nvSpPr>
        <p:spPr/>
        <p:txBody>
          <a:bodyPr/>
          <a:lstStyle/>
          <a:p>
            <a:r>
              <a:t>Tooltip-RevPAR</a:t>
            </a:r>
          </a:p>
        </p:txBody>
      </p:sp>
      <p:pic>
        <p:nvPicPr>
          <p:cNvPr id="2" name="Picture" title="This slide contains the following visuals: lineChart. Please refer to the notes on this slide for details">
            <a:hlinkClick r:id="rId3"/>
            <a:extLst>
              <a:ext uri="{FF2B5EF4-FFF2-40B4-BE49-F238E27FC236}">
                <a16:creationId xmlns:a16="http://schemas.microsoft.com/office/drawing/2014/main" id="{8523DC1B-28F6-C201-CC88-FF6ECA07D2FF}"/>
              </a:ext>
            </a:extLst>
          </p:cNvPr>
          <p:cNvPicPr>
            <a:picLocks noChangeAspect="1"/>
          </p:cNvPicPr>
          <p:nvPr/>
        </p:nvPicPr>
        <p:blipFill>
          <a:blip r:embed="rId5"/>
          <a:stretch>
            <a:fillRect/>
          </a:stretch>
        </p:blipFill>
        <p:spPr>
          <a:xfrm>
            <a:off x="4518210" y="3589582"/>
            <a:ext cx="6566199" cy="275780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lineChart. Please refer to the notes on this slide for details">
            <a:hlinkClick r:id="rId3"/>
          </p:cNvPr>
          <p:cNvPicPr>
            <a:picLocks noChangeAspect="1"/>
          </p:cNvPicPr>
          <p:nvPr/>
        </p:nvPicPr>
        <p:blipFill>
          <a:blip r:embed="rId4"/>
          <a:stretch>
            <a:fillRect/>
          </a:stretch>
        </p:blipFill>
        <p:spPr>
          <a:xfrm>
            <a:off x="1333500" y="952500"/>
            <a:ext cx="9525000" cy="4953000"/>
          </a:xfrm>
          <a:prstGeom prst="rect">
            <a:avLst/>
          </a:prstGeom>
          <a:noFill/>
        </p:spPr>
      </p:pic>
      <p:sp>
        <p:nvSpPr>
          <p:cNvPr id="4" name="Title" hidden="1"/>
          <p:cNvSpPr>
            <a:spLocks noGrp="1"/>
          </p:cNvSpPr>
          <p:nvPr>
            <p:ph type="title"/>
          </p:nvPr>
        </p:nvSpPr>
        <p:spPr/>
        <p:txBody>
          <a:bodyPr/>
          <a:lstStyle/>
          <a:p>
            <a:r>
              <a:t>Tooltip-Occupancy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lineChart. Please refer to the notes on this slide for details">
            <a:hlinkClick r:id="rId3"/>
          </p:cNvPr>
          <p:cNvPicPr>
            <a:picLocks noChangeAspect="1"/>
          </p:cNvPicPr>
          <p:nvPr/>
        </p:nvPicPr>
        <p:blipFill>
          <a:blip r:embed="rId4"/>
          <a:stretch>
            <a:fillRect/>
          </a:stretch>
        </p:blipFill>
        <p:spPr>
          <a:xfrm>
            <a:off x="1333500" y="952500"/>
            <a:ext cx="9525000" cy="4953000"/>
          </a:xfrm>
          <a:prstGeom prst="rect">
            <a:avLst/>
          </a:prstGeom>
          <a:noFill/>
        </p:spPr>
      </p:pic>
      <p:sp>
        <p:nvSpPr>
          <p:cNvPr id="4" name="Title" hidden="1"/>
          <p:cNvSpPr>
            <a:spLocks noGrp="1"/>
          </p:cNvSpPr>
          <p:nvPr>
            <p:ph type="title"/>
          </p:nvPr>
        </p:nvSpPr>
        <p:spPr/>
        <p:txBody>
          <a:bodyPr/>
          <a:lstStyle/>
          <a:p>
            <a:r>
              <a:t>Tooltip-Realisation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EEE2FF-9619-3E98-11B4-8FF14BD8817E}"/>
              </a:ext>
            </a:extLst>
          </p:cNvPr>
          <p:cNvSpPr txBox="1"/>
          <p:nvPr/>
        </p:nvSpPr>
        <p:spPr>
          <a:xfrm>
            <a:off x="1260438" y="1982450"/>
            <a:ext cx="9283849" cy="1446550"/>
          </a:xfrm>
          <a:prstGeom prst="rect">
            <a:avLst/>
          </a:prstGeom>
          <a:noFill/>
        </p:spPr>
        <p:txBody>
          <a:bodyPr wrap="square" rtlCol="0">
            <a:spAutoFit/>
          </a:bodyPr>
          <a:lstStyle/>
          <a:p>
            <a:pPr algn="ctr"/>
            <a:endParaRPr lang="en-US" sz="4400" b="1" dirty="0">
              <a:solidFill>
                <a:srgbClr val="002060"/>
              </a:solidFill>
              <a:latin typeface="Arial Rounded MT Bold" panose="020F0704030504030204" pitchFamily="34" charset="0"/>
            </a:endParaRPr>
          </a:p>
          <a:p>
            <a:pPr algn="ctr"/>
            <a:r>
              <a:rPr lang="en-IN" sz="4400" b="1" dirty="0">
                <a:solidFill>
                  <a:srgbClr val="002060"/>
                </a:solidFill>
                <a:latin typeface="Arial Rounded MT Bold" panose="020F0704030504030204" pitchFamily="34" charset="0"/>
              </a:rPr>
              <a:t>Thank You !</a:t>
            </a:r>
          </a:p>
        </p:txBody>
      </p:sp>
    </p:spTree>
    <p:extLst>
      <p:ext uri="{BB962C8B-B14F-4D97-AF65-F5344CB8AC3E}">
        <p14:creationId xmlns:p14="http://schemas.microsoft.com/office/powerpoint/2010/main" val="17686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4C87-9541-2836-3A9F-128270AAB5A5}"/>
              </a:ext>
            </a:extLst>
          </p:cNvPr>
          <p:cNvSpPr>
            <a:spLocks noGrp="1"/>
          </p:cNvSpPr>
          <p:nvPr>
            <p:ph type="title"/>
          </p:nvPr>
        </p:nvSpPr>
        <p:spPr>
          <a:xfrm>
            <a:off x="838200" y="365126"/>
            <a:ext cx="10220661" cy="764428"/>
          </a:xfrm>
        </p:spPr>
        <p:txBody>
          <a:bodyPr/>
          <a:lstStyle/>
          <a:p>
            <a:r>
              <a:rPr lang="en-IN" dirty="0">
                <a:solidFill>
                  <a:srgbClr val="002060"/>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CA32EBD8-DB3B-E8CB-1583-C5EBA3AB47F5}"/>
              </a:ext>
            </a:extLst>
          </p:cNvPr>
          <p:cNvSpPr>
            <a:spLocks noGrp="1"/>
          </p:cNvSpPr>
          <p:nvPr>
            <p:ph idx="1"/>
          </p:nvPr>
        </p:nvSpPr>
        <p:spPr>
          <a:xfrm>
            <a:off x="838200" y="1129554"/>
            <a:ext cx="10515600" cy="5047409"/>
          </a:xfrm>
        </p:spPr>
        <p:txBody>
          <a:bodyPr>
            <a:noAutofit/>
          </a:bodyPr>
          <a:lstStyle/>
          <a:p>
            <a:pPr>
              <a:lnSpc>
                <a:spcPct val="100000"/>
              </a:lnSpc>
            </a:pPr>
            <a:r>
              <a:rPr lang="en-US" sz="1800" dirty="0" err="1"/>
              <a:t>Atliq</a:t>
            </a:r>
            <a:r>
              <a:rPr lang="en-US" sz="1800" dirty="0"/>
              <a:t> Grands owns multiple five-star hotels across India. They have been in the hospitality industry for the past 20 years. Due to strategic moves from other competitors and ineffective decision-making in management, </a:t>
            </a:r>
            <a:r>
              <a:rPr lang="en-US" sz="1800" dirty="0" err="1"/>
              <a:t>Atliq</a:t>
            </a:r>
            <a:r>
              <a:rPr lang="en-US" sz="1800" dirty="0"/>
              <a:t> Grands are losing its market share and revenue in the luxury/business hotels category. As a strategic move, the managing director of </a:t>
            </a:r>
            <a:r>
              <a:rPr lang="en-US" sz="1800" dirty="0" err="1"/>
              <a:t>Atliq</a:t>
            </a:r>
            <a:r>
              <a:rPr lang="en-US" sz="1800" dirty="0"/>
              <a:t> Grands wanted to incorporate “Business and Data Intelligence” in order to regain their market share and revenue. However, they do not have an in-house data analytics team to provide them with these insights.</a:t>
            </a:r>
            <a:br>
              <a:rPr lang="en-US" sz="1800" dirty="0"/>
            </a:br>
            <a:r>
              <a:rPr lang="en-US" sz="1800" dirty="0"/>
              <a:t>Their revenue management team had decided to hire a 3rd party service provider to provide them insights from their historical data.</a:t>
            </a:r>
            <a:br>
              <a:rPr lang="en-US" sz="1800" dirty="0"/>
            </a:br>
            <a:br>
              <a:rPr lang="en-US" sz="1800" dirty="0"/>
            </a:br>
            <a:r>
              <a:rPr lang="en-US" sz="1800" b="1" dirty="0"/>
              <a:t>Task:  </a:t>
            </a:r>
            <a:br>
              <a:rPr lang="en-US" sz="1800" dirty="0"/>
            </a:br>
            <a:br>
              <a:rPr lang="en-US" sz="1800" dirty="0"/>
            </a:br>
            <a:r>
              <a:rPr lang="en-US" sz="1800" dirty="0"/>
              <a:t>You are a data analyst who has been provided with sample data and a mock-up dashboard to work on the following task. You can download all relevant documents from the download section.</a:t>
            </a:r>
            <a:br>
              <a:rPr lang="en-US" sz="1800" dirty="0"/>
            </a:br>
            <a:endParaRPr lang="en-US" sz="1800" dirty="0"/>
          </a:p>
          <a:p>
            <a:pPr>
              <a:lnSpc>
                <a:spcPct val="100000"/>
              </a:lnSpc>
            </a:pPr>
            <a:r>
              <a:rPr lang="en-US" sz="1800" dirty="0"/>
              <a:t>Create the metrics according to the metric list.</a:t>
            </a:r>
          </a:p>
          <a:p>
            <a:pPr>
              <a:lnSpc>
                <a:spcPct val="100000"/>
              </a:lnSpc>
            </a:pPr>
            <a:r>
              <a:rPr lang="en-US" sz="1800" dirty="0"/>
              <a:t>Create a dashboard according to the mock-up provided by stakeholders.</a:t>
            </a:r>
          </a:p>
          <a:p>
            <a:pPr>
              <a:lnSpc>
                <a:spcPct val="100000"/>
              </a:lnSpc>
            </a:pPr>
            <a:r>
              <a:rPr lang="en-US" sz="1800" dirty="0"/>
              <a:t>Create relevant insights that are not provided in the metric list/mock-up dashboard.</a:t>
            </a:r>
            <a:br>
              <a:rPr lang="en-US" sz="1800" dirty="0"/>
            </a:br>
            <a:br>
              <a:rPr lang="en-US" sz="1800" dirty="0"/>
            </a:br>
            <a:endParaRPr lang="en-IN" sz="1800" dirty="0"/>
          </a:p>
        </p:txBody>
      </p:sp>
    </p:spTree>
    <p:extLst>
      <p:ext uri="{BB962C8B-B14F-4D97-AF65-F5344CB8AC3E}">
        <p14:creationId xmlns:p14="http://schemas.microsoft.com/office/powerpoint/2010/main" val="249453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tableEx ,Find BY City ,Find BY Room Type ,Find BY Date ,slicer ,Revenue ,tableEx ,donutChart ,textbox ,pivotTable ,DSRN ,pivotTable ,Occupancy % ,pivotTable ,ADR ,Realisation % ,pivotTable ,pivotTable ,gauge ,image ,Trend by Key metrics  ,tableEx ,lineStackedColumnComboChart ,shape ,shape ,shape ,shape ,shape ,shape ,shape ,shape ,RevPAR ,shape ,textbox.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560C89-DCE0-3350-E00B-E1FCEF80ABB2}"/>
              </a:ext>
            </a:extLst>
          </p:cNvPr>
          <p:cNvSpPr txBox="1"/>
          <p:nvPr/>
        </p:nvSpPr>
        <p:spPr>
          <a:xfrm>
            <a:off x="1237129" y="774551"/>
            <a:ext cx="9886278" cy="5478423"/>
          </a:xfrm>
          <a:prstGeom prst="rect">
            <a:avLst/>
          </a:prstGeom>
          <a:noFill/>
        </p:spPr>
        <p:txBody>
          <a:bodyPr wrap="square" rtlCol="0">
            <a:spAutoFit/>
          </a:bodyPr>
          <a:lstStyle/>
          <a:p>
            <a:r>
              <a:rPr lang="en-US" sz="3200" b="1" dirty="0">
                <a:solidFill>
                  <a:srgbClr val="002060"/>
                </a:solidFill>
                <a:latin typeface="Arial Rounded MT Bold" panose="020F0704030504030204" pitchFamily="34" charset="0"/>
              </a:rPr>
              <a:t>Insight :</a:t>
            </a:r>
          </a:p>
          <a:p>
            <a:r>
              <a:rPr lang="en-IN" sz="2000" dirty="0"/>
              <a:t>We have taken a 3 month dataset of </a:t>
            </a:r>
            <a:r>
              <a:rPr lang="en-IN" sz="2000" dirty="0" err="1"/>
              <a:t>Atliq</a:t>
            </a:r>
            <a:r>
              <a:rPr lang="en-IN" sz="2000" dirty="0"/>
              <a:t> Grands to get the insights of </a:t>
            </a:r>
            <a:r>
              <a:rPr lang="en-US" sz="2000" dirty="0"/>
              <a:t>market share and revenue in the luxury/business hotels category. </a:t>
            </a:r>
          </a:p>
          <a:p>
            <a:pPr marL="342900" indent="-342900">
              <a:buAutoNum type="arabicPeriod"/>
            </a:pPr>
            <a:r>
              <a:rPr lang="en-US" sz="2000" dirty="0"/>
              <a:t>The Key metrics shows us the to find out the trend that in which week the </a:t>
            </a:r>
            <a:r>
              <a:rPr lang="en-US" sz="2000" dirty="0" err="1"/>
              <a:t>Atliq</a:t>
            </a:r>
            <a:r>
              <a:rPr lang="en-US" sz="2000" dirty="0"/>
              <a:t> Grands have faced more loss and profit to take the necessary decision according to the insights.</a:t>
            </a:r>
          </a:p>
          <a:p>
            <a:pPr marL="342900" indent="-342900">
              <a:buAutoNum type="arabicPeriod"/>
            </a:pPr>
            <a:r>
              <a:rPr lang="en-US" sz="2000" dirty="0"/>
              <a:t> Below the KPIs the small values are shown which gives us the indication that it is profitable or not .</a:t>
            </a:r>
          </a:p>
          <a:p>
            <a:pPr marL="342900" indent="-342900">
              <a:buAutoNum type="arabicPeriod"/>
            </a:pPr>
            <a:r>
              <a:rPr lang="en-US" sz="2000" dirty="0"/>
              <a:t> There are 2 category of rooms in that Luxury rooms given us the 61.6% of Revenue which is higher than Business category.</a:t>
            </a:r>
          </a:p>
          <a:p>
            <a:pPr marL="342900" indent="-342900">
              <a:buAutoNum type="arabicPeriod"/>
            </a:pPr>
            <a:r>
              <a:rPr lang="en-US" sz="2000" dirty="0"/>
              <a:t> The Trend chart shows us the trend  Occupancy% , RevPAR(Revenue Per Available Rooms) , ADR(Average Daily Rate) which gives direct information which week has more occupancy which is having a loss</a:t>
            </a:r>
          </a:p>
          <a:p>
            <a:pPr marL="342900" indent="-342900">
              <a:buAutoNum type="arabicPeriod"/>
            </a:pPr>
            <a:r>
              <a:rPr lang="en-US" sz="2000" dirty="0"/>
              <a:t> The table gives us the detail information about each property and its average rating along with revenue and city .</a:t>
            </a:r>
          </a:p>
          <a:p>
            <a:pPr marL="342900" indent="-342900">
              <a:buAutoNum type="arabicPeriod"/>
            </a:pPr>
            <a:r>
              <a:rPr lang="en-US" sz="2000" dirty="0"/>
              <a:t>The weekdays and weekends are different for hotels , by observing the table the occupancy of hotel rooms is more on weekends.</a:t>
            </a:r>
          </a:p>
          <a:p>
            <a:endParaRPr lang="en-US" dirty="0"/>
          </a:p>
        </p:txBody>
      </p:sp>
    </p:spTree>
    <p:extLst>
      <p:ext uri="{BB962C8B-B14F-4D97-AF65-F5344CB8AC3E}">
        <p14:creationId xmlns:p14="http://schemas.microsoft.com/office/powerpoint/2010/main" val="33276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ilter By Property ,Filter By Status ,Filter By City ,Filter By Platform ,Filter By Month ,Filter By Day Type ,Occupancy % ,gauge ,textbox ,barChart ,barChart ,barChart ,areaChart ,Booking % by Day Type ,Revenue on Weekdays ,Revenue on Weekends ,Occupancy %  by Day Type ,Booking % by Platform  ,image ,shape ,textbox ,Revenue ,shape ,shape ,shape ,shape ,shape ,shape ,shape ,shape ,shape ,shape. Please refer to the notes on this slide for details">
            <a:hlinkClick r:id="rId3"/>
          </p:cNvPr>
          <p:cNvPicPr>
            <a:picLocks noChangeAspect="1"/>
          </p:cNvPicPr>
          <p:nvPr/>
        </p:nvPicPr>
        <p:blipFill>
          <a:blip r:embed="rId4"/>
          <a:stretch>
            <a:fillRect/>
          </a:stretch>
        </p:blipFill>
        <p:spPr>
          <a:xfrm>
            <a:off x="0" y="66675"/>
            <a:ext cx="12192000" cy="6715125"/>
          </a:xfrm>
          <a:prstGeom prst="rect">
            <a:avLst/>
          </a:prstGeom>
          <a:noFill/>
        </p:spPr>
      </p:pic>
      <p:sp>
        <p:nvSpPr>
          <p:cNvPr id="4" name="Title" hidden="1"/>
          <p:cNvSpPr>
            <a:spLocks noGrp="1"/>
          </p:cNvSpPr>
          <p:nvPr>
            <p:ph type="title"/>
          </p:nvPr>
        </p:nvSpPr>
        <p:spPr/>
        <p:txBody>
          <a:bodyPr/>
          <a:lstStyle/>
          <a:p>
            <a:r>
              <a:t>p1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77519-5420-4B43-FA32-CCB0CF74B3D8}"/>
              </a:ext>
            </a:extLst>
          </p:cNvPr>
          <p:cNvSpPr txBox="1"/>
          <p:nvPr/>
        </p:nvSpPr>
        <p:spPr>
          <a:xfrm>
            <a:off x="1226373" y="559398"/>
            <a:ext cx="8885815" cy="5047536"/>
          </a:xfrm>
          <a:prstGeom prst="rect">
            <a:avLst/>
          </a:prstGeom>
          <a:noFill/>
        </p:spPr>
        <p:txBody>
          <a:bodyPr wrap="square" rtlCol="0">
            <a:spAutoFit/>
          </a:bodyPr>
          <a:lstStyle/>
          <a:p>
            <a:r>
              <a:rPr lang="en-US" sz="3200" dirty="0">
                <a:solidFill>
                  <a:srgbClr val="002060"/>
                </a:solidFill>
                <a:latin typeface="Arial Rounded MT Bold" panose="020F0704030504030204" pitchFamily="34" charset="0"/>
              </a:rPr>
              <a:t>Insights :</a:t>
            </a:r>
          </a:p>
          <a:p>
            <a:pPr marL="342900" indent="-342900">
              <a:buAutoNum type="arabicPeriod"/>
            </a:pPr>
            <a:r>
              <a:rPr lang="en-US" sz="2000" dirty="0"/>
              <a:t>The overall Revenue is 1.71 millions and Occupancy % 57.9 % is  for the overall 3 months .</a:t>
            </a:r>
          </a:p>
          <a:p>
            <a:pPr marL="342900" indent="-342900">
              <a:buAutoNum type="arabicPeriod"/>
            </a:pPr>
            <a:r>
              <a:rPr lang="en-US" sz="2000" dirty="0"/>
              <a:t> The record contains 4 cities in those Mumbai has higher Revenue of 0.67 billions and secondly Bangalore gives revenue of 0.42 billions.</a:t>
            </a:r>
          </a:p>
          <a:p>
            <a:pPr marL="342900" indent="-342900">
              <a:buAutoNum type="arabicPeriod"/>
            </a:pPr>
            <a:r>
              <a:rPr lang="en-US" sz="2000" dirty="0"/>
              <a:t> Delhi has high occupied rooms is of 60.55%  and also have higher average rating of 3.8.</a:t>
            </a:r>
          </a:p>
          <a:p>
            <a:pPr marL="342900" indent="-342900">
              <a:buAutoNum type="arabicPeriod"/>
            </a:pPr>
            <a:r>
              <a:rPr lang="en-US" sz="2000" dirty="0"/>
              <a:t> The average rating and Occupancy % graph gives us the clear understanding of which week is more occupied by the customers. </a:t>
            </a:r>
          </a:p>
          <a:p>
            <a:pPr marL="342900" indent="-342900">
              <a:buAutoNum type="arabicPeriod"/>
            </a:pPr>
            <a:r>
              <a:rPr lang="en-US" sz="2000" dirty="0"/>
              <a:t> Different online platform gives suggestion for the hotels in that the other hotels gives us the maximum booking % of 41 % which is profitable for the </a:t>
            </a:r>
            <a:r>
              <a:rPr lang="en-US" sz="2000" dirty="0" err="1"/>
              <a:t>Atliq</a:t>
            </a:r>
            <a:r>
              <a:rPr lang="en-US" sz="2000" dirty="0"/>
              <a:t> Grands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endParaRPr lang="en-US"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7284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Filter By Property ,Filter By Status ,Filter By City ,Filter By Platform ,Filter By Month ,Filter By Day Type ,Property by Key Metrics ,image ,textbox ,Booking % by Room class ,Revenue by Property name ,shape ,textbox ,shape ,shape ,shape ,shape. Please refer to the notes on this slide for details">
            <a:hlinkClick r:id="rId3"/>
          </p:cNvPr>
          <p:cNvPicPr>
            <a:picLocks noChangeAspect="1"/>
          </p:cNvPicPr>
          <p:nvPr/>
        </p:nvPicPr>
        <p:blipFill>
          <a:blip r:embed="rId4"/>
          <a:stretch>
            <a:fillRect/>
          </a:stretch>
        </p:blipFill>
        <p:spPr>
          <a:xfrm>
            <a:off x="38100" y="0"/>
            <a:ext cx="12096750" cy="6848475"/>
          </a:xfrm>
          <a:prstGeom prst="rect">
            <a:avLst/>
          </a:prstGeom>
          <a:noFill/>
        </p:spPr>
      </p:pic>
      <p:sp>
        <p:nvSpPr>
          <p:cNvPr id="4" name="Title" hidden="1"/>
          <p:cNvSpPr>
            <a:spLocks noGrp="1"/>
          </p:cNvSpPr>
          <p:nvPr>
            <p:ph type="title"/>
          </p:nvPr>
        </p:nvSpPr>
        <p:spPr/>
        <p:txBody>
          <a:bodyPr/>
          <a:lstStyle/>
          <a:p>
            <a:r>
              <a:t>p2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B17E2-93D5-C974-9F95-5565358E98A2}"/>
              </a:ext>
            </a:extLst>
          </p:cNvPr>
          <p:cNvSpPr txBox="1"/>
          <p:nvPr/>
        </p:nvSpPr>
        <p:spPr>
          <a:xfrm>
            <a:off x="1151068" y="1151068"/>
            <a:ext cx="9638852" cy="2800767"/>
          </a:xfrm>
          <a:prstGeom prst="rect">
            <a:avLst/>
          </a:prstGeom>
          <a:noFill/>
        </p:spPr>
        <p:txBody>
          <a:bodyPr wrap="square" rtlCol="0">
            <a:spAutoFit/>
          </a:bodyPr>
          <a:lstStyle/>
          <a:p>
            <a:r>
              <a:rPr lang="en-US" sz="3600" b="1" dirty="0">
                <a:latin typeface="Arial Rounded MT Bold" panose="020F0704030504030204" pitchFamily="34" charset="0"/>
              </a:rPr>
              <a:t>Insights :</a:t>
            </a:r>
          </a:p>
          <a:p>
            <a:pPr marL="457200" indent="-457200">
              <a:buAutoNum type="arabicPeriod"/>
            </a:pPr>
            <a:r>
              <a:rPr lang="en-US" sz="2000" dirty="0"/>
              <a:t>Elite rooms have high preference because which is booked by most of the customers of booking % of  36.78 % .</a:t>
            </a:r>
          </a:p>
          <a:p>
            <a:pPr marL="457200" indent="-457200">
              <a:buAutoNum type="arabicPeriod"/>
            </a:pPr>
            <a:r>
              <a:rPr lang="en-US" sz="2000" dirty="0" err="1"/>
              <a:t>Atliq</a:t>
            </a:r>
            <a:r>
              <a:rPr lang="en-US" sz="2000" dirty="0"/>
              <a:t> Exotica property have greater Revenue of 320 millions than the other properties, while </a:t>
            </a:r>
            <a:r>
              <a:rPr lang="en-US" sz="2000" dirty="0" err="1"/>
              <a:t>Atliq</a:t>
            </a:r>
            <a:r>
              <a:rPr lang="en-US" sz="2000" dirty="0"/>
              <a:t> Seasons have very low Revenue of 66 millions . </a:t>
            </a:r>
          </a:p>
          <a:p>
            <a:pPr marL="457200" indent="-457200">
              <a:buAutoNum type="arabicPeriod"/>
            </a:pPr>
            <a:r>
              <a:rPr lang="en-US" sz="2000" dirty="0"/>
              <a:t>The president room has very low booking %  than other rooms </a:t>
            </a:r>
          </a:p>
          <a:p>
            <a:endParaRPr lang="en-US" sz="2000" dirty="0"/>
          </a:p>
          <a:p>
            <a:endParaRPr lang="en-IN" sz="2000" b="1" dirty="0">
              <a:latin typeface="Arial Rounded MT Bold" panose="020F0704030504030204" pitchFamily="34" charset="0"/>
            </a:endParaRPr>
          </a:p>
        </p:txBody>
      </p:sp>
    </p:spTree>
    <p:extLst>
      <p:ext uri="{BB962C8B-B14F-4D97-AF65-F5344CB8AC3E}">
        <p14:creationId xmlns:p14="http://schemas.microsoft.com/office/powerpoint/2010/main" val="19411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lineChart. Please refer to the notes on this slide for details">
            <a:hlinkClick r:id="rId3"/>
          </p:cNvPr>
          <p:cNvPicPr>
            <a:picLocks noChangeAspect="1"/>
          </p:cNvPicPr>
          <p:nvPr/>
        </p:nvPicPr>
        <p:blipFill>
          <a:blip r:embed="rId4"/>
          <a:stretch>
            <a:fillRect/>
          </a:stretch>
        </p:blipFill>
        <p:spPr>
          <a:xfrm>
            <a:off x="181871" y="143772"/>
            <a:ext cx="6191250" cy="2762250"/>
          </a:xfrm>
          <a:prstGeom prst="rect">
            <a:avLst/>
          </a:prstGeom>
          <a:noFill/>
        </p:spPr>
      </p:pic>
      <p:sp>
        <p:nvSpPr>
          <p:cNvPr id="4" name="Title" hidden="1"/>
          <p:cNvSpPr>
            <a:spLocks noGrp="1"/>
          </p:cNvSpPr>
          <p:nvPr>
            <p:ph type="title"/>
          </p:nvPr>
        </p:nvSpPr>
        <p:spPr/>
        <p:txBody>
          <a:bodyPr/>
          <a:lstStyle/>
          <a:p>
            <a:r>
              <a:t>Tooltip-Revenue</a:t>
            </a:r>
          </a:p>
        </p:txBody>
      </p:sp>
      <p:pic>
        <p:nvPicPr>
          <p:cNvPr id="2" name="Picture" title="This slide contains the following visuals: lineChart. Please refer to the notes on this slide for details">
            <a:hlinkClick r:id="rId3"/>
            <a:extLst>
              <a:ext uri="{FF2B5EF4-FFF2-40B4-BE49-F238E27FC236}">
                <a16:creationId xmlns:a16="http://schemas.microsoft.com/office/drawing/2014/main" id="{2F50DD50-064A-2765-1056-F3E79ED087B1}"/>
              </a:ext>
            </a:extLst>
          </p:cNvPr>
          <p:cNvPicPr>
            <a:picLocks noChangeAspect="1"/>
          </p:cNvPicPr>
          <p:nvPr/>
        </p:nvPicPr>
        <p:blipFill>
          <a:blip r:embed="rId5"/>
          <a:stretch>
            <a:fillRect/>
          </a:stretch>
        </p:blipFill>
        <p:spPr>
          <a:xfrm>
            <a:off x="3915784" y="3338081"/>
            <a:ext cx="7236086" cy="2433956"/>
          </a:xfrm>
          <a:prstGeom prst="rect">
            <a:avLst/>
          </a:prstGeom>
          <a:noFill/>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1087</Words>
  <Application>Microsoft Office PowerPoint</Application>
  <PresentationFormat>Widescreen</PresentationFormat>
  <Paragraphs>292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Calibri</vt:lpstr>
      <vt:lpstr>Calibri Light</vt:lpstr>
      <vt:lpstr>Segoe UI</vt:lpstr>
      <vt:lpstr>Custom Design</vt:lpstr>
      <vt:lpstr>PowerPoint Presentation</vt:lpstr>
      <vt:lpstr>Problem Statement:</vt:lpstr>
      <vt:lpstr>Home</vt:lpstr>
      <vt:lpstr>PowerPoint Presentation</vt:lpstr>
      <vt:lpstr>p1</vt:lpstr>
      <vt:lpstr>PowerPoint Presentation</vt:lpstr>
      <vt:lpstr>p2</vt:lpstr>
      <vt:lpstr>PowerPoint Presentation</vt:lpstr>
      <vt:lpstr>Tooltip-Revenue</vt:lpstr>
      <vt:lpstr>Tooltip-RevPAR</vt:lpstr>
      <vt:lpstr>Tooltip-Occupancy</vt:lpstr>
      <vt:lpstr>Tooltip-Realisation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aditidhamalehp@outlook.com</cp:lastModifiedBy>
  <cp:revision>15</cp:revision>
  <dcterms:created xsi:type="dcterms:W3CDTF">2016-09-04T11:54:55Z</dcterms:created>
  <dcterms:modified xsi:type="dcterms:W3CDTF">2024-01-23T13:39:42Z</dcterms:modified>
</cp:coreProperties>
</file>