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73" r:id="rId3"/>
    <p:sldId id="257" r:id="rId4"/>
    <p:sldId id="266" r:id="rId5"/>
    <p:sldId id="258" r:id="rId6"/>
    <p:sldId id="267" r:id="rId7"/>
    <p:sldId id="259" r:id="rId8"/>
    <p:sldId id="269" r:id="rId9"/>
    <p:sldId id="260" r:id="rId10"/>
    <p:sldId id="268" r:id="rId11"/>
    <p:sldId id="261" r:id="rId12"/>
    <p:sldId id="270" r:id="rId13"/>
    <p:sldId id="262"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959"/>
    <a:srgbClr val="104827"/>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3987" autoAdjust="0"/>
  </p:normalViewPr>
  <p:slideViewPr>
    <p:cSldViewPr snapToGrid="0" snapToObjects="1">
      <p:cViewPr>
        <p:scale>
          <a:sx n="75" d="100"/>
          <a:sy n="75" d="100"/>
        </p:scale>
        <p:origin x="422" y="1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DCE5A-7B2E-4A0A-8FB9-88525A39DB0F}" type="datetimeFigureOut">
              <a:rPr lang="en-IN" smtClean="0"/>
              <a:t>31-01-2024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BB966-3081-40FA-B396-F88EBF447213}" type="slidenum">
              <a:rPr lang="en-IN" smtClean="0"/>
              <a:t>‹#›</a:t>
            </a:fld>
            <a:endParaRPr lang="en-IN"/>
          </a:p>
        </p:txBody>
      </p:sp>
    </p:spTree>
    <p:extLst>
      <p:ext uri="{BB962C8B-B14F-4D97-AF65-F5344CB8AC3E}">
        <p14:creationId xmlns:p14="http://schemas.microsoft.com/office/powerpoint/2010/main" val="3365239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scatterChart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scatterChart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scatterChart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aa3c7b75-f208-4f79-9058-8b15f34058b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aa3c7b75-f208-4f79-9058-8b15f34058b7/?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a3c7b75-f208-4f79-9058-8b15f34058b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a3c7b75-f208-4f79-9058-8b15f34058b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a3c7b75-f208-4f79-9058-8b15f34058b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aa3c7b75-f208-4f79-9058-8b15f34058b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pic>
        <p:nvPicPr>
          <p:cNvPr id="3" name="Picture 2">
            <a:extLst>
              <a:ext uri="{FF2B5EF4-FFF2-40B4-BE49-F238E27FC236}">
                <a16:creationId xmlns:a16="http://schemas.microsoft.com/office/drawing/2014/main" id="{DE9BBFE4-D0F8-48F9-7522-B943CB0A900E}"/>
              </a:ext>
            </a:extLst>
          </p:cNvPr>
          <p:cNvPicPr>
            <a:picLocks noChangeAspect="1"/>
          </p:cNvPicPr>
          <p:nvPr/>
        </p:nvPicPr>
        <p:blipFill>
          <a:blip r:embed="rId2"/>
          <a:stretch>
            <a:fillRect/>
          </a:stretch>
        </p:blipFill>
        <p:spPr>
          <a:xfrm>
            <a:off x="0" y="0"/>
            <a:ext cx="12192000" cy="6837680"/>
          </a:xfrm>
          <a:prstGeom prst="rect">
            <a:avLst/>
          </a:prstGeom>
        </p:spPr>
      </p:pic>
      <p:sp>
        <p:nvSpPr>
          <p:cNvPr id="5" name="TextBox 4">
            <a:extLst>
              <a:ext uri="{FF2B5EF4-FFF2-40B4-BE49-F238E27FC236}">
                <a16:creationId xmlns:a16="http://schemas.microsoft.com/office/drawing/2014/main" id="{040C6DC8-DEB1-9CE7-835F-B96FA8018E58}"/>
              </a:ext>
            </a:extLst>
          </p:cNvPr>
          <p:cNvSpPr txBox="1"/>
          <p:nvPr/>
        </p:nvSpPr>
        <p:spPr>
          <a:xfrm>
            <a:off x="6197600" y="304800"/>
            <a:ext cx="5811520" cy="1077218"/>
          </a:xfrm>
          <a:prstGeom prst="rect">
            <a:avLst/>
          </a:prstGeom>
          <a:noFill/>
        </p:spPr>
        <p:txBody>
          <a:bodyPr wrap="square" rtlCol="0">
            <a:spAutoFit/>
          </a:bodyPr>
          <a:lstStyle/>
          <a:p>
            <a:r>
              <a:rPr lang="en-IN" sz="3200" b="1" dirty="0">
                <a:solidFill>
                  <a:schemeClr val="bg1">
                    <a:lumMod val="95000"/>
                  </a:schemeClr>
                </a:solidFill>
                <a:latin typeface="Arial Rounded MT Bold" panose="020F0704030504030204" pitchFamily="34" charset="0"/>
              </a:rPr>
              <a:t>T20 Men’s World Cup 2022 Analysis .</a:t>
            </a:r>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73B85-AFAE-B674-CDE5-FA2100E78128}"/>
              </a:ext>
            </a:extLst>
          </p:cNvPr>
          <p:cNvSpPr txBox="1"/>
          <p:nvPr/>
        </p:nvSpPr>
        <p:spPr>
          <a:xfrm>
            <a:off x="934720" y="914400"/>
            <a:ext cx="8209280" cy="3696525"/>
          </a:xfrm>
          <a:prstGeom prst="rect">
            <a:avLst/>
          </a:prstGeom>
          <a:noFill/>
        </p:spPr>
        <p:txBody>
          <a:bodyPr wrap="square">
            <a:spAutoFit/>
          </a:bodyPr>
          <a:lstStyle/>
          <a:p>
            <a:pPr>
              <a:lnSpc>
                <a:spcPct val="150000"/>
              </a:lnSpc>
            </a:pPr>
            <a:r>
              <a:rPr lang="en-IN" sz="3200" dirty="0">
                <a:solidFill>
                  <a:schemeClr val="bg1">
                    <a:lumMod val="95000"/>
                  </a:schemeClr>
                </a:solidFill>
                <a:latin typeface="Arial Rounded MT Bold" panose="020F0704030504030204" pitchFamily="34" charset="0"/>
              </a:rPr>
              <a:t>Insights :</a:t>
            </a:r>
            <a:r>
              <a:rPr lang="en-IN" dirty="0">
                <a:solidFill>
                  <a:schemeClr val="bg1">
                    <a:lumMod val="95000"/>
                  </a:schemeClr>
                </a:solidFill>
                <a:latin typeface="Arial Rounded MT Bold" panose="020F0704030504030204" pitchFamily="34" charset="0"/>
              </a:rPr>
              <a:t> </a:t>
            </a:r>
          </a:p>
          <a:p>
            <a:pPr marL="285750" indent="-285750">
              <a:lnSpc>
                <a:spcPct val="150000"/>
              </a:lnSpc>
              <a:buFont typeface="Arial" panose="020B0604020202020204" pitchFamily="34" charset="0"/>
              <a:buChar char="•"/>
            </a:pPr>
            <a:r>
              <a:rPr lang="en-IN" dirty="0">
                <a:solidFill>
                  <a:schemeClr val="bg1">
                    <a:lumMod val="95000"/>
                  </a:schemeClr>
                </a:solidFill>
              </a:rPr>
              <a:t>Here the All rounder are selected through some basic criteria having batting average &gt; 15 , batting strike rate &gt; 140 , bowling strike rate &lt; 20 .</a:t>
            </a:r>
          </a:p>
          <a:p>
            <a:pPr marL="285750" indent="-285750">
              <a:lnSpc>
                <a:spcPct val="150000"/>
              </a:lnSpc>
              <a:buFont typeface="Arial" panose="020B0604020202020204" pitchFamily="34" charset="0"/>
              <a:buChar char="•"/>
            </a:pPr>
            <a:r>
              <a:rPr lang="en-IN" dirty="0">
                <a:solidFill>
                  <a:schemeClr val="bg1">
                    <a:lumMod val="95000"/>
                  </a:schemeClr>
                </a:solidFill>
              </a:rPr>
              <a:t>Rashid Khan is the player who has batting average 28.50 , strike rate 178.13 along with economy 6.42 . </a:t>
            </a:r>
          </a:p>
          <a:p>
            <a:pPr marL="285750" indent="-285750">
              <a:lnSpc>
                <a:spcPct val="150000"/>
              </a:lnSpc>
              <a:buFont typeface="Arial" panose="020B0604020202020204" pitchFamily="34" charset="0"/>
              <a:buChar char="•"/>
            </a:pPr>
            <a:r>
              <a:rPr lang="en-IN" dirty="0">
                <a:solidFill>
                  <a:schemeClr val="bg1">
                    <a:lumMod val="95000"/>
                  </a:schemeClr>
                </a:solidFill>
              </a:rPr>
              <a:t>Also bowling strike rate is higher than </a:t>
            </a:r>
            <a:r>
              <a:rPr lang="en-IN" dirty="0" err="1">
                <a:solidFill>
                  <a:schemeClr val="bg1">
                    <a:lumMod val="95000"/>
                  </a:schemeClr>
                </a:solidFill>
              </a:rPr>
              <a:t>than</a:t>
            </a:r>
            <a:r>
              <a:rPr lang="en-IN" dirty="0">
                <a:solidFill>
                  <a:schemeClr val="bg1">
                    <a:lumMod val="95000"/>
                  </a:schemeClr>
                </a:solidFill>
              </a:rPr>
              <a:t> all other players is 18.00.</a:t>
            </a:r>
          </a:p>
          <a:p>
            <a:pPr marL="285750" indent="-285750">
              <a:lnSpc>
                <a:spcPct val="150000"/>
              </a:lnSpc>
              <a:buFont typeface="Arial" panose="020B0604020202020204" pitchFamily="34" charset="0"/>
              <a:buChar char="•"/>
            </a:pPr>
            <a:r>
              <a:rPr lang="en-IN" dirty="0">
                <a:solidFill>
                  <a:schemeClr val="bg1">
                    <a:lumMod val="95000"/>
                  </a:schemeClr>
                </a:solidFill>
              </a:rPr>
              <a:t>Shadab Khan is second most player after Rashid who is having batting average 168.97 with bowling strike rate 6.35 , wickets earn are 11. </a:t>
            </a:r>
          </a:p>
        </p:txBody>
      </p:sp>
    </p:spTree>
    <p:extLst>
      <p:ext uri="{BB962C8B-B14F-4D97-AF65-F5344CB8AC3E}">
        <p14:creationId xmlns:p14="http://schemas.microsoft.com/office/powerpoint/2010/main" val="189477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Chart ,textbox ,image ,shape ,slicer ,shape ,tableEx ,shape ,areaChart ,areaChart ,areaChart ,areaChart ,shape ,shape ,image ,actionButton ,actionButton ,actionButton ,actionButton ,actionButton ,actionButton ,actionButton ,card ,card ,card ,card ,shape ,shape. Please refer to the notes on this slide for details">
            <a:hlinkClick r:id="rId3"/>
          </p:cNvPr>
          <p:cNvPicPr>
            <a:picLocks noChangeAspect="1"/>
          </p:cNvPicPr>
          <p:nvPr/>
        </p:nvPicPr>
        <p:blipFill>
          <a:blip r:embed="rId4"/>
          <a:stretch>
            <a:fillRect/>
          </a:stretch>
        </p:blipFill>
        <p:spPr>
          <a:xfrm>
            <a:off x="0" y="0"/>
            <a:ext cx="12192000" cy="6955816"/>
          </a:xfrm>
          <a:prstGeom prst="rect">
            <a:avLst/>
          </a:prstGeom>
          <a:noFill/>
        </p:spPr>
      </p:pic>
      <p:sp>
        <p:nvSpPr>
          <p:cNvPr id="4" name="Title" hidden="1"/>
          <p:cNvSpPr>
            <a:spLocks noGrp="1"/>
          </p:cNvSpPr>
          <p:nvPr>
            <p:ph type="title"/>
          </p:nvPr>
        </p:nvSpPr>
        <p:spPr/>
        <p:txBody>
          <a:bodyPr/>
          <a:lstStyle/>
          <a:p>
            <a:r>
              <a:t>Specialized Fast Bowlers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19D1AF-1F15-6E68-181D-81442CD7D3A5}"/>
              </a:ext>
            </a:extLst>
          </p:cNvPr>
          <p:cNvSpPr txBox="1"/>
          <p:nvPr/>
        </p:nvSpPr>
        <p:spPr>
          <a:xfrm>
            <a:off x="1320800" y="1219200"/>
            <a:ext cx="9408160" cy="2523768"/>
          </a:xfrm>
          <a:prstGeom prst="rect">
            <a:avLst/>
          </a:prstGeom>
          <a:noFill/>
        </p:spPr>
        <p:txBody>
          <a:bodyPr wrap="square" rtlCol="0">
            <a:spAutoFit/>
          </a:bodyPr>
          <a:lstStyle/>
          <a:p>
            <a:r>
              <a:rPr lang="en-IN" sz="3200" dirty="0">
                <a:solidFill>
                  <a:schemeClr val="bg1">
                    <a:lumMod val="95000"/>
                  </a:schemeClr>
                </a:solidFill>
                <a:latin typeface="Arial Rounded MT Bold" panose="020F0704030504030204" pitchFamily="34" charset="0"/>
              </a:rPr>
              <a:t>Insights : </a:t>
            </a:r>
          </a:p>
          <a:p>
            <a:pPr marL="285750" indent="-285750">
              <a:buFont typeface="Arial" panose="020B0604020202020204" pitchFamily="34" charset="0"/>
              <a:buChar char="•"/>
            </a:pPr>
            <a:r>
              <a:rPr lang="en-IN" dirty="0">
                <a:solidFill>
                  <a:schemeClr val="bg1">
                    <a:lumMod val="95000"/>
                  </a:schemeClr>
                </a:solidFill>
              </a:rPr>
              <a:t>At the end the list of fast or specialised bowlers are </a:t>
            </a:r>
            <a:r>
              <a:rPr lang="en-IN" dirty="0" err="1">
                <a:solidFill>
                  <a:schemeClr val="bg1">
                    <a:lumMod val="95000"/>
                  </a:schemeClr>
                </a:solidFill>
              </a:rPr>
              <a:t>foundout</a:t>
            </a:r>
            <a:r>
              <a:rPr lang="en-IN" dirty="0">
                <a:solidFill>
                  <a:schemeClr val="bg1">
                    <a:lumMod val="95000"/>
                  </a:schemeClr>
                </a:solidFill>
              </a:rPr>
              <a:t> with the criteria of bowling strike rate &lt; 20 , innings bowled &gt; 2 , batting position &gt; 4 , batting strike rate &gt;140.</a:t>
            </a:r>
          </a:p>
          <a:p>
            <a:pPr marL="285750" indent="-285750">
              <a:buFont typeface="Arial" panose="020B0604020202020204" pitchFamily="34" charset="0"/>
              <a:buChar char="•"/>
            </a:pPr>
            <a:r>
              <a:rPr lang="en-IN" dirty="0">
                <a:solidFill>
                  <a:schemeClr val="bg1">
                    <a:lumMod val="95000"/>
                  </a:schemeClr>
                </a:solidFill>
              </a:rPr>
              <a:t>Shadab Khan is the bowler who has taken 11 wickets in 7 innings which is the highest score in the table .</a:t>
            </a:r>
          </a:p>
          <a:p>
            <a:pPr marL="285750" indent="-285750">
              <a:buFont typeface="Arial" panose="020B0604020202020204" pitchFamily="34" charset="0"/>
              <a:buChar char="•"/>
            </a:pPr>
            <a:r>
              <a:rPr lang="en-IN" dirty="0" err="1">
                <a:solidFill>
                  <a:schemeClr val="bg1">
                    <a:lumMod val="95000"/>
                  </a:schemeClr>
                </a:solidFill>
              </a:rPr>
              <a:t>Sikhandar</a:t>
            </a:r>
            <a:r>
              <a:rPr lang="en-IN" dirty="0">
                <a:solidFill>
                  <a:schemeClr val="bg1">
                    <a:lumMod val="95000"/>
                  </a:schemeClr>
                </a:solidFill>
              </a:rPr>
              <a:t> Raza is the one who has higher economy of 6.50.</a:t>
            </a:r>
          </a:p>
          <a:p>
            <a:pPr marL="285750" indent="-285750">
              <a:buFont typeface="Arial" panose="020B0604020202020204" pitchFamily="34" charset="0"/>
              <a:buChar char="•"/>
            </a:pPr>
            <a:r>
              <a:rPr lang="en-IN" dirty="0">
                <a:solidFill>
                  <a:schemeClr val="bg1">
                    <a:lumMod val="95000"/>
                  </a:schemeClr>
                </a:solidFill>
              </a:rPr>
              <a:t>Rashid Khan is having greater bowling </a:t>
            </a:r>
            <a:r>
              <a:rPr lang="en-IN">
                <a:solidFill>
                  <a:schemeClr val="bg1">
                    <a:lumMod val="95000"/>
                  </a:schemeClr>
                </a:solidFill>
              </a:rPr>
              <a:t>strike rate of 18.00.</a:t>
            </a:r>
            <a:endParaRPr lang="en-IN" dirty="0">
              <a:solidFill>
                <a:schemeClr val="bg1">
                  <a:lumMod val="95000"/>
                </a:schemeClr>
              </a:solidFill>
            </a:endParaRPr>
          </a:p>
          <a:p>
            <a:pPr marL="285750" indent="-285750">
              <a:buFont typeface="Arial" panose="020B0604020202020204" pitchFamily="34" charset="0"/>
              <a:buChar char="•"/>
            </a:pPr>
            <a:endParaRPr lang="en-IN">
              <a:solidFill>
                <a:schemeClr val="bg1">
                  <a:lumMod val="95000"/>
                </a:schemeClr>
              </a:solidFill>
            </a:endParaRPr>
          </a:p>
        </p:txBody>
      </p:sp>
    </p:spTree>
    <p:extLst>
      <p:ext uri="{BB962C8B-B14F-4D97-AF65-F5344CB8AC3E}">
        <p14:creationId xmlns:p14="http://schemas.microsoft.com/office/powerpoint/2010/main" val="129854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card ,card ,card ,card ,card ,card ,card ,textbox ,shape ,shape ,shape ,textbox ,image ,shape ,shape ,tableEx ,actionButton ,actionButton. Please refer to the notes on this slide for details">
            <a:hlinkClick r:id="rId3"/>
          </p:cNvPr>
          <p:cNvPicPr>
            <a:picLocks noChangeAspect="1"/>
          </p:cNvPicPr>
          <p:nvPr/>
        </p:nvPicPr>
        <p:blipFill>
          <a:blip r:embed="rId4"/>
          <a:stretch>
            <a:fillRect/>
          </a:stretch>
        </p:blipFill>
        <p:spPr>
          <a:xfrm>
            <a:off x="0" y="0"/>
            <a:ext cx="12192000" cy="6955816"/>
          </a:xfrm>
          <a:prstGeom prst="rect">
            <a:avLst/>
          </a:prstGeom>
          <a:noFill/>
        </p:spPr>
      </p:pic>
      <p:sp>
        <p:nvSpPr>
          <p:cNvPr id="4" name="Title" hidden="1"/>
          <p:cNvSpPr>
            <a:spLocks noGrp="1"/>
          </p:cNvSpPr>
          <p:nvPr>
            <p:ph type="title"/>
          </p:nvPr>
        </p:nvSpPr>
        <p:spPr/>
        <p:txBody>
          <a:bodyPr/>
          <a:lstStyle/>
          <a:p>
            <a:r>
              <a:t>Final 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A5FD5-8D3D-7BDB-ECBB-DCA7617C020F}"/>
              </a:ext>
            </a:extLst>
          </p:cNvPr>
          <p:cNvSpPr txBox="1"/>
          <p:nvPr/>
        </p:nvSpPr>
        <p:spPr>
          <a:xfrm>
            <a:off x="3068320" y="2672080"/>
            <a:ext cx="6390640" cy="1107996"/>
          </a:xfrm>
          <a:prstGeom prst="rect">
            <a:avLst/>
          </a:prstGeom>
          <a:noFill/>
        </p:spPr>
        <p:txBody>
          <a:bodyPr wrap="square" rtlCol="0">
            <a:spAutoFit/>
          </a:bodyPr>
          <a:lstStyle/>
          <a:p>
            <a:pPr algn="ctr"/>
            <a:r>
              <a:rPr lang="en-IN" sz="6600" dirty="0">
                <a:solidFill>
                  <a:schemeClr val="bg1">
                    <a:lumMod val="95000"/>
                  </a:schemeClr>
                </a:solidFill>
                <a:latin typeface="Arial Rounded MT Bold" panose="020F0704030504030204" pitchFamily="34" charset="0"/>
              </a:rPr>
              <a:t>Thank You !</a:t>
            </a:r>
          </a:p>
        </p:txBody>
      </p:sp>
    </p:spTree>
    <p:extLst>
      <p:ext uri="{BB962C8B-B14F-4D97-AF65-F5344CB8AC3E}">
        <p14:creationId xmlns:p14="http://schemas.microsoft.com/office/powerpoint/2010/main" val="147029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DCDEA-A373-0AF5-C9D3-422552E10D3C}"/>
              </a:ext>
            </a:extLst>
          </p:cNvPr>
          <p:cNvSpPr txBox="1"/>
          <p:nvPr/>
        </p:nvSpPr>
        <p:spPr>
          <a:xfrm>
            <a:off x="345440" y="396240"/>
            <a:ext cx="11277600" cy="6463308"/>
          </a:xfrm>
          <a:prstGeom prst="rect">
            <a:avLst/>
          </a:prstGeom>
          <a:noFill/>
        </p:spPr>
        <p:txBody>
          <a:bodyPr wrap="square" rtlCol="0">
            <a:spAutoFit/>
          </a:bodyPr>
          <a:lstStyle/>
          <a:p>
            <a:r>
              <a:rPr lang="en-US" b="0" i="0" dirty="0">
                <a:solidFill>
                  <a:srgbClr val="FFFFFF"/>
                </a:solidFill>
                <a:effectLst/>
                <a:latin typeface="open sans" panose="020B0606030504020204" pitchFamily="34" charset="0"/>
              </a:rPr>
              <a:t>Created a Power BI Dashboard which helps to review and compare performances of all the players in T20 Men's Cricket World Cup 2022 tournament. This dashboard also enables us to select the best eleven of the tournament based on their performance based on defined selection criteria which is included as a part of problem statement. </a:t>
            </a:r>
            <a:br>
              <a:rPr lang="en-US" b="0" i="0" dirty="0">
                <a:solidFill>
                  <a:srgbClr val="FFFFFF"/>
                </a:solidFill>
                <a:effectLst/>
                <a:latin typeface="open sans" panose="020B0606030504020204" pitchFamily="34" charset="0"/>
              </a:rPr>
            </a:br>
            <a:r>
              <a:rPr lang="en-US" b="0" i="0" dirty="0">
                <a:solidFill>
                  <a:srgbClr val="FFFFFF"/>
                </a:solidFill>
                <a:effectLst/>
                <a:latin typeface="open sans" panose="020B0606030504020204" pitchFamily="34" charset="0"/>
              </a:rPr>
              <a:t>Data Collection:</a:t>
            </a:r>
            <a:br>
              <a:rPr lang="en-US" b="0" i="0" dirty="0">
                <a:solidFill>
                  <a:srgbClr val="FFFFFF"/>
                </a:solidFill>
                <a:effectLst/>
                <a:latin typeface="open sans" panose="020B0606030504020204" pitchFamily="34" charset="0"/>
              </a:rPr>
            </a:br>
            <a:r>
              <a:rPr lang="en-US" b="0" i="0" dirty="0">
                <a:solidFill>
                  <a:srgbClr val="FFFFFF"/>
                </a:solidFill>
                <a:effectLst/>
                <a:latin typeface="open sans" panose="020B0606030504020204" pitchFamily="34" charset="0"/>
              </a:rPr>
              <a:t>Scrapped all the data regarding match and world cup from www.espncricinfo.com and all details about players career from cricbuzz.com using Beautiful Soup library of Python.</a:t>
            </a:r>
            <a:br>
              <a:rPr lang="en-US" b="0" i="0" dirty="0">
                <a:solidFill>
                  <a:srgbClr val="FFFFFF"/>
                </a:solidFill>
                <a:effectLst/>
                <a:latin typeface="open sans" panose="020B0606030504020204" pitchFamily="34" charset="0"/>
              </a:rPr>
            </a:br>
            <a:br>
              <a:rPr lang="en-US" i="0" dirty="0">
                <a:solidFill>
                  <a:srgbClr val="FFFFFF"/>
                </a:solidFill>
                <a:effectLst/>
                <a:latin typeface="Arial Rounded MT Bold" panose="020F0704030504030204" pitchFamily="34" charset="0"/>
              </a:rPr>
            </a:br>
            <a:r>
              <a:rPr lang="en-US" i="0" dirty="0">
                <a:solidFill>
                  <a:srgbClr val="FFFFFF"/>
                </a:solidFill>
                <a:effectLst/>
                <a:latin typeface="Arial Rounded MT Bold" panose="020F0704030504030204" pitchFamily="34" charset="0"/>
              </a:rPr>
              <a:t>Data Transformation</a:t>
            </a:r>
            <a:r>
              <a:rPr lang="en-US" b="1" i="0" dirty="0">
                <a:solidFill>
                  <a:srgbClr val="FFFFFF"/>
                </a:solidFill>
                <a:effectLst/>
                <a:latin typeface="open sans" panose="020B0606030504020204" pitchFamily="34" charset="0"/>
              </a:rPr>
              <a:t>:</a:t>
            </a:r>
            <a:br>
              <a:rPr lang="en-US" b="0" i="0" dirty="0">
                <a:solidFill>
                  <a:srgbClr val="FFFFFF"/>
                </a:solidFill>
                <a:effectLst/>
                <a:latin typeface="open sans" panose="020B0606030504020204" pitchFamily="34" charset="0"/>
              </a:rPr>
            </a:br>
            <a:r>
              <a:rPr lang="en-US" b="0" i="0" dirty="0">
                <a:solidFill>
                  <a:srgbClr val="FFFFFF"/>
                </a:solidFill>
                <a:effectLst/>
                <a:latin typeface="open sans" panose="020B0606030504020204" pitchFamily="34" charset="0"/>
              </a:rPr>
              <a:t>  Performed initial data cleaning after scrapping such as player name correction, match id linking etc. using Pandas. Transformed the final data for dashboard using Power Query of Power BI.</a:t>
            </a:r>
            <a:br>
              <a:rPr lang="en-US" b="0" i="0" dirty="0">
                <a:solidFill>
                  <a:srgbClr val="FFFFFF"/>
                </a:solidFill>
                <a:effectLst/>
                <a:latin typeface="open sans" panose="020B0606030504020204" pitchFamily="34" charset="0"/>
              </a:rPr>
            </a:br>
            <a:br>
              <a:rPr lang="en-US" b="0" i="0" dirty="0">
                <a:solidFill>
                  <a:srgbClr val="FFFFFF"/>
                </a:solidFill>
                <a:effectLst/>
                <a:latin typeface="open sans" panose="020B0606030504020204" pitchFamily="34" charset="0"/>
              </a:rPr>
            </a:br>
            <a:r>
              <a:rPr lang="en-US" i="0" dirty="0">
                <a:solidFill>
                  <a:srgbClr val="FFFFFF"/>
                </a:solidFill>
                <a:effectLst/>
                <a:latin typeface="Arial Rounded MT Bold" panose="020F0704030504030204" pitchFamily="34" charset="0"/>
              </a:rPr>
              <a:t>Data Modelling:</a:t>
            </a:r>
            <a:br>
              <a:rPr lang="en-US" b="0" i="0" dirty="0">
                <a:solidFill>
                  <a:srgbClr val="FFFFFF"/>
                </a:solidFill>
                <a:effectLst/>
                <a:latin typeface="open sans" panose="020B0606030504020204" pitchFamily="34" charset="0"/>
              </a:rPr>
            </a:br>
            <a:r>
              <a:rPr lang="en-US" b="0" i="0" dirty="0">
                <a:solidFill>
                  <a:srgbClr val="FFFFFF"/>
                </a:solidFill>
                <a:effectLst/>
                <a:latin typeface="open sans" panose="020B0606030504020204" pitchFamily="34" charset="0"/>
              </a:rPr>
              <a:t>Connected all the datasets with based on some defined primary keys such as team and match ids. Also, created many measures, calculated columns and parameters for data analysis and dash boarding using DAX.</a:t>
            </a:r>
            <a:br>
              <a:rPr lang="en-US" b="0" i="0" dirty="0">
                <a:solidFill>
                  <a:srgbClr val="FFFFFF"/>
                </a:solidFill>
                <a:effectLst/>
                <a:latin typeface="open sans" panose="020B0606030504020204" pitchFamily="34" charset="0"/>
              </a:rPr>
            </a:br>
            <a:br>
              <a:rPr lang="en-US" b="0" i="0" dirty="0">
                <a:solidFill>
                  <a:srgbClr val="FFFFFF"/>
                </a:solidFill>
                <a:effectLst/>
                <a:latin typeface="open sans" panose="020B0606030504020204" pitchFamily="34" charset="0"/>
              </a:rPr>
            </a:br>
            <a:r>
              <a:rPr lang="en-US" i="0" dirty="0">
                <a:solidFill>
                  <a:srgbClr val="FFFFFF"/>
                </a:solidFill>
                <a:effectLst/>
                <a:latin typeface="Arial Rounded MT Bold" panose="020F0704030504030204" pitchFamily="34" charset="0"/>
              </a:rPr>
              <a:t>Dashboard:</a:t>
            </a:r>
            <a:br>
              <a:rPr lang="en-US" b="0" i="0" dirty="0">
                <a:solidFill>
                  <a:srgbClr val="FFFFFF"/>
                </a:solidFill>
                <a:effectLst/>
                <a:latin typeface="open sans" panose="020B0606030504020204" pitchFamily="34" charset="0"/>
              </a:rPr>
            </a:br>
            <a:r>
              <a:rPr lang="en-US" b="0" i="0" dirty="0">
                <a:solidFill>
                  <a:srgbClr val="FFFFFF"/>
                </a:solidFill>
                <a:effectLst/>
                <a:latin typeface="open sans" panose="020B0606030504020204" pitchFamily="34" charset="0"/>
              </a:rPr>
              <a:t> Created final dashboard using Power BI visuals.</a:t>
            </a:r>
            <a:br>
              <a:rPr lang="en-US" b="0" i="0" dirty="0">
                <a:solidFill>
                  <a:srgbClr val="FFFFFF"/>
                </a:solidFill>
                <a:effectLst/>
                <a:latin typeface="open sans" panose="020B0606030504020204" pitchFamily="34" charset="0"/>
              </a:rPr>
            </a:br>
            <a:endParaRPr lang="en-IN" dirty="0">
              <a:solidFill>
                <a:schemeClr val="bg1">
                  <a:lumMod val="95000"/>
                </a:schemeClr>
              </a:solidFill>
            </a:endParaRPr>
          </a:p>
          <a:p>
            <a:endParaRPr lang="en-IN" dirty="0">
              <a:solidFill>
                <a:schemeClr val="bg1">
                  <a:lumMod val="95000"/>
                </a:schemeClr>
              </a:solidFill>
            </a:endParaRPr>
          </a:p>
          <a:p>
            <a:r>
              <a:rPr lang="en-IN" dirty="0">
                <a:solidFill>
                  <a:schemeClr val="bg1">
                    <a:lumMod val="95000"/>
                  </a:schemeClr>
                </a:solidFill>
              </a:rPr>
              <a:t> </a:t>
            </a:r>
          </a:p>
          <a:p>
            <a:endParaRPr lang="en-IN" dirty="0">
              <a:solidFill>
                <a:schemeClr val="bg1">
                  <a:lumMod val="95000"/>
                </a:schemeClr>
              </a:solidFill>
            </a:endParaRPr>
          </a:p>
        </p:txBody>
      </p:sp>
    </p:spTree>
    <p:extLst>
      <p:ext uri="{BB962C8B-B14F-4D97-AF65-F5344CB8AC3E}">
        <p14:creationId xmlns:p14="http://schemas.microsoft.com/office/powerpoint/2010/main" val="73015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areaChart ,areaChart ,areaChart ,areaChart ,scatterChart ,slicer ,textbox ,image ,shape ,image ,shape ,shape ,shape ,shape ,actionButton ,actionButton ,actionButton ,actionButton ,actionButton ,actionButton ,actionButton ,card ,card ,card ,card ,shape ,shape. Please refer to the notes on this slide for details">
            <a:hlinkClick r:id="rId3"/>
          </p:cNvPr>
          <p:cNvPicPr>
            <a:picLocks noChangeAspect="1"/>
          </p:cNvPicPr>
          <p:nvPr/>
        </p:nvPicPr>
        <p:blipFill>
          <a:blip r:embed="rId4"/>
          <a:stretch>
            <a:fillRect/>
          </a:stretch>
        </p:blipFill>
        <p:spPr>
          <a:xfrm>
            <a:off x="-1" y="0"/>
            <a:ext cx="12192001" cy="6967330"/>
          </a:xfrm>
          <a:prstGeom prst="rect">
            <a:avLst/>
          </a:prstGeom>
          <a:noFill/>
        </p:spPr>
      </p:pic>
      <p:sp>
        <p:nvSpPr>
          <p:cNvPr id="4" name="Title" hidden="1"/>
          <p:cNvSpPr>
            <a:spLocks noGrp="1"/>
          </p:cNvSpPr>
          <p:nvPr>
            <p:ph type="title"/>
          </p:nvPr>
        </p:nvSpPr>
        <p:spPr/>
        <p:txBody>
          <a:bodyPr/>
          <a:lstStyle/>
          <a:p>
            <a:r>
              <a:t>Power Hitters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E4DFE0-C0E0-ECBB-100C-62A8E5ADC9F3}"/>
              </a:ext>
            </a:extLst>
          </p:cNvPr>
          <p:cNvSpPr txBox="1"/>
          <p:nvPr/>
        </p:nvSpPr>
        <p:spPr>
          <a:xfrm>
            <a:off x="822960" y="731520"/>
            <a:ext cx="10607040" cy="4955203"/>
          </a:xfrm>
          <a:prstGeom prst="rect">
            <a:avLst/>
          </a:prstGeom>
          <a:noFill/>
        </p:spPr>
        <p:txBody>
          <a:bodyPr wrap="square" rtlCol="0">
            <a:spAutoFit/>
          </a:bodyPr>
          <a:lstStyle/>
          <a:p>
            <a:r>
              <a:rPr lang="en-IN" sz="2800" b="1" dirty="0">
                <a:solidFill>
                  <a:schemeClr val="bg1">
                    <a:lumMod val="95000"/>
                  </a:schemeClr>
                </a:solidFill>
                <a:latin typeface="Arial Rounded MT Bold" panose="020F0704030504030204" pitchFamily="34" charset="0"/>
              </a:rPr>
              <a:t>Insights : </a:t>
            </a:r>
          </a:p>
          <a:p>
            <a:pPr marL="285750" indent="-285750">
              <a:lnSpc>
                <a:spcPct val="150000"/>
              </a:lnSpc>
              <a:buFont typeface="Arial" panose="020B0604020202020204" pitchFamily="34" charset="0"/>
              <a:buChar char="•"/>
            </a:pPr>
            <a:r>
              <a:rPr lang="en-IN" dirty="0">
                <a:solidFill>
                  <a:schemeClr val="bg1">
                    <a:lumMod val="95000"/>
                  </a:schemeClr>
                </a:solidFill>
              </a:rPr>
              <a:t>Here the first page gives us the detail description about the ‘power hitters’ according having batting strike rate &gt; 140 , boundary % &gt; 50.00% , batting average &gt; 30. </a:t>
            </a:r>
          </a:p>
          <a:p>
            <a:pPr marL="285750" indent="-285750">
              <a:lnSpc>
                <a:spcPct val="150000"/>
              </a:lnSpc>
              <a:buFont typeface="Arial" panose="020B0604020202020204" pitchFamily="34" charset="0"/>
              <a:buChar char="•"/>
            </a:pPr>
            <a:r>
              <a:rPr lang="en-IN" dirty="0">
                <a:solidFill>
                  <a:schemeClr val="bg1">
                    <a:lumMod val="95000"/>
                  </a:schemeClr>
                </a:solidFill>
              </a:rPr>
              <a:t>The scatter plot shows clearly that ‘ Jos </a:t>
            </a:r>
            <a:r>
              <a:rPr lang="en-IN" dirty="0" err="1">
                <a:solidFill>
                  <a:schemeClr val="bg1">
                    <a:lumMod val="95000"/>
                  </a:schemeClr>
                </a:solidFill>
              </a:rPr>
              <a:t>Buttler</a:t>
            </a:r>
            <a:r>
              <a:rPr lang="en-IN" dirty="0">
                <a:solidFill>
                  <a:schemeClr val="bg1">
                    <a:lumMod val="95000"/>
                  </a:schemeClr>
                </a:solidFill>
              </a:rPr>
              <a:t> ‘ has higher batting average of 45 and strike rate 144.23 than other players .</a:t>
            </a:r>
          </a:p>
          <a:p>
            <a:pPr marL="285750" indent="-285750">
              <a:lnSpc>
                <a:spcPct val="150000"/>
              </a:lnSpc>
              <a:buFont typeface="Arial" panose="020B0604020202020204" pitchFamily="34" charset="0"/>
              <a:buChar char="•"/>
            </a:pPr>
            <a:r>
              <a:rPr lang="en-IN" dirty="0">
                <a:solidFill>
                  <a:schemeClr val="bg1">
                    <a:lumMod val="95000"/>
                  </a:schemeClr>
                </a:solidFill>
              </a:rPr>
              <a:t>But other side ‘ </a:t>
            </a:r>
            <a:r>
              <a:rPr lang="en-IN" dirty="0" err="1">
                <a:solidFill>
                  <a:schemeClr val="bg1">
                    <a:lumMod val="95000"/>
                  </a:schemeClr>
                </a:solidFill>
              </a:rPr>
              <a:t>Rilee</a:t>
            </a:r>
            <a:r>
              <a:rPr lang="en-IN" dirty="0">
                <a:solidFill>
                  <a:schemeClr val="bg1">
                    <a:lumMod val="95000"/>
                  </a:schemeClr>
                </a:solidFill>
              </a:rPr>
              <a:t> Rossouw ‘ have greater strike rate of 169.88 which is the good thing we found for team building .</a:t>
            </a:r>
          </a:p>
          <a:p>
            <a:pPr marL="285750" indent="-285750">
              <a:lnSpc>
                <a:spcPct val="150000"/>
              </a:lnSpc>
              <a:buFont typeface="Arial" panose="020B0604020202020204" pitchFamily="34" charset="0"/>
              <a:buChar char="•"/>
            </a:pPr>
            <a:r>
              <a:rPr lang="en-IN" dirty="0">
                <a:solidFill>
                  <a:schemeClr val="bg1">
                    <a:lumMod val="95000"/>
                  </a:schemeClr>
                </a:solidFill>
              </a:rPr>
              <a:t>The Power Hitters must with a pair of 2 , here in the given table we can observe that the pair of ‘Alex Hales’ and ‘Quinton de Kock’ have higher strike rate which gives us the more chances to win the match .</a:t>
            </a:r>
          </a:p>
          <a:p>
            <a:pPr marL="285750" indent="-285750">
              <a:lnSpc>
                <a:spcPct val="150000"/>
              </a:lnSpc>
              <a:buFont typeface="Arial" panose="020B0604020202020204" pitchFamily="34" charset="0"/>
              <a:buChar char="•"/>
            </a:pPr>
            <a:r>
              <a:rPr lang="en-IN" dirty="0">
                <a:solidFill>
                  <a:schemeClr val="bg1">
                    <a:lumMod val="95000"/>
                  </a:schemeClr>
                </a:solidFill>
              </a:rPr>
              <a:t>‘Quinton de Kock ‘ has higher boundary % of 75.81% which will be more important during runs scoring .</a:t>
            </a:r>
          </a:p>
          <a:p>
            <a:pPr marL="285750" indent="-285750">
              <a:lnSpc>
                <a:spcPct val="150000"/>
              </a:lnSpc>
              <a:buFontTx/>
              <a:buChar char="-"/>
            </a:pPr>
            <a:endParaRPr lang="en-IN" dirty="0">
              <a:solidFill>
                <a:schemeClr val="bg1">
                  <a:lumMod val="95000"/>
                </a:schemeClr>
              </a:solidFill>
            </a:endParaRPr>
          </a:p>
          <a:p>
            <a:pPr marL="285750" indent="-285750">
              <a:buFontTx/>
              <a:buChar char="-"/>
            </a:pPr>
            <a:endParaRPr lang="en-IN" dirty="0">
              <a:solidFill>
                <a:schemeClr val="bg1">
                  <a:lumMod val="95000"/>
                </a:schemeClr>
              </a:solidFill>
            </a:endParaRPr>
          </a:p>
        </p:txBody>
      </p:sp>
    </p:spTree>
    <p:extLst>
      <p:ext uri="{BB962C8B-B14F-4D97-AF65-F5344CB8AC3E}">
        <p14:creationId xmlns:p14="http://schemas.microsoft.com/office/powerpoint/2010/main" val="360707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scatterChart ,tableEx ,shape ,slicer ,shape ,image ,areaChart ,areaChart ,areaChart ,areaChart ,shape ,shape ,shape ,actionButton ,actionButton ,actionButton ,actionButton ,actionButton ,actionButton ,actionButton ,card ,card ,card ,card ,shape ,shape. Please refer to the notes on this slide for details">
            <a:hlinkClick r:id="rId3"/>
          </p:cNvPr>
          <p:cNvPicPr>
            <a:picLocks noChangeAspect="1"/>
          </p:cNvPicPr>
          <p:nvPr/>
        </p:nvPicPr>
        <p:blipFill>
          <a:blip r:embed="rId4"/>
          <a:stretch>
            <a:fillRect/>
          </a:stretch>
        </p:blipFill>
        <p:spPr>
          <a:xfrm>
            <a:off x="0" y="0"/>
            <a:ext cx="12192000" cy="6955816"/>
          </a:xfrm>
          <a:prstGeom prst="rect">
            <a:avLst/>
          </a:prstGeom>
          <a:noFill/>
        </p:spPr>
      </p:pic>
      <p:sp>
        <p:nvSpPr>
          <p:cNvPr id="4" name="Title" hidden="1"/>
          <p:cNvSpPr>
            <a:spLocks noGrp="1"/>
          </p:cNvSpPr>
          <p:nvPr>
            <p:ph type="title"/>
          </p:nvPr>
        </p:nvSpPr>
        <p:spPr/>
        <p:txBody>
          <a:bodyPr/>
          <a:lstStyle/>
          <a:p>
            <a:r>
              <a:t>New Anchors / Middle Order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BD01A-7F23-F213-1736-30289CD54DD9}"/>
              </a:ext>
            </a:extLst>
          </p:cNvPr>
          <p:cNvSpPr txBox="1"/>
          <p:nvPr/>
        </p:nvSpPr>
        <p:spPr>
          <a:xfrm>
            <a:off x="1005840" y="924560"/>
            <a:ext cx="10180320" cy="3272691"/>
          </a:xfrm>
          <a:prstGeom prst="rect">
            <a:avLst/>
          </a:prstGeom>
          <a:noFill/>
        </p:spPr>
        <p:txBody>
          <a:bodyPr wrap="square" rtlCol="0">
            <a:spAutoFit/>
          </a:bodyPr>
          <a:lstStyle/>
          <a:p>
            <a:pPr>
              <a:lnSpc>
                <a:spcPct val="150000"/>
              </a:lnSpc>
            </a:pPr>
            <a:r>
              <a:rPr lang="en-IN" sz="3200" dirty="0">
                <a:solidFill>
                  <a:schemeClr val="bg1">
                    <a:lumMod val="95000"/>
                  </a:schemeClr>
                </a:solidFill>
                <a:latin typeface="Arial Rounded MT Bold" panose="020F0704030504030204" pitchFamily="34" charset="0"/>
              </a:rPr>
              <a:t>Insights :</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Here the top 5 middle order batsman or Anchor’s are selected through the criteria of batting average &gt; 40 ,  strike rate &gt; 125 , balls faced &gt; 20 .</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‘Virat Kohli ‘ is having higher batting average for middle order is 98.67 and then ‘</a:t>
            </a:r>
            <a:r>
              <a:rPr lang="en-IN" dirty="0" err="1">
                <a:solidFill>
                  <a:schemeClr val="bg1">
                    <a:lumMod val="95000"/>
                  </a:schemeClr>
                </a:solidFill>
                <a:latin typeface="Arial" panose="020B0604020202020204" pitchFamily="34" charset="0"/>
                <a:cs typeface="Arial" panose="020B0604020202020204" pitchFamily="34" charset="0"/>
              </a:rPr>
              <a:t>Suryakumar</a:t>
            </a:r>
            <a:r>
              <a:rPr lang="en-IN" dirty="0">
                <a:solidFill>
                  <a:schemeClr val="bg1">
                    <a:lumMod val="95000"/>
                  </a:schemeClr>
                </a:solidFill>
                <a:latin typeface="Arial" panose="020B0604020202020204" pitchFamily="34" charset="0"/>
                <a:cs typeface="Arial" panose="020B0604020202020204" pitchFamily="34" charset="0"/>
              </a:rPr>
              <a:t> Yadav ‘ is of batting average 59.75.</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 Virat Kohli ‘ Scored 296 runs in 6 innings which is the highest score ever.</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The Partnership of </a:t>
            </a:r>
            <a:r>
              <a:rPr lang="en-IN" dirty="0" err="1">
                <a:solidFill>
                  <a:schemeClr val="bg1">
                    <a:lumMod val="95000"/>
                  </a:schemeClr>
                </a:solidFill>
                <a:latin typeface="Arial" panose="020B0604020202020204" pitchFamily="34" charset="0"/>
                <a:cs typeface="Arial" panose="020B0604020202020204" pitchFamily="34" charset="0"/>
              </a:rPr>
              <a:t>Suryakumar</a:t>
            </a:r>
            <a:r>
              <a:rPr lang="en-IN" dirty="0">
                <a:solidFill>
                  <a:schemeClr val="bg1">
                    <a:lumMod val="95000"/>
                  </a:schemeClr>
                </a:solidFill>
                <a:latin typeface="Arial" panose="020B0604020202020204" pitchFamily="34" charset="0"/>
                <a:cs typeface="Arial" panose="020B0604020202020204" pitchFamily="34" charset="0"/>
              </a:rPr>
              <a:t> Yadav and </a:t>
            </a:r>
            <a:r>
              <a:rPr lang="en-IN" dirty="0" err="1">
                <a:solidFill>
                  <a:schemeClr val="bg1">
                    <a:lumMod val="95000"/>
                  </a:schemeClr>
                </a:solidFill>
                <a:latin typeface="Arial" panose="020B0604020202020204" pitchFamily="34" charset="0"/>
                <a:cs typeface="Arial" panose="020B0604020202020204" pitchFamily="34" charset="0"/>
              </a:rPr>
              <a:t>Dayl</a:t>
            </a:r>
            <a:r>
              <a:rPr lang="en-IN" dirty="0">
                <a:solidFill>
                  <a:schemeClr val="bg1">
                    <a:lumMod val="95000"/>
                  </a:schemeClr>
                </a:solidFill>
                <a:latin typeface="Arial" panose="020B0604020202020204" pitchFamily="34" charset="0"/>
                <a:cs typeface="Arial" panose="020B0604020202020204" pitchFamily="34" charset="0"/>
              </a:rPr>
              <a:t> Mitchell is higher in strike rate of  164.93 . </a:t>
            </a:r>
          </a:p>
        </p:txBody>
      </p:sp>
    </p:spTree>
    <p:extLst>
      <p:ext uri="{BB962C8B-B14F-4D97-AF65-F5344CB8AC3E}">
        <p14:creationId xmlns:p14="http://schemas.microsoft.com/office/powerpoint/2010/main" val="120892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Chart ,textbox ,tableEx ,shape ,slicer ,shape ,image ,areaChart ,areaChart ,areaChart ,areaChart ,shape ,shape ,shape ,image ,actionButton ,actionButton ,actionButton ,actionButton ,actionButton ,actionButton ,actionButton ,card ,card ,card ,card ,shape ,shape. Please refer to the notes on this slide for details">
            <a:hlinkClick r:id="rId3"/>
          </p:cNvPr>
          <p:cNvPicPr>
            <a:picLocks noChangeAspect="1"/>
          </p:cNvPicPr>
          <p:nvPr/>
        </p:nvPicPr>
        <p:blipFill>
          <a:blip r:embed="rId4"/>
          <a:stretch>
            <a:fillRect/>
          </a:stretch>
        </p:blipFill>
        <p:spPr>
          <a:xfrm>
            <a:off x="-1" y="0"/>
            <a:ext cx="12252057" cy="6990080"/>
          </a:xfrm>
          <a:prstGeom prst="rect">
            <a:avLst/>
          </a:prstGeom>
          <a:noFill/>
        </p:spPr>
      </p:pic>
      <p:sp>
        <p:nvSpPr>
          <p:cNvPr id="4" name="Title" hidden="1"/>
          <p:cNvSpPr>
            <a:spLocks noGrp="1"/>
          </p:cNvSpPr>
          <p:nvPr>
            <p:ph type="title"/>
          </p:nvPr>
        </p:nvSpPr>
        <p:spPr/>
        <p:txBody>
          <a:bodyPr/>
          <a:lstStyle/>
          <a:p>
            <a:r>
              <a:t>Finisher / Lower order anchor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595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C0660-5BB3-79D3-81A8-653A90520C6B}"/>
              </a:ext>
            </a:extLst>
          </p:cNvPr>
          <p:cNvSpPr txBox="1"/>
          <p:nvPr/>
        </p:nvSpPr>
        <p:spPr>
          <a:xfrm>
            <a:off x="1188720" y="932542"/>
            <a:ext cx="9753600" cy="3688189"/>
          </a:xfrm>
          <a:prstGeom prst="rect">
            <a:avLst/>
          </a:prstGeom>
          <a:noFill/>
        </p:spPr>
        <p:txBody>
          <a:bodyPr wrap="square">
            <a:spAutoFit/>
          </a:bodyPr>
          <a:lstStyle/>
          <a:p>
            <a:pPr>
              <a:lnSpc>
                <a:spcPct val="150000"/>
              </a:lnSpc>
            </a:pPr>
            <a:r>
              <a:rPr lang="en-IN" sz="3200" dirty="0">
                <a:solidFill>
                  <a:schemeClr val="bg1">
                    <a:lumMod val="95000"/>
                  </a:schemeClr>
                </a:solidFill>
                <a:latin typeface="Arial Rounded MT Bold" panose="020F0704030504030204" pitchFamily="34" charset="0"/>
              </a:rPr>
              <a:t>Insights :</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Here the top 3 lower order batsman or Finishers are selected through the criteria of batting average &gt; 25 ,  strike rate &gt; 130 , balls faced &gt; 12.</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Glenn Maxwell is from Australia who has higher strike rate 164.64 along with batting average of 39.33</a:t>
            </a:r>
          </a:p>
          <a:p>
            <a:pPr marL="285750" indent="-285750">
              <a:lnSpc>
                <a:spcPct val="150000"/>
              </a:lnSpc>
              <a:buFont typeface="Arial" panose="020B0604020202020204" pitchFamily="34" charset="0"/>
              <a:buChar char="•"/>
            </a:pPr>
            <a:r>
              <a:rPr lang="en-IN" dirty="0">
                <a:solidFill>
                  <a:schemeClr val="bg1">
                    <a:lumMod val="95000"/>
                  </a:schemeClr>
                </a:solidFill>
                <a:latin typeface="Arial" panose="020B0604020202020204" pitchFamily="34" charset="0"/>
                <a:cs typeface="Arial" panose="020B0604020202020204" pitchFamily="34" charset="0"/>
              </a:rPr>
              <a:t>Marcus </a:t>
            </a:r>
            <a:r>
              <a:rPr lang="en-IN" dirty="0" err="1">
                <a:solidFill>
                  <a:schemeClr val="bg1">
                    <a:lumMod val="95000"/>
                  </a:schemeClr>
                </a:solidFill>
                <a:latin typeface="Arial" panose="020B0604020202020204" pitchFamily="34" charset="0"/>
                <a:cs typeface="Arial" panose="020B0604020202020204" pitchFamily="34" charset="0"/>
              </a:rPr>
              <a:t>Stoinis</a:t>
            </a:r>
            <a:r>
              <a:rPr lang="en-IN" dirty="0">
                <a:solidFill>
                  <a:schemeClr val="bg1">
                    <a:lumMod val="95000"/>
                  </a:schemeClr>
                </a:solidFill>
                <a:latin typeface="Arial" panose="020B0604020202020204" pitchFamily="34" charset="0"/>
                <a:cs typeface="Arial" panose="020B0604020202020204" pitchFamily="34" charset="0"/>
              </a:rPr>
              <a:t> is one who can is same like a Glenn Maxwell having batting strike rate 161.54, also he has higher bowling strike rate 54.00.</a:t>
            </a:r>
          </a:p>
          <a:p>
            <a:pPr marL="285750" indent="-285750">
              <a:lnSpc>
                <a:spcPct val="150000"/>
              </a:lnSpc>
              <a:buFont typeface="Arial" panose="020B0604020202020204" pitchFamily="34" charset="0"/>
              <a:buChar char="•"/>
            </a:pPr>
            <a:endParaRPr lang="en-IN"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39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Chart ,textbox ,shape ,image ,slicer ,shape ,tableEx ,areaChart ,areaChart ,areaChart ,areaChart ,shape ,shape ,shape ,image ,actionButton ,actionButton ,actionButton ,actionButton ,actionButton ,actionButton ,actionButton ,card ,card ,card ,card ,shape ,shape. Please refer to the notes on this slide for details">
            <a:hlinkClick r:id="rId3"/>
          </p:cNvPr>
          <p:cNvPicPr>
            <a:picLocks noChangeAspect="1"/>
          </p:cNvPicPr>
          <p:nvPr/>
        </p:nvPicPr>
        <p:blipFill>
          <a:blip r:embed="rId4"/>
          <a:stretch>
            <a:fillRect/>
          </a:stretch>
        </p:blipFill>
        <p:spPr>
          <a:xfrm>
            <a:off x="-76200" y="0"/>
            <a:ext cx="12268200" cy="6999290"/>
          </a:xfrm>
          <a:prstGeom prst="rect">
            <a:avLst/>
          </a:prstGeom>
          <a:noFill/>
        </p:spPr>
      </p:pic>
      <p:sp>
        <p:nvSpPr>
          <p:cNvPr id="4" name="Title" hidden="1"/>
          <p:cNvSpPr>
            <a:spLocks noGrp="1"/>
          </p:cNvSpPr>
          <p:nvPr>
            <p:ph type="title"/>
          </p:nvPr>
        </p:nvSpPr>
        <p:spPr/>
        <p:txBody>
          <a:bodyPr/>
          <a:lstStyle/>
          <a:p>
            <a:r>
              <a:t>All rounder / Lower Middle order anchors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1514</Words>
  <Application>Microsoft Office PowerPoint</Application>
  <PresentationFormat>Widescreen</PresentationFormat>
  <Paragraphs>507</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Calibri</vt:lpstr>
      <vt:lpstr>Calibri Light</vt:lpstr>
      <vt:lpstr>open sans</vt:lpstr>
      <vt:lpstr>Segoe UI</vt:lpstr>
      <vt:lpstr>Segoe UI Light</vt:lpstr>
      <vt:lpstr>Custom Design</vt:lpstr>
      <vt:lpstr>PowerPoint Presentation</vt:lpstr>
      <vt:lpstr>PowerPoint Presentation</vt:lpstr>
      <vt:lpstr>Power Hitters</vt:lpstr>
      <vt:lpstr>PowerPoint Presentation</vt:lpstr>
      <vt:lpstr>New Anchors / Middle Order </vt:lpstr>
      <vt:lpstr>PowerPoint Presentation</vt:lpstr>
      <vt:lpstr>Finisher / Lower order anchor</vt:lpstr>
      <vt:lpstr>PowerPoint Presentation</vt:lpstr>
      <vt:lpstr>All rounder / Lower Middle order anchors</vt:lpstr>
      <vt:lpstr>PowerPoint Presentation</vt:lpstr>
      <vt:lpstr>Specialized Fast Bowlers</vt:lpstr>
      <vt:lpstr>PowerPoint Presentation</vt:lpstr>
      <vt:lpstr>Final 11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aditidhamalehp@outlook.com</cp:lastModifiedBy>
  <cp:revision>11</cp:revision>
  <dcterms:created xsi:type="dcterms:W3CDTF">2016-09-04T11:54:55Z</dcterms:created>
  <dcterms:modified xsi:type="dcterms:W3CDTF">2024-01-31T11:42:39Z</dcterms:modified>
</cp:coreProperties>
</file>