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7/28/2024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5568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7/28/2024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0450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7/28/2024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6498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7/28/2024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0755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7/28/2024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0930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7/28/2024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3603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7/28/2024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004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7/28/2024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3790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7/28/2024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9911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7/28/2024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8308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7/28/2024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3596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7/28/2024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556272989"/>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bi.srl/Digital_Transformation.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pngall.com/netflix-png/" TargetMode="External"/><Relationship Id="rId7" Type="http://schemas.openxmlformats.org/officeDocument/2006/relationships/hyperlink" Target="https://www.techstagram.com/2015/07/07/amazon-cloud-drive/"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korben.info/remixjobs-lance-un-concours-de-themes-de-cv.html"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sakomar.blogspot.com/2014/09/recensione-cose-che-nessuno-sa-di.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urses.lumenlearning.com/suny-macroeconomics/chapter/why-it-matters-elasticity/"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wikipedia.org/wiki/Adobe_System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ni-med.net/sagesse-project-state-of-the-art-and-next-challenges/" TargetMode="External"/><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1" name="Rectangle 20">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9" name="Rectangle 28">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7" name="Rectangle 26">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AB01E06-4AA6-B9FA-F77E-2319C01D2EFD}"/>
              </a:ext>
            </a:extLst>
          </p:cNvPr>
          <p:cNvSpPr>
            <a:spLocks noGrp="1"/>
          </p:cNvSpPr>
          <p:nvPr>
            <p:ph type="ctrTitle"/>
          </p:nvPr>
        </p:nvSpPr>
        <p:spPr>
          <a:xfrm>
            <a:off x="540000" y="540000"/>
            <a:ext cx="4500561" cy="4259814"/>
          </a:xfrm>
        </p:spPr>
        <p:txBody>
          <a:bodyPr>
            <a:normAutofit/>
          </a:bodyPr>
          <a:lstStyle/>
          <a:p>
            <a:pPr algn="ctr"/>
            <a:r>
              <a:rPr lang="en-US" sz="4200" dirty="0"/>
              <a:t>TECHNOLOGY AND INFORMATION MANAGEMENT </a:t>
            </a:r>
            <a:endParaRPr lang="en-IN" sz="4200" dirty="0"/>
          </a:p>
        </p:txBody>
      </p:sp>
      <p:sp>
        <p:nvSpPr>
          <p:cNvPr id="3" name="Subtitle 2">
            <a:extLst>
              <a:ext uri="{FF2B5EF4-FFF2-40B4-BE49-F238E27FC236}">
                <a16:creationId xmlns:a16="http://schemas.microsoft.com/office/drawing/2014/main" id="{0BC65B64-2BED-2729-7ED5-7631DAE65572}"/>
              </a:ext>
            </a:extLst>
          </p:cNvPr>
          <p:cNvSpPr>
            <a:spLocks noGrp="1"/>
          </p:cNvSpPr>
          <p:nvPr>
            <p:ph type="subTitle" idx="1"/>
          </p:nvPr>
        </p:nvSpPr>
        <p:spPr>
          <a:xfrm>
            <a:off x="540000" y="4988476"/>
            <a:ext cx="4500561" cy="1320249"/>
          </a:xfrm>
        </p:spPr>
        <p:txBody>
          <a:bodyPr>
            <a:normAutofit/>
          </a:bodyPr>
          <a:lstStyle/>
          <a:p>
            <a:r>
              <a:rPr lang="en-US" dirty="0"/>
              <a:t>TBBT</a:t>
            </a:r>
          </a:p>
          <a:p>
            <a:r>
              <a:rPr lang="en-US" dirty="0"/>
              <a:t>ADITI SINGH (BILLGATES)</a:t>
            </a:r>
            <a:endParaRPr lang="en-IN" dirty="0"/>
          </a:p>
        </p:txBody>
      </p:sp>
      <p:pic>
        <p:nvPicPr>
          <p:cNvPr id="4" name="Picture 3" descr="Top view of wood desk with the plant, white keyboard, coffee in a white mug, notebook, and pen">
            <a:extLst>
              <a:ext uri="{FF2B5EF4-FFF2-40B4-BE49-F238E27FC236}">
                <a16:creationId xmlns:a16="http://schemas.microsoft.com/office/drawing/2014/main" id="{8E1380EA-C67E-B25F-48B0-64902862BD08}"/>
              </a:ext>
            </a:extLst>
          </p:cNvPr>
          <p:cNvPicPr>
            <a:picLocks noChangeAspect="1"/>
          </p:cNvPicPr>
          <p:nvPr/>
        </p:nvPicPr>
        <p:blipFill>
          <a:blip r:embed="rId2"/>
          <a:srcRect l="18035" r="18298" b="-1"/>
          <a:stretch/>
        </p:blipFill>
        <p:spPr>
          <a:xfrm>
            <a:off x="5747424" y="10"/>
            <a:ext cx="6444576" cy="6857990"/>
          </a:xfrm>
          <a:prstGeom prst="rect">
            <a:avLst/>
          </a:prstGeom>
        </p:spPr>
      </p:pic>
    </p:spTree>
    <p:extLst>
      <p:ext uri="{BB962C8B-B14F-4D97-AF65-F5344CB8AC3E}">
        <p14:creationId xmlns:p14="http://schemas.microsoft.com/office/powerpoint/2010/main" val="277984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A81B-19B2-F82D-1B0B-AD78A97AED0A}"/>
              </a:ext>
            </a:extLst>
          </p:cNvPr>
          <p:cNvSpPr>
            <a:spLocks noGrp="1"/>
          </p:cNvSpPr>
          <p:nvPr>
            <p:ph type="title"/>
          </p:nvPr>
        </p:nvSpPr>
        <p:spPr/>
        <p:txBody>
          <a:bodyPr>
            <a:normAutofit/>
          </a:bodyPr>
          <a:lstStyle/>
          <a:p>
            <a:pPr algn="ctr"/>
            <a:r>
              <a:rPr lang="en-US" sz="4400" dirty="0"/>
              <a:t>DIGITAL</a:t>
            </a:r>
            <a:br>
              <a:rPr lang="en-US" sz="4400" dirty="0"/>
            </a:br>
            <a:r>
              <a:rPr lang="en-US" sz="4400" dirty="0"/>
              <a:t>TRANSFORMATION</a:t>
            </a:r>
            <a:endParaRPr lang="en-IN" sz="4400" dirty="0"/>
          </a:p>
        </p:txBody>
      </p:sp>
      <p:sp>
        <p:nvSpPr>
          <p:cNvPr id="3" name="Content Placeholder 2">
            <a:extLst>
              <a:ext uri="{FF2B5EF4-FFF2-40B4-BE49-F238E27FC236}">
                <a16:creationId xmlns:a16="http://schemas.microsoft.com/office/drawing/2014/main" id="{86E31363-A043-61B9-CCEA-8D45042EA6DA}"/>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One of the key areas of digital transformation for Amazon has been its focus on enhancing the customer experience through innovations like Amazon Prime, one-click ordering, and personalized recommendations. These initiatives have helped Amazon streamline the shopping experience and build customer loyalty</a:t>
            </a:r>
          </a:p>
          <a:p>
            <a:pPr>
              <a:buFont typeface="Wingdings" panose="05000000000000000000" pitchFamily="2" charset="2"/>
              <a:buChar char="v"/>
            </a:pPr>
            <a:r>
              <a:rPr lang="en-US" dirty="0"/>
              <a:t>Netflix has been utilizing data analytics and machine learning to personalize recommendations for users, improve content discovery, and optimize streaming quality. By leveraging data-driven insights, Netflix can enhance user satisfaction and retention, ultimately driving its digital transformation efforts</a:t>
            </a:r>
          </a:p>
          <a:p>
            <a:pPr>
              <a:buFont typeface="Wingdings" panose="05000000000000000000" pitchFamily="2" charset="2"/>
              <a:buChar char="v"/>
            </a:pPr>
            <a:r>
              <a:rPr lang="en-US" dirty="0"/>
              <a:t>Adobe has been focusing on digital marketing and e-commerce solutions through platforms like Adobe Experience Cloud. By integrating data analytics, artificial intelligence, and personalized customer experiences, Adobe helps businesses optimize their digital strategies and improve customer engagement in the digital realm</a:t>
            </a:r>
            <a:endParaRPr lang="en-IN" dirty="0"/>
          </a:p>
        </p:txBody>
      </p:sp>
      <p:pic>
        <p:nvPicPr>
          <p:cNvPr id="5" name="Picture 4">
            <a:extLst>
              <a:ext uri="{FF2B5EF4-FFF2-40B4-BE49-F238E27FC236}">
                <a16:creationId xmlns:a16="http://schemas.microsoft.com/office/drawing/2014/main" id="{32DAAC01-E1C8-A670-B1CD-282A9E5F26C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78754" y="638233"/>
            <a:ext cx="1582024" cy="1691128"/>
          </a:xfrm>
          <a:prstGeom prst="rect">
            <a:avLst/>
          </a:prstGeom>
        </p:spPr>
      </p:pic>
    </p:spTree>
    <p:extLst>
      <p:ext uri="{BB962C8B-B14F-4D97-AF65-F5344CB8AC3E}">
        <p14:creationId xmlns:p14="http://schemas.microsoft.com/office/powerpoint/2010/main" val="1319983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66B242-66EF-0EF4-2137-C3B76A26F78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86062" y="0"/>
            <a:ext cx="6619875" cy="6858000"/>
          </a:xfrm>
          <a:prstGeom prst="rect">
            <a:avLst/>
          </a:prstGeom>
        </p:spPr>
      </p:pic>
    </p:spTree>
    <p:extLst>
      <p:ext uri="{BB962C8B-B14F-4D97-AF65-F5344CB8AC3E}">
        <p14:creationId xmlns:p14="http://schemas.microsoft.com/office/powerpoint/2010/main" val="273259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6DB1-F4E8-D200-67C3-E6DDCAF97372}"/>
              </a:ext>
            </a:extLst>
          </p:cNvPr>
          <p:cNvSpPr>
            <a:spLocks noGrp="1"/>
          </p:cNvSpPr>
          <p:nvPr>
            <p:ph type="title"/>
          </p:nvPr>
        </p:nvSpPr>
        <p:spPr>
          <a:xfrm>
            <a:off x="550863" y="2449286"/>
            <a:ext cx="11090275" cy="3859440"/>
          </a:xfrm>
        </p:spPr>
        <p:txBody>
          <a:bodyPr>
            <a:normAutofit/>
          </a:bodyPr>
          <a:lstStyle/>
          <a:p>
            <a:pPr algn="ctr"/>
            <a:r>
              <a:rPr lang="en-US" sz="4800" dirty="0"/>
              <a:t>TOPIC: 3 SUCCESSFUL </a:t>
            </a:r>
            <a:br>
              <a:rPr lang="en-US" sz="4800" dirty="0"/>
            </a:br>
            <a:r>
              <a:rPr lang="en-US" sz="4800" dirty="0"/>
              <a:t>     BRANDS   </a:t>
            </a:r>
            <a:br>
              <a:rPr lang="en-US" sz="4800" dirty="0"/>
            </a:br>
            <a:r>
              <a:rPr lang="en-US" sz="4800" dirty="0"/>
              <a:t>     WITH  DIGITAL  </a:t>
            </a:r>
            <a:br>
              <a:rPr lang="en-US" sz="4800" dirty="0"/>
            </a:br>
            <a:r>
              <a:rPr lang="en-US" sz="4800" dirty="0"/>
              <a:t>     TRANSFOMATION</a:t>
            </a:r>
            <a:br>
              <a:rPr lang="en-US" sz="4800" dirty="0"/>
            </a:br>
            <a:endParaRPr lang="en-IN" sz="4800" dirty="0"/>
          </a:p>
        </p:txBody>
      </p:sp>
    </p:spTree>
    <p:extLst>
      <p:ext uri="{BB962C8B-B14F-4D97-AF65-F5344CB8AC3E}">
        <p14:creationId xmlns:p14="http://schemas.microsoft.com/office/powerpoint/2010/main" val="319118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5EFAD76-6928-46F5-8800-C1AF27C59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389F7-FF5C-FF32-946E-D016A2A2A3AB}"/>
              </a:ext>
            </a:extLst>
          </p:cNvPr>
          <p:cNvSpPr>
            <a:spLocks noGrp="1"/>
          </p:cNvSpPr>
          <p:nvPr>
            <p:ph type="title"/>
          </p:nvPr>
        </p:nvSpPr>
        <p:spPr>
          <a:xfrm>
            <a:off x="540000" y="4508499"/>
            <a:ext cx="4500561" cy="1953501"/>
          </a:xfrm>
        </p:spPr>
        <p:txBody>
          <a:bodyPr anchor="b">
            <a:normAutofit/>
          </a:bodyPr>
          <a:lstStyle/>
          <a:p>
            <a:r>
              <a:rPr lang="en-US" dirty="0"/>
              <a:t>BRAND</a:t>
            </a:r>
            <a:endParaRPr lang="en-IN" dirty="0"/>
          </a:p>
        </p:txBody>
      </p:sp>
      <p:pic>
        <p:nvPicPr>
          <p:cNvPr id="8" name="Picture 7" descr="A logo on a gray square&#10;&#10;Description automatically generated">
            <a:extLst>
              <a:ext uri="{FF2B5EF4-FFF2-40B4-BE49-F238E27FC236}">
                <a16:creationId xmlns:a16="http://schemas.microsoft.com/office/drawing/2014/main" id="{E5C12536-F134-4BA0-DF32-D51AF2B7D21C}"/>
              </a:ext>
            </a:extLst>
          </p:cNvPr>
          <p:cNvPicPr>
            <a:picLocks noChangeAspect="1"/>
          </p:cNvPicPr>
          <p:nvPr/>
        </p:nvPicPr>
        <p:blipFill>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302" r="2788" b="3"/>
          <a:stretch/>
        </p:blipFill>
        <p:spPr>
          <a:xfrm>
            <a:off x="549968" y="540000"/>
            <a:ext cx="3558463" cy="3789113"/>
          </a:xfrm>
          <a:prstGeom prst="rect">
            <a:avLst/>
          </a:prstGeom>
        </p:spPr>
      </p:pic>
      <p:pic>
        <p:nvPicPr>
          <p:cNvPr id="11" name="Picture 10" descr="A close up of a logo&#10;&#10;Description automatically generated">
            <a:extLst>
              <a:ext uri="{FF2B5EF4-FFF2-40B4-BE49-F238E27FC236}">
                <a16:creationId xmlns:a16="http://schemas.microsoft.com/office/drawing/2014/main" id="{735958BE-2527-EF38-B01B-CC742A40AC45}"/>
              </a:ext>
            </a:extLst>
          </p:cNvPr>
          <p:cNvPicPr>
            <a:picLocks noChangeAspect="1"/>
          </p:cNvPicPr>
          <p:nvPr/>
        </p:nvPicPr>
        <p:blipFill>
          <a:blip r:embed="rId4">
            <a:alphaModFix/>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6341" r="13223"/>
          <a:stretch/>
        </p:blipFill>
        <p:spPr>
          <a:xfrm>
            <a:off x="4311302" y="540000"/>
            <a:ext cx="3558532" cy="3789113"/>
          </a:xfrm>
          <a:prstGeom prst="rect">
            <a:avLst/>
          </a:prstGeom>
        </p:spPr>
      </p:pic>
      <p:pic>
        <p:nvPicPr>
          <p:cNvPr id="5" name="Picture 4" descr="A close up of a logo">
            <a:extLst>
              <a:ext uri="{FF2B5EF4-FFF2-40B4-BE49-F238E27FC236}">
                <a16:creationId xmlns:a16="http://schemas.microsoft.com/office/drawing/2014/main" id="{F3A3CABF-260F-E8E7-95CE-C118A8BC90BF}"/>
              </a:ext>
            </a:extLst>
          </p:cNvPr>
          <p:cNvPicPr>
            <a:picLocks noChangeAspect="1"/>
          </p:cNvPicPr>
          <p:nvPr/>
        </p:nvPicPr>
        <p:blipFill>
          <a:blip r:embed="rId6">
            <a:alphaModFix/>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r="4" b="5674"/>
          <a:stretch/>
        </p:blipFill>
        <p:spPr>
          <a:xfrm>
            <a:off x="8062736" y="1482561"/>
            <a:ext cx="3578400" cy="1903991"/>
          </a:xfrm>
          <a:prstGeom prst="rect">
            <a:avLst/>
          </a:prstGeom>
        </p:spPr>
      </p:pic>
      <p:sp>
        <p:nvSpPr>
          <p:cNvPr id="3" name="Content Placeholder 2">
            <a:extLst>
              <a:ext uri="{FF2B5EF4-FFF2-40B4-BE49-F238E27FC236}">
                <a16:creationId xmlns:a16="http://schemas.microsoft.com/office/drawing/2014/main" id="{5B0238EF-9714-2130-D859-4BB6A8C41C5D}"/>
              </a:ext>
            </a:extLst>
          </p:cNvPr>
          <p:cNvSpPr>
            <a:spLocks noGrp="1"/>
          </p:cNvSpPr>
          <p:nvPr>
            <p:ph idx="1"/>
          </p:nvPr>
        </p:nvSpPr>
        <p:spPr>
          <a:xfrm>
            <a:off x="4311302" y="4508499"/>
            <a:ext cx="7329836" cy="1953501"/>
          </a:xfrm>
        </p:spPr>
        <p:txBody>
          <a:bodyPr anchor="b">
            <a:noAutofit/>
          </a:bodyPr>
          <a:lstStyle/>
          <a:p>
            <a:pPr>
              <a:buFont typeface="Wingdings" panose="05000000000000000000" pitchFamily="2" charset="2"/>
              <a:buChar char="v"/>
            </a:pPr>
            <a:r>
              <a:rPr lang="en-US" sz="3200" dirty="0"/>
              <a:t>AMAZON </a:t>
            </a:r>
          </a:p>
          <a:p>
            <a:pPr>
              <a:buFont typeface="Wingdings" panose="05000000000000000000" pitchFamily="2" charset="2"/>
              <a:buChar char="v"/>
            </a:pPr>
            <a:r>
              <a:rPr lang="en-US" sz="3200" dirty="0"/>
              <a:t>NETFLIX</a:t>
            </a:r>
          </a:p>
          <a:p>
            <a:pPr>
              <a:buFont typeface="Wingdings" panose="05000000000000000000" pitchFamily="2" charset="2"/>
              <a:buChar char="v"/>
            </a:pPr>
            <a:r>
              <a:rPr lang="en-US" sz="3200" dirty="0"/>
              <a:t>ADOBE</a:t>
            </a:r>
          </a:p>
        </p:txBody>
      </p:sp>
    </p:spTree>
    <p:extLst>
      <p:ext uri="{BB962C8B-B14F-4D97-AF65-F5344CB8AC3E}">
        <p14:creationId xmlns:p14="http://schemas.microsoft.com/office/powerpoint/2010/main" val="22204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1" name="Rectangle 30">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8" name="Rectangle 47">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0" name="Rectangle 4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34529BF-865C-D914-B867-D5A76B19CB83}"/>
              </a:ext>
            </a:extLst>
          </p:cNvPr>
          <p:cNvSpPr>
            <a:spLocks noGrp="1"/>
          </p:cNvSpPr>
          <p:nvPr>
            <p:ph type="title"/>
          </p:nvPr>
        </p:nvSpPr>
        <p:spPr>
          <a:xfrm>
            <a:off x="7086315" y="545126"/>
            <a:ext cx="4554821" cy="2186096"/>
          </a:xfrm>
        </p:spPr>
        <p:txBody>
          <a:bodyPr anchor="t">
            <a:normAutofit/>
          </a:bodyPr>
          <a:lstStyle/>
          <a:p>
            <a:r>
              <a:rPr lang="en-US" sz="3200" dirty="0"/>
              <a:t>TECHNOLOGIES USED THE BRANDS</a:t>
            </a:r>
            <a:endParaRPr lang="en-IN" sz="3200" dirty="0"/>
          </a:p>
        </p:txBody>
      </p:sp>
      <p:pic>
        <p:nvPicPr>
          <p:cNvPr id="5" name="Picture 4" descr="A black square with a white letter and orange text">
            <a:extLst>
              <a:ext uri="{FF2B5EF4-FFF2-40B4-BE49-F238E27FC236}">
                <a16:creationId xmlns:a16="http://schemas.microsoft.com/office/drawing/2014/main" id="{13494357-AAE3-757D-2318-372DF522A3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854" r="1174"/>
          <a:stretch/>
        </p:blipFill>
        <p:spPr>
          <a:xfrm>
            <a:off x="854365" y="540000"/>
            <a:ext cx="5420983" cy="5768725"/>
          </a:xfrm>
          <a:prstGeom prst="rect">
            <a:avLst/>
          </a:prstGeom>
        </p:spPr>
      </p:pic>
      <p:sp>
        <p:nvSpPr>
          <p:cNvPr id="3" name="Content Placeholder 2">
            <a:extLst>
              <a:ext uri="{FF2B5EF4-FFF2-40B4-BE49-F238E27FC236}">
                <a16:creationId xmlns:a16="http://schemas.microsoft.com/office/drawing/2014/main" id="{4A9D9532-BD57-FC40-D1BB-7F3F1F3FCAA5}"/>
              </a:ext>
            </a:extLst>
          </p:cNvPr>
          <p:cNvSpPr>
            <a:spLocks noGrp="1"/>
          </p:cNvSpPr>
          <p:nvPr>
            <p:ph idx="1"/>
          </p:nvPr>
        </p:nvSpPr>
        <p:spPr>
          <a:xfrm>
            <a:off x="7104063" y="1988724"/>
            <a:ext cx="4537073" cy="4748215"/>
          </a:xfrm>
        </p:spPr>
        <p:txBody>
          <a:bodyPr anchor="t">
            <a:normAutofit fontScale="77500" lnSpcReduction="20000"/>
          </a:bodyPr>
          <a:lstStyle/>
          <a:p>
            <a:pPr marL="0" indent="0" algn="ctr">
              <a:lnSpc>
                <a:spcPct val="115000"/>
              </a:lnSpc>
              <a:buNone/>
            </a:pPr>
            <a:r>
              <a:rPr lang="en-US" sz="3600" dirty="0">
                <a:latin typeface="+mj-lt"/>
              </a:rPr>
              <a:t>AMAZON</a:t>
            </a:r>
            <a:r>
              <a:rPr lang="en-US" sz="1100" dirty="0"/>
              <a:t> </a:t>
            </a:r>
          </a:p>
          <a:p>
            <a:pPr marL="0" indent="0">
              <a:lnSpc>
                <a:spcPct val="115000"/>
              </a:lnSpc>
              <a:buNone/>
            </a:pPr>
            <a:r>
              <a:rPr lang="en-US" sz="1100" dirty="0"/>
              <a:t> </a:t>
            </a:r>
            <a:r>
              <a:rPr lang="en-US" sz="2100" dirty="0"/>
              <a:t>Amazon utilizes various technologies across its operations to enhance customer experience, streamline processes, and drive innovation</a:t>
            </a:r>
          </a:p>
          <a:p>
            <a:pPr marL="0" indent="0">
              <a:lnSpc>
                <a:spcPct val="115000"/>
              </a:lnSpc>
              <a:buNone/>
            </a:pPr>
            <a:r>
              <a:rPr lang="en-US" sz="2100" dirty="0"/>
              <a:t> Operating System: Linux serves as the foundation for Amazon's data centers and cloud computing infrastructure.</a:t>
            </a:r>
          </a:p>
          <a:p>
            <a:pPr marL="0" indent="0">
              <a:lnSpc>
                <a:spcPct val="115000"/>
              </a:lnSpc>
              <a:buNone/>
            </a:pPr>
            <a:r>
              <a:rPr lang="en-IN" sz="2100" dirty="0"/>
              <a:t>Database Technologies: Amazon employs a mix of relational (MySQL, PostgreSQL) and NoSQL (DynamoDB) databases to handle diverse data storage need</a:t>
            </a:r>
            <a:endParaRPr lang="en-US" sz="2100" dirty="0"/>
          </a:p>
          <a:p>
            <a:pPr marL="0" indent="0">
              <a:lnSpc>
                <a:spcPct val="115000"/>
              </a:lnSpc>
              <a:buNone/>
            </a:pPr>
            <a:r>
              <a:rPr lang="en-US" sz="2100" dirty="0"/>
              <a:t>Cloud Computing: Amazon Web Services (AWS) is the world's leading cloud platform, providing a wide range of services from compute and storage to machine learning and analytics</a:t>
            </a:r>
            <a:r>
              <a:rPr lang="en-US" sz="1100" dirty="0"/>
              <a:t>.</a:t>
            </a:r>
            <a:endParaRPr lang="en-IN" sz="1100" dirty="0"/>
          </a:p>
        </p:txBody>
      </p:sp>
    </p:spTree>
    <p:extLst>
      <p:ext uri="{BB962C8B-B14F-4D97-AF65-F5344CB8AC3E}">
        <p14:creationId xmlns:p14="http://schemas.microsoft.com/office/powerpoint/2010/main" val="229377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1FB6D1B-A8E1-2D0F-A9F5-25133D470403}"/>
              </a:ext>
            </a:extLst>
          </p:cNvPr>
          <p:cNvSpPr>
            <a:spLocks noGrp="1"/>
          </p:cNvSpPr>
          <p:nvPr>
            <p:ph type="title"/>
          </p:nvPr>
        </p:nvSpPr>
        <p:spPr>
          <a:xfrm>
            <a:off x="7086315" y="540000"/>
            <a:ext cx="4554821" cy="2186096"/>
          </a:xfrm>
        </p:spPr>
        <p:txBody>
          <a:bodyPr anchor="b">
            <a:normAutofit/>
          </a:bodyPr>
          <a:lstStyle/>
          <a:p>
            <a:r>
              <a:rPr lang="en-US"/>
              <a:t>NETFLIX</a:t>
            </a:r>
            <a:endParaRPr lang="en-IN"/>
          </a:p>
        </p:txBody>
      </p:sp>
      <p:pic>
        <p:nvPicPr>
          <p:cNvPr id="5" name="Picture 4" descr="A red envelope with a logo on it">
            <a:extLst>
              <a:ext uri="{FF2B5EF4-FFF2-40B4-BE49-F238E27FC236}">
                <a16:creationId xmlns:a16="http://schemas.microsoft.com/office/drawing/2014/main" id="{14F68EFF-DB12-D48A-FEE6-E51BCA8C397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101" r="17172" b="-1"/>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5034EBC6-2023-FD08-8852-2C7257FA5DE4}"/>
              </a:ext>
            </a:extLst>
          </p:cNvPr>
          <p:cNvSpPr>
            <a:spLocks noGrp="1"/>
          </p:cNvSpPr>
          <p:nvPr>
            <p:ph idx="1"/>
          </p:nvPr>
        </p:nvSpPr>
        <p:spPr>
          <a:xfrm>
            <a:off x="7104063" y="2947121"/>
            <a:ext cx="4537073" cy="3361604"/>
          </a:xfrm>
        </p:spPr>
        <p:txBody>
          <a:bodyPr anchor="t">
            <a:normAutofit/>
          </a:bodyPr>
          <a:lstStyle/>
          <a:p>
            <a:pPr>
              <a:lnSpc>
                <a:spcPct val="115000"/>
              </a:lnSpc>
            </a:pPr>
            <a:r>
              <a:rPr lang="en-US" sz="1100"/>
              <a:t>Netflix uses various technologies to provide its streaming services and enhance user experience.</a:t>
            </a:r>
          </a:p>
          <a:p>
            <a:pPr>
              <a:lnSpc>
                <a:spcPct val="115000"/>
              </a:lnSpc>
            </a:pPr>
            <a:r>
              <a:rPr lang="en-US" sz="1100"/>
              <a:t>Architecture for scalability, and Cloud Computing services like Amazon Web Services (AWS) for hosting the platform</a:t>
            </a:r>
          </a:p>
          <a:p>
            <a:pPr>
              <a:lnSpc>
                <a:spcPct val="115000"/>
              </a:lnSpc>
            </a:pPr>
            <a:r>
              <a:rPr lang="en-US" sz="1100"/>
              <a:t>Machine Learning and AI: Netflix uses machine learning algorithms to optimize video encoding, improve content recommendations, and enhance streaming quality based on network conditions.</a:t>
            </a:r>
          </a:p>
          <a:p>
            <a:pPr>
              <a:lnSpc>
                <a:spcPct val="115000"/>
              </a:lnSpc>
            </a:pPr>
            <a:r>
              <a:rPr lang="en-US" sz="1100"/>
              <a:t>Microservices Architecture: Netflix employs a microservices architecture to enhance scalability and flexibility, allowing different parts of the application to be developed, deployed, and scaled independently.</a:t>
            </a:r>
          </a:p>
          <a:p>
            <a:pPr marL="0" indent="0">
              <a:lnSpc>
                <a:spcPct val="115000"/>
              </a:lnSpc>
              <a:buNone/>
            </a:pPr>
            <a:endParaRPr lang="en-IN" sz="1100"/>
          </a:p>
        </p:txBody>
      </p:sp>
      <p:sp>
        <p:nvSpPr>
          <p:cNvPr id="6" name="TextBox 5">
            <a:extLst>
              <a:ext uri="{FF2B5EF4-FFF2-40B4-BE49-F238E27FC236}">
                <a16:creationId xmlns:a16="http://schemas.microsoft.com/office/drawing/2014/main" id="{95009952-A061-90A2-3D7D-71A26E142A31}"/>
              </a:ext>
            </a:extLst>
          </p:cNvPr>
          <p:cNvSpPr txBox="1"/>
          <p:nvPr/>
        </p:nvSpPr>
        <p:spPr>
          <a:xfrm>
            <a:off x="3980440" y="6657945"/>
            <a:ext cx="2464136"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courses.lumenlearning.com/suny-macroeconomics/chapter/why-it-matters-elasticity/">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IN" sz="700">
              <a:solidFill>
                <a:srgbClr val="FFFFFF"/>
              </a:solidFill>
            </a:endParaRPr>
          </a:p>
        </p:txBody>
      </p:sp>
    </p:spTree>
    <p:extLst>
      <p:ext uri="{BB962C8B-B14F-4D97-AF65-F5344CB8AC3E}">
        <p14:creationId xmlns:p14="http://schemas.microsoft.com/office/powerpoint/2010/main" val="382577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1" name="Rectangle 3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5F64175-8140-446A-72F0-1401633A9560}"/>
              </a:ext>
            </a:extLst>
          </p:cNvPr>
          <p:cNvSpPr>
            <a:spLocks noGrp="1"/>
          </p:cNvSpPr>
          <p:nvPr>
            <p:ph type="title"/>
          </p:nvPr>
        </p:nvSpPr>
        <p:spPr>
          <a:xfrm>
            <a:off x="7086315" y="540000"/>
            <a:ext cx="4554821" cy="2186096"/>
          </a:xfrm>
        </p:spPr>
        <p:txBody>
          <a:bodyPr anchor="b">
            <a:normAutofit/>
          </a:bodyPr>
          <a:lstStyle/>
          <a:p>
            <a:r>
              <a:rPr lang="en-US"/>
              <a:t>ADOBE</a:t>
            </a:r>
            <a:endParaRPr lang="en-IN"/>
          </a:p>
        </p:txBody>
      </p:sp>
      <p:pic>
        <p:nvPicPr>
          <p:cNvPr id="5" name="Picture 4" descr="A black and red logo">
            <a:extLst>
              <a:ext uri="{FF2B5EF4-FFF2-40B4-BE49-F238E27FC236}">
                <a16:creationId xmlns:a16="http://schemas.microsoft.com/office/drawing/2014/main" id="{C57A7326-6A86-F55D-D629-67E4D9DB9D5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8131" r="2" b="14720"/>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6E1B9E2C-B44B-53B8-E207-8205805FEC9D}"/>
              </a:ext>
            </a:extLst>
          </p:cNvPr>
          <p:cNvSpPr>
            <a:spLocks noGrp="1"/>
          </p:cNvSpPr>
          <p:nvPr>
            <p:ph idx="1"/>
          </p:nvPr>
        </p:nvSpPr>
        <p:spPr>
          <a:xfrm>
            <a:off x="7104063" y="2947121"/>
            <a:ext cx="4537073" cy="3361604"/>
          </a:xfrm>
        </p:spPr>
        <p:txBody>
          <a:bodyPr anchor="t">
            <a:normAutofit/>
          </a:bodyPr>
          <a:lstStyle/>
          <a:p>
            <a:pPr>
              <a:lnSpc>
                <a:spcPct val="115000"/>
              </a:lnSpc>
            </a:pPr>
            <a:r>
              <a:rPr lang="en-US" sz="1000"/>
              <a:t>Adobe utilizes a range of technologies across its products and services to empower creativity, digital experiences, and business solution</a:t>
            </a:r>
          </a:p>
          <a:p>
            <a:pPr>
              <a:lnSpc>
                <a:spcPct val="115000"/>
              </a:lnSpc>
            </a:pPr>
            <a:r>
              <a:rPr lang="en-US" sz="1000"/>
              <a:t>Adobe Creative Cloud: Adobe's suite of creative software like Photoshop, Illustrator, and Premiere Pro leverages technologies such as image processing algorithms, vector graphics, and video editing tools to enable creators to bring their ideas to life.</a:t>
            </a:r>
          </a:p>
          <a:p>
            <a:pPr>
              <a:lnSpc>
                <a:spcPct val="115000"/>
              </a:lnSpc>
            </a:pPr>
            <a:r>
              <a:rPr lang="en-US" sz="1000"/>
              <a:t>Adobe Experience Cloud: Adobe's digital experience platform incorporates technologies like data analytics, AI, and machine learning to help businesses deliver personalized and engaging customer experiences across various channels.</a:t>
            </a:r>
          </a:p>
          <a:p>
            <a:pPr>
              <a:lnSpc>
                <a:spcPct val="115000"/>
              </a:lnSpc>
            </a:pPr>
            <a:r>
              <a:rPr lang="en-US" sz="1000"/>
              <a:t>Adobe Sensei: Adobe's AI and machine learning framework, Sensei, is integrated across Adobe's products to automate tasks, analyze data, and provide intelligent insights to users for improved productivity and creativity.</a:t>
            </a:r>
            <a:endParaRPr lang="en-IN" sz="1000"/>
          </a:p>
        </p:txBody>
      </p:sp>
    </p:spTree>
    <p:extLst>
      <p:ext uri="{BB962C8B-B14F-4D97-AF65-F5344CB8AC3E}">
        <p14:creationId xmlns:p14="http://schemas.microsoft.com/office/powerpoint/2010/main" val="410577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B774E-95EA-1CBA-0B0B-CE4C8C8B4A5B}"/>
              </a:ext>
            </a:extLst>
          </p:cNvPr>
          <p:cNvSpPr>
            <a:spLocks noGrp="1"/>
          </p:cNvSpPr>
          <p:nvPr>
            <p:ph type="title"/>
          </p:nvPr>
        </p:nvSpPr>
        <p:spPr>
          <a:xfrm>
            <a:off x="540000" y="540000"/>
            <a:ext cx="11101135" cy="1809500"/>
          </a:xfrm>
        </p:spPr>
        <p:txBody>
          <a:bodyPr anchor="t">
            <a:normAutofit/>
          </a:bodyPr>
          <a:lstStyle/>
          <a:p>
            <a:r>
              <a:rPr lang="en-US"/>
              <a:t>BEFORE AND AFTER</a:t>
            </a:r>
            <a:endParaRPr lang="en-IN" dirty="0"/>
          </a:p>
        </p:txBody>
      </p:sp>
      <p:graphicFrame>
        <p:nvGraphicFramePr>
          <p:cNvPr id="4" name="Content Placeholder 3">
            <a:extLst>
              <a:ext uri="{FF2B5EF4-FFF2-40B4-BE49-F238E27FC236}">
                <a16:creationId xmlns:a16="http://schemas.microsoft.com/office/drawing/2014/main" id="{5F33F2F7-3109-23AC-B256-63CEAE196FFA}"/>
              </a:ext>
            </a:extLst>
          </p:cNvPr>
          <p:cNvGraphicFramePr>
            <a:graphicFrameLocks noGrp="1"/>
          </p:cNvGraphicFramePr>
          <p:nvPr>
            <p:ph idx="1"/>
            <p:extLst>
              <p:ext uri="{D42A27DB-BD31-4B8C-83A1-F6EECF244321}">
                <p14:modId xmlns:p14="http://schemas.microsoft.com/office/powerpoint/2010/main" val="2506039486"/>
              </p:ext>
            </p:extLst>
          </p:nvPr>
        </p:nvGraphicFramePr>
        <p:xfrm>
          <a:off x="539750" y="2750532"/>
          <a:ext cx="11101390" cy="3522118"/>
        </p:xfrm>
        <a:graphic>
          <a:graphicData uri="http://schemas.openxmlformats.org/drawingml/2006/table">
            <a:tbl>
              <a:tblPr firstRow="1" bandRow="1">
                <a:noFill/>
                <a:tableStyleId>{5C22544A-7EE6-4342-B048-85BDC9FD1C3A}</a:tableStyleId>
              </a:tblPr>
              <a:tblGrid>
                <a:gridCol w="1738237">
                  <a:extLst>
                    <a:ext uri="{9D8B030D-6E8A-4147-A177-3AD203B41FA5}">
                      <a16:colId xmlns:a16="http://schemas.microsoft.com/office/drawing/2014/main" val="1369821980"/>
                    </a:ext>
                  </a:extLst>
                </a:gridCol>
                <a:gridCol w="4651402">
                  <a:extLst>
                    <a:ext uri="{9D8B030D-6E8A-4147-A177-3AD203B41FA5}">
                      <a16:colId xmlns:a16="http://schemas.microsoft.com/office/drawing/2014/main" val="3216253135"/>
                    </a:ext>
                  </a:extLst>
                </a:gridCol>
                <a:gridCol w="4711751">
                  <a:extLst>
                    <a:ext uri="{9D8B030D-6E8A-4147-A177-3AD203B41FA5}">
                      <a16:colId xmlns:a16="http://schemas.microsoft.com/office/drawing/2014/main" val="3833705917"/>
                    </a:ext>
                  </a:extLst>
                </a:gridCol>
              </a:tblGrid>
              <a:tr h="533614">
                <a:tc>
                  <a:txBody>
                    <a:bodyPr/>
                    <a:lstStyle/>
                    <a:p>
                      <a:pPr algn="ctr"/>
                      <a:endParaRPr lang="en-IN" sz="1500" b="0" cap="all" spc="150">
                        <a:solidFill>
                          <a:schemeClr val="lt1"/>
                        </a:solidFill>
                      </a:endParaRPr>
                    </a:p>
                  </a:txBody>
                  <a:tcPr marL="131937" marR="131937" marT="131937" marB="131937">
                    <a:lnL w="12700" cmpd="sng">
                      <a:noFill/>
                    </a:lnL>
                    <a:lnR w="12700" cmpd="sng">
                      <a:noFill/>
                    </a:lnR>
                    <a:lnT w="12700" cmpd="sng">
                      <a:noFill/>
                    </a:lnT>
                    <a:lnB w="38100" cmpd="sng">
                      <a:noFill/>
                    </a:lnB>
                    <a:solidFill>
                      <a:srgbClr val="505356"/>
                    </a:solidFill>
                  </a:tcPr>
                </a:tc>
                <a:tc>
                  <a:txBody>
                    <a:bodyPr/>
                    <a:lstStyle/>
                    <a:p>
                      <a:pPr algn="ctr"/>
                      <a:r>
                        <a:rPr lang="en-US" sz="1500" b="0" cap="all" spc="150">
                          <a:solidFill>
                            <a:schemeClr val="lt1"/>
                          </a:solidFill>
                        </a:rPr>
                        <a:t>BEFORE</a:t>
                      </a:r>
                      <a:endParaRPr lang="en-IN" sz="1500" b="0" cap="all" spc="150">
                        <a:solidFill>
                          <a:schemeClr val="lt1"/>
                        </a:solidFill>
                      </a:endParaRPr>
                    </a:p>
                  </a:txBody>
                  <a:tcPr marL="131937" marR="131937" marT="131937" marB="131937">
                    <a:lnL w="12700" cmpd="sng">
                      <a:noFill/>
                    </a:lnL>
                    <a:lnR w="12700" cmpd="sng">
                      <a:noFill/>
                    </a:lnR>
                    <a:lnT w="12700" cmpd="sng">
                      <a:noFill/>
                    </a:lnT>
                    <a:lnB w="38100" cmpd="sng">
                      <a:noFill/>
                    </a:lnB>
                    <a:solidFill>
                      <a:srgbClr val="505356"/>
                    </a:solidFill>
                  </a:tcPr>
                </a:tc>
                <a:tc>
                  <a:txBody>
                    <a:bodyPr/>
                    <a:lstStyle/>
                    <a:p>
                      <a:pPr algn="ctr"/>
                      <a:r>
                        <a:rPr lang="en-US" sz="1500" b="0" cap="all" spc="150">
                          <a:solidFill>
                            <a:schemeClr val="lt1"/>
                          </a:solidFill>
                        </a:rPr>
                        <a:t>AFTER</a:t>
                      </a:r>
                      <a:endParaRPr lang="en-IN" sz="1500" b="0" cap="all" spc="150">
                        <a:solidFill>
                          <a:schemeClr val="lt1"/>
                        </a:solidFill>
                      </a:endParaRPr>
                    </a:p>
                  </a:txBody>
                  <a:tcPr marL="131937" marR="131937" marT="131937" marB="131937">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364382572"/>
                  </a:ext>
                </a:extLst>
              </a:tr>
              <a:tr h="8707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cap="none" spc="0">
                          <a:solidFill>
                            <a:schemeClr val="tx1"/>
                          </a:solidFill>
                        </a:rPr>
                        <a:t>AMAZON</a:t>
                      </a:r>
                      <a:endParaRPr lang="en-IN" sz="1300" cap="none" spc="0">
                        <a:solidFill>
                          <a:schemeClr val="tx1"/>
                        </a:solidFill>
                      </a:endParaRPr>
                    </a:p>
                    <a:p>
                      <a:endParaRPr lang="en-IN" sz="1300" cap="none" spc="0">
                        <a:solidFill>
                          <a:schemeClr val="tx1"/>
                        </a:solidFill>
                      </a:endParaRPr>
                    </a:p>
                  </a:txBody>
                  <a:tcPr marL="131937" marR="131937" marT="131937" marB="131937">
                    <a:lnL w="12700" cmpd="sng">
                      <a:noFill/>
                      <a:prstDash val="solid"/>
                    </a:lnL>
                    <a:lnR w="12700" cmpd="sng">
                      <a:noFill/>
                      <a:prstDash val="solid"/>
                    </a:lnR>
                    <a:lnT w="38100" cmpd="sng">
                      <a:noFill/>
                    </a:lnT>
                    <a:lnB w="12700" cmpd="sng">
                      <a:noFill/>
                      <a:prstDash val="solid"/>
                    </a:lnB>
                    <a:noFill/>
                  </a:tcPr>
                </a:tc>
                <a:tc>
                  <a:txBody>
                    <a:bodyPr/>
                    <a:lstStyle/>
                    <a:p>
                      <a:r>
                        <a:rPr lang="en-US" sz="1300" cap="none" spc="0">
                          <a:solidFill>
                            <a:schemeClr val="tx1"/>
                          </a:solidFill>
                        </a:rPr>
                        <a:t>Amazon started as an online bookstore, selling a limited selection of products</a:t>
                      </a:r>
                      <a:endParaRPr lang="en-IN" sz="1300" cap="none" spc="0">
                        <a:solidFill>
                          <a:schemeClr val="tx1"/>
                        </a:solidFill>
                      </a:endParaRPr>
                    </a:p>
                  </a:txBody>
                  <a:tcPr marL="131937" marR="131937" marT="131937" marB="131937">
                    <a:lnL w="12700" cmpd="sng">
                      <a:noFill/>
                      <a:prstDash val="solid"/>
                    </a:lnL>
                    <a:lnR w="12700" cmpd="sng">
                      <a:noFill/>
                      <a:prstDash val="solid"/>
                    </a:lnR>
                    <a:lnT w="38100" cmpd="sng">
                      <a:noFill/>
                    </a:lnT>
                    <a:lnB w="12700" cmpd="sng">
                      <a:noFill/>
                      <a:prstDash val="solid"/>
                    </a:lnB>
                    <a:noFill/>
                  </a:tcPr>
                </a:tc>
                <a:tc>
                  <a:txBody>
                    <a:bodyPr/>
                    <a:lstStyle/>
                    <a:p>
                      <a:r>
                        <a:rPr lang="en-US" sz="1300" cap="none" spc="0">
                          <a:solidFill>
                            <a:schemeClr val="tx1"/>
                          </a:solidFill>
                        </a:rPr>
                        <a:t>Today, Amazon offers a vast array of products and services, including e-commerce, cloud computing, content streaming, and more.</a:t>
                      </a:r>
                      <a:endParaRPr lang="en-IN" sz="1300" cap="none" spc="0">
                        <a:solidFill>
                          <a:schemeClr val="tx1"/>
                        </a:solidFill>
                      </a:endParaRPr>
                    </a:p>
                  </a:txBody>
                  <a:tcPr marL="131937" marR="131937" marT="131937" marB="131937">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945248538"/>
                  </a:ext>
                </a:extLst>
              </a:tr>
              <a:tr h="10613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cap="none" spc="0">
                          <a:solidFill>
                            <a:schemeClr val="tx1"/>
                          </a:solidFill>
                        </a:rPr>
                        <a:t>NETFLIX</a:t>
                      </a:r>
                      <a:endParaRPr lang="en-IN" sz="1300" cap="none" spc="0">
                        <a:solidFill>
                          <a:schemeClr val="tx1"/>
                        </a:solidFill>
                      </a:endParaRPr>
                    </a:p>
                    <a:p>
                      <a:endParaRPr lang="en-IN" sz="1300" cap="none" spc="0">
                        <a:solidFill>
                          <a:schemeClr val="tx1"/>
                        </a:solidFill>
                      </a:endParaRPr>
                    </a:p>
                  </a:txBody>
                  <a:tcPr marL="131937" marR="131937" marT="131937" marB="13193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300" cap="none" spc="0">
                          <a:solidFill>
                            <a:schemeClr val="tx1"/>
                          </a:solidFill>
                        </a:rPr>
                        <a:t> Netflix became a streaming giant, it started as a DVD rental service in 1997, offering DVD rentals by mail. Customers could order DVDs online, receive them via mail, and return them once watched</a:t>
                      </a:r>
                      <a:endParaRPr lang="en-IN" sz="1300" cap="none" spc="0">
                        <a:solidFill>
                          <a:schemeClr val="tx1"/>
                        </a:solidFill>
                      </a:endParaRPr>
                    </a:p>
                  </a:txBody>
                  <a:tcPr marL="131937" marR="131937" marT="131937" marB="13193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300" cap="none" spc="0">
                          <a:solidFill>
                            <a:schemeClr val="tx1"/>
                          </a:solidFill>
                        </a:rPr>
                        <a:t> Netflix shifted its focus to digital content delivery, allowing subscribers to stream movies and TV shows online. </a:t>
                      </a:r>
                      <a:endParaRPr lang="en-IN" sz="1300" cap="none" spc="0">
                        <a:solidFill>
                          <a:schemeClr val="tx1"/>
                        </a:solidFill>
                      </a:endParaRPr>
                    </a:p>
                  </a:txBody>
                  <a:tcPr marL="131937" marR="131937" marT="131937" marB="131937">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918488387"/>
                  </a:ext>
                </a:extLst>
              </a:tr>
              <a:tr h="8707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cap="none" spc="0">
                          <a:solidFill>
                            <a:schemeClr val="tx1"/>
                          </a:solidFill>
                        </a:rPr>
                        <a:t>ADOBE</a:t>
                      </a:r>
                      <a:endParaRPr lang="en-IN" sz="1300" cap="none" spc="0">
                        <a:solidFill>
                          <a:schemeClr val="tx1"/>
                        </a:solidFill>
                      </a:endParaRPr>
                    </a:p>
                    <a:p>
                      <a:endParaRPr lang="en-IN" sz="1300" cap="none" spc="0">
                        <a:solidFill>
                          <a:schemeClr val="tx1"/>
                        </a:solidFill>
                      </a:endParaRPr>
                    </a:p>
                  </a:txBody>
                  <a:tcPr marL="131937" marR="131937" marT="131937" marB="131937">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Adobe was known for its creative software like Photoshop and Illustrator, which were widely used for graphic design and photo editing</a:t>
                      </a:r>
                      <a:endParaRPr lang="en-IN" sz="1300" cap="none" spc="0">
                        <a:solidFill>
                          <a:schemeClr val="tx1"/>
                        </a:solidFill>
                      </a:endParaRPr>
                    </a:p>
                  </a:txBody>
                  <a:tcPr marL="131937" marR="131937" marT="131937" marB="131937">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Adobe has evolved into a comprehensive digital experience company with offerings like Adobe Creative Cloud, Adobe Experience Cloud, and Adobe Document Cloud</a:t>
                      </a:r>
                      <a:endParaRPr lang="en-IN" sz="1300" cap="none" spc="0">
                        <a:solidFill>
                          <a:schemeClr val="tx1"/>
                        </a:solidFill>
                      </a:endParaRPr>
                    </a:p>
                  </a:txBody>
                  <a:tcPr marL="131937" marR="131937" marT="131937" marB="13193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92142222"/>
                  </a:ext>
                </a:extLst>
              </a:tr>
            </a:tbl>
          </a:graphicData>
        </a:graphic>
      </p:graphicFrame>
    </p:spTree>
    <p:extLst>
      <p:ext uri="{BB962C8B-B14F-4D97-AF65-F5344CB8AC3E}">
        <p14:creationId xmlns:p14="http://schemas.microsoft.com/office/powerpoint/2010/main" val="1068962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6708F-EB37-B7A5-9C88-302F5CB30DE7}"/>
              </a:ext>
            </a:extLst>
          </p:cNvPr>
          <p:cNvSpPr>
            <a:spLocks noGrp="1"/>
          </p:cNvSpPr>
          <p:nvPr>
            <p:ph type="title"/>
          </p:nvPr>
        </p:nvSpPr>
        <p:spPr>
          <a:xfrm>
            <a:off x="540000" y="540000"/>
            <a:ext cx="11101135" cy="1809500"/>
          </a:xfrm>
        </p:spPr>
        <p:txBody>
          <a:bodyPr anchor="t">
            <a:normAutofit/>
          </a:bodyPr>
          <a:lstStyle/>
          <a:p>
            <a:r>
              <a:rPr lang="en-US" dirty="0"/>
              <a:t>STRATEGIES</a:t>
            </a:r>
            <a:endParaRPr lang="en-IN"/>
          </a:p>
        </p:txBody>
      </p:sp>
      <p:graphicFrame>
        <p:nvGraphicFramePr>
          <p:cNvPr id="4" name="Content Placeholder 3">
            <a:extLst>
              <a:ext uri="{FF2B5EF4-FFF2-40B4-BE49-F238E27FC236}">
                <a16:creationId xmlns:a16="http://schemas.microsoft.com/office/drawing/2014/main" id="{B3DAEEF2-4BBD-7CB1-7965-A78B0138DF6C}"/>
              </a:ext>
            </a:extLst>
          </p:cNvPr>
          <p:cNvGraphicFramePr>
            <a:graphicFrameLocks noGrp="1"/>
          </p:cNvGraphicFramePr>
          <p:nvPr>
            <p:ph idx="1"/>
            <p:extLst>
              <p:ext uri="{D42A27DB-BD31-4B8C-83A1-F6EECF244321}">
                <p14:modId xmlns:p14="http://schemas.microsoft.com/office/powerpoint/2010/main" val="3159788126"/>
              </p:ext>
            </p:extLst>
          </p:nvPr>
        </p:nvGraphicFramePr>
        <p:xfrm>
          <a:off x="1036961" y="2528888"/>
          <a:ext cx="10106968" cy="3779839"/>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3592006">
                  <a:extLst>
                    <a:ext uri="{9D8B030D-6E8A-4147-A177-3AD203B41FA5}">
                      <a16:colId xmlns:a16="http://schemas.microsoft.com/office/drawing/2014/main" val="298019287"/>
                    </a:ext>
                  </a:extLst>
                </a:gridCol>
                <a:gridCol w="2981397">
                  <a:extLst>
                    <a:ext uri="{9D8B030D-6E8A-4147-A177-3AD203B41FA5}">
                      <a16:colId xmlns:a16="http://schemas.microsoft.com/office/drawing/2014/main" val="419209865"/>
                    </a:ext>
                  </a:extLst>
                </a:gridCol>
                <a:gridCol w="3533565">
                  <a:extLst>
                    <a:ext uri="{9D8B030D-6E8A-4147-A177-3AD203B41FA5}">
                      <a16:colId xmlns:a16="http://schemas.microsoft.com/office/drawing/2014/main" val="4132213925"/>
                    </a:ext>
                  </a:extLst>
                </a:gridCol>
              </a:tblGrid>
              <a:tr h="401149">
                <a:tc>
                  <a:txBody>
                    <a:bodyPr/>
                    <a:lstStyle/>
                    <a:p>
                      <a:pPr algn="ctr"/>
                      <a:r>
                        <a:rPr lang="en-US" sz="1300" b="0" cap="none" spc="0">
                          <a:solidFill>
                            <a:schemeClr val="bg1"/>
                          </a:solidFill>
                          <a:latin typeface="+mj-lt"/>
                        </a:rPr>
                        <a:t>AMAZON</a:t>
                      </a:r>
                      <a:endParaRPr lang="en-IN" sz="1300" b="0" cap="none" spc="0">
                        <a:solidFill>
                          <a:schemeClr val="bg1"/>
                        </a:solidFill>
                        <a:latin typeface="+mj-lt"/>
                      </a:endParaRPr>
                    </a:p>
                  </a:txBody>
                  <a:tcPr marL="110175" marR="66182" marT="84750" marB="8475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300" b="0" cap="none" spc="0">
                          <a:solidFill>
                            <a:schemeClr val="bg1"/>
                          </a:solidFill>
                          <a:latin typeface="+mj-lt"/>
                        </a:rPr>
                        <a:t>NETFLIX</a:t>
                      </a:r>
                      <a:endParaRPr lang="en-IN" sz="1300" b="0" cap="none" spc="0">
                        <a:solidFill>
                          <a:schemeClr val="bg1"/>
                        </a:solidFill>
                        <a:latin typeface="+mj-lt"/>
                      </a:endParaRPr>
                    </a:p>
                  </a:txBody>
                  <a:tcPr marL="110175" marR="66182" marT="84750" marB="8475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300" b="0" cap="none" spc="0">
                          <a:solidFill>
                            <a:schemeClr val="bg1"/>
                          </a:solidFill>
                          <a:latin typeface="+mj-lt"/>
                        </a:rPr>
                        <a:t>ADOBE</a:t>
                      </a:r>
                      <a:endParaRPr lang="en-IN" sz="1300" b="0" cap="none" spc="0">
                        <a:solidFill>
                          <a:schemeClr val="bg1"/>
                        </a:solidFill>
                        <a:latin typeface="+mj-lt"/>
                      </a:endParaRPr>
                    </a:p>
                  </a:txBody>
                  <a:tcPr marL="110175" marR="66182" marT="84750" marB="84750"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691833114"/>
                  </a:ext>
                </a:extLst>
              </a:tr>
              <a:tr h="1192146">
                <a:tc>
                  <a:txBody>
                    <a:bodyPr/>
                    <a:lstStyle/>
                    <a:p>
                      <a:r>
                        <a:rPr lang="en-US" sz="1300" cap="none" spc="0">
                          <a:solidFill>
                            <a:schemeClr val="bg1"/>
                          </a:solidFill>
                        </a:rPr>
                        <a:t>Amazon has heavily invested in technology and innovation, developing services like Amazon Web Services (AWS), which offers cloud computing solutions to businesses, and devices like the Kindle and Echo.</a:t>
                      </a:r>
                      <a:endParaRPr lang="en-IN" sz="1300" cap="none" spc="0">
                        <a:solidFill>
                          <a:schemeClr val="bg1"/>
                        </a:solidFill>
                      </a:endParaRPr>
                    </a:p>
                  </a:txBody>
                  <a:tcPr marL="110175" marR="66182" marT="84750" marB="84750">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300" cap="none" spc="0">
                          <a:solidFill>
                            <a:schemeClr val="bg1"/>
                          </a:solidFill>
                        </a:rPr>
                        <a:t>Netflix has implemented a multi-faceted strategy to establish itself as a dominant player in the streaming industry.</a:t>
                      </a:r>
                      <a:endParaRPr lang="en-IN" sz="1300" cap="none" spc="0">
                        <a:solidFill>
                          <a:schemeClr val="bg1"/>
                        </a:solidFill>
                      </a:endParaRPr>
                    </a:p>
                  </a:txBody>
                  <a:tcPr marL="110175" marR="66182" marT="84750" marB="8475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300" cap="none" spc="0">
                          <a:solidFill>
                            <a:schemeClr val="bg1"/>
                          </a:solidFill>
                        </a:rPr>
                        <a:t>One key aspect of Adobe's strategy is its focus on subscription-based services like Adobe Creative Cloud, which provides users with access to a suite of creative tools through a monthly subscription.</a:t>
                      </a:r>
                      <a:endParaRPr lang="en-IN" sz="1300" cap="none" spc="0">
                        <a:solidFill>
                          <a:schemeClr val="bg1"/>
                        </a:solidFill>
                      </a:endParaRPr>
                    </a:p>
                  </a:txBody>
                  <a:tcPr marL="110175" marR="66182" marT="84750" marB="84750">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960098258"/>
                  </a:ext>
                </a:extLst>
              </a:tr>
              <a:tr h="796648">
                <a:tc>
                  <a:txBody>
                    <a:bodyPr/>
                    <a:lstStyle/>
                    <a:p>
                      <a:r>
                        <a:rPr lang="en-US" sz="1300" cap="none" spc="0">
                          <a:solidFill>
                            <a:schemeClr val="bg1"/>
                          </a:solidFill>
                        </a:rPr>
                        <a:t>Amazon strategy involves a combination of initiatives to maintain its position as a leading e-commerce and technology company</a:t>
                      </a:r>
                      <a:endParaRPr lang="en-IN" sz="1300" cap="none" spc="0">
                        <a:solidFill>
                          <a:schemeClr val="bg1"/>
                        </a:solidFill>
                      </a:endParaRPr>
                    </a:p>
                  </a:txBody>
                  <a:tcPr marL="110175" marR="66182" marT="84750" marB="8475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300" cap="none" spc="0">
                          <a:solidFill>
                            <a:schemeClr val="bg1"/>
                          </a:solidFill>
                        </a:rPr>
                        <a:t> One key aspect of Netflix's strategy is its focus on original content production.</a:t>
                      </a:r>
                      <a:endParaRPr lang="en-IN" sz="1300" cap="none" spc="0">
                        <a:solidFill>
                          <a:schemeClr val="bg1"/>
                        </a:solidFill>
                      </a:endParaRPr>
                    </a:p>
                  </a:txBody>
                  <a:tcPr marL="110175" marR="66182" marT="84750" marB="8475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300" cap="none" spc="0">
                          <a:solidFill>
                            <a:schemeClr val="bg1"/>
                          </a:solidFill>
                        </a:rPr>
                        <a:t>Adobe's strategy involves a comprehensive approach to cater to various segments of the digital market</a:t>
                      </a:r>
                      <a:endParaRPr lang="en-IN" sz="1300" cap="none" spc="0">
                        <a:solidFill>
                          <a:schemeClr val="bg1"/>
                        </a:solidFill>
                      </a:endParaRPr>
                    </a:p>
                  </a:txBody>
                  <a:tcPr marL="110175" marR="66182" marT="84750" marB="84750">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649593496"/>
                  </a:ext>
                </a:extLst>
              </a:tr>
              <a:tr h="1389896">
                <a:tc>
                  <a:txBody>
                    <a:bodyPr/>
                    <a:lstStyle/>
                    <a:p>
                      <a:r>
                        <a:rPr lang="en-US" sz="1300" cap="none" spc="0">
                          <a:solidFill>
                            <a:schemeClr val="bg1"/>
                          </a:solidFill>
                        </a:rPr>
                        <a:t>This diversified approach allows Amazon to tap into new markets and increase customer loyalty through subscription services like Amazon Prime, which offers benefits like fast shipping, streaming services, and exclusive deals</a:t>
                      </a:r>
                      <a:endParaRPr lang="en-IN" sz="1300" cap="none" spc="0">
                        <a:solidFill>
                          <a:schemeClr val="bg1"/>
                        </a:solidFill>
                      </a:endParaRPr>
                    </a:p>
                  </a:txBody>
                  <a:tcPr marL="110175" marR="66182" marT="84750" marB="84750">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r>
                        <a:rPr lang="en-US" sz="1300" cap="none" spc="0">
                          <a:solidFill>
                            <a:schemeClr val="bg1"/>
                          </a:solidFill>
                        </a:rPr>
                        <a:t>Netflix's global expansion strategy has been crucial to its success.</a:t>
                      </a:r>
                      <a:endParaRPr lang="en-IN" sz="1300" cap="none" spc="0">
                        <a:solidFill>
                          <a:schemeClr val="bg1"/>
                        </a:solidFill>
                      </a:endParaRPr>
                    </a:p>
                  </a:txBody>
                  <a:tcPr marL="110175" marR="66182" marT="84750" marB="8475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r>
                        <a:rPr lang="en-US" sz="1300" cap="none" spc="0">
                          <a:solidFill>
                            <a:schemeClr val="bg1"/>
                          </a:solidFill>
                        </a:rPr>
                        <a:t>This strategic focus on innovative technologies enables Adobe to stay at the forefront of digital transformation and meet the evolving needs of its users in the creative, marketing, and document management domains</a:t>
                      </a:r>
                      <a:endParaRPr lang="en-IN" sz="1300" cap="none" spc="0">
                        <a:solidFill>
                          <a:schemeClr val="bg1"/>
                        </a:solidFill>
                      </a:endParaRPr>
                    </a:p>
                  </a:txBody>
                  <a:tcPr marL="110175" marR="66182" marT="84750" marB="84750">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1237034084"/>
                  </a:ext>
                </a:extLst>
              </a:tr>
            </a:tbl>
          </a:graphicData>
        </a:graphic>
      </p:graphicFrame>
    </p:spTree>
    <p:extLst>
      <p:ext uri="{BB962C8B-B14F-4D97-AF65-F5344CB8AC3E}">
        <p14:creationId xmlns:p14="http://schemas.microsoft.com/office/powerpoint/2010/main" val="414435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8" name="Rectangle 27">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0" name="Oval 29">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Oval 33">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8" name="Rectangle 3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0" name="Rectangle 3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2" name="Rectangle 41">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4" name="Rectangle 43">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5" name="Rectangle 4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6" name="Rectangle 45">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47" name="Rectangle 46">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93F1402-2867-4C4F-A1BA-606198AD7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4514" y="-87086"/>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887A981-7310-4FDA-96E6-73ECCD6C4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3874"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ED4C940-D8EF-42FB-B65E-81A70494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6A1B230-58D0-41AA-8ACD-0AE93078B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6000" y="0"/>
            <a:ext cx="10800000" cy="6858000"/>
            <a:chOff x="2328000" y="0"/>
            <a:chExt cx="2880000" cy="1440000"/>
          </a:xfrm>
        </p:grpSpPr>
        <p:sp>
          <p:nvSpPr>
            <p:cNvPr id="32" name="Rectangle 31">
              <a:extLst>
                <a:ext uri="{FF2B5EF4-FFF2-40B4-BE49-F238E27FC236}">
                  <a16:creationId xmlns:a16="http://schemas.microsoft.com/office/drawing/2014/main" id="{91B32BAF-B8A7-40EA-8C6C-3409A4268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AB64E17-54DF-4E9F-BB8F-9619CAE1A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7AEDD01-B338-442A-9214-A38E48E3F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6" name="Rectangle 35">
              <a:extLst>
                <a:ext uri="{FF2B5EF4-FFF2-40B4-BE49-F238E27FC236}">
                  <a16:creationId xmlns:a16="http://schemas.microsoft.com/office/drawing/2014/main" id="{1444701A-B337-4728-803C-208856DC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7B1125A-A245-40E7-937C-DB195DAD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45038F8-360D-46AD-B2F1-47DAB7AA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602287" y="268286"/>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1297267-64FC-46DE-88B8-E76DC4691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458D29B-9762-2125-ED07-0A356EC614BE}"/>
              </a:ext>
            </a:extLst>
          </p:cNvPr>
          <p:cNvSpPr>
            <a:spLocks noGrp="1"/>
          </p:cNvSpPr>
          <p:nvPr>
            <p:ph type="title"/>
          </p:nvPr>
        </p:nvSpPr>
        <p:spPr>
          <a:xfrm>
            <a:off x="540000" y="549276"/>
            <a:ext cx="4500561" cy="4259814"/>
          </a:xfrm>
        </p:spPr>
        <p:txBody>
          <a:bodyPr vert="horz" lIns="91440" tIns="45720" rIns="91440" bIns="45720" rtlCol="0" anchor="b">
            <a:normAutofit/>
          </a:bodyPr>
          <a:lstStyle/>
          <a:p>
            <a:r>
              <a:rPr lang="en-US" sz="800" dirty="0"/>
              <a:t>.</a:t>
            </a:r>
          </a:p>
        </p:txBody>
      </p:sp>
      <p:sp>
        <p:nvSpPr>
          <p:cNvPr id="43" name="Freeform: Shape 42">
            <a:extLst>
              <a:ext uri="{FF2B5EF4-FFF2-40B4-BE49-F238E27FC236}">
                <a16:creationId xmlns:a16="http://schemas.microsoft.com/office/drawing/2014/main" id="{D0A09031-1697-4CF1-8372-9D6B798E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7424"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3">
            <a:extLst>
              <a:ext uri="{FF2B5EF4-FFF2-40B4-BE49-F238E27FC236}">
                <a16:creationId xmlns:a16="http://schemas.microsoft.com/office/drawing/2014/main" id="{224DA8E2-0F1C-E370-5203-EB2641C76401}"/>
              </a:ext>
            </a:extLst>
          </p:cNvPr>
          <p:cNvGraphicFramePr>
            <a:graphicFrameLocks noGrp="1"/>
          </p:cNvGraphicFramePr>
          <p:nvPr>
            <p:extLst>
              <p:ext uri="{D42A27DB-BD31-4B8C-83A1-F6EECF244321}">
                <p14:modId xmlns:p14="http://schemas.microsoft.com/office/powerpoint/2010/main" val="3343652934"/>
              </p:ext>
            </p:extLst>
          </p:nvPr>
        </p:nvGraphicFramePr>
        <p:xfrm>
          <a:off x="6289200" y="1308701"/>
          <a:ext cx="5353201" cy="4644195"/>
        </p:xfrm>
        <a:graphic>
          <a:graphicData uri="http://schemas.openxmlformats.org/drawingml/2006/table">
            <a:tbl>
              <a:tblPr firstRow="1" bandRow="1">
                <a:tableStyleId>{93296810-A885-4BE3-A3E7-6D5BEEA58F35}</a:tableStyleId>
              </a:tblPr>
              <a:tblGrid>
                <a:gridCol w="2066647">
                  <a:extLst>
                    <a:ext uri="{9D8B030D-6E8A-4147-A177-3AD203B41FA5}">
                      <a16:colId xmlns:a16="http://schemas.microsoft.com/office/drawing/2014/main" val="3190724686"/>
                    </a:ext>
                  </a:extLst>
                </a:gridCol>
                <a:gridCol w="1497158">
                  <a:extLst>
                    <a:ext uri="{9D8B030D-6E8A-4147-A177-3AD203B41FA5}">
                      <a16:colId xmlns:a16="http://schemas.microsoft.com/office/drawing/2014/main" val="1320331295"/>
                    </a:ext>
                  </a:extLst>
                </a:gridCol>
                <a:gridCol w="1789396">
                  <a:extLst>
                    <a:ext uri="{9D8B030D-6E8A-4147-A177-3AD203B41FA5}">
                      <a16:colId xmlns:a16="http://schemas.microsoft.com/office/drawing/2014/main" val="3151856094"/>
                    </a:ext>
                  </a:extLst>
                </a:gridCol>
              </a:tblGrid>
              <a:tr h="291339">
                <a:tc>
                  <a:txBody>
                    <a:bodyPr/>
                    <a:lstStyle/>
                    <a:p>
                      <a:pPr algn="ctr"/>
                      <a:r>
                        <a:rPr lang="en-US" sz="1400">
                          <a:latin typeface="+mj-lt"/>
                        </a:rPr>
                        <a:t>AMAZON</a:t>
                      </a:r>
                      <a:endParaRPr lang="en-IN" sz="1400">
                        <a:latin typeface="+mj-lt"/>
                      </a:endParaRPr>
                    </a:p>
                  </a:txBody>
                  <a:tcPr marL="53952" marR="53952" marT="26976" marB="26976"/>
                </a:tc>
                <a:tc>
                  <a:txBody>
                    <a:bodyPr/>
                    <a:lstStyle/>
                    <a:p>
                      <a:pPr algn="ctr"/>
                      <a:r>
                        <a:rPr lang="en-US" sz="1400">
                          <a:latin typeface="+mj-lt"/>
                        </a:rPr>
                        <a:t>NETFLIX</a:t>
                      </a:r>
                      <a:endParaRPr lang="en-IN" sz="1400">
                        <a:latin typeface="+mj-lt"/>
                      </a:endParaRPr>
                    </a:p>
                  </a:txBody>
                  <a:tcPr marL="53952" marR="53952" marT="26976" marB="26976"/>
                </a:tc>
                <a:tc>
                  <a:txBody>
                    <a:bodyPr/>
                    <a:lstStyle/>
                    <a:p>
                      <a:pPr algn="ctr"/>
                      <a:r>
                        <a:rPr lang="en-US" sz="1400">
                          <a:latin typeface="+mj-lt"/>
                        </a:rPr>
                        <a:t>ADOBE</a:t>
                      </a:r>
                      <a:endParaRPr lang="en-IN" sz="1400">
                        <a:latin typeface="+mj-lt"/>
                      </a:endParaRPr>
                    </a:p>
                  </a:txBody>
                  <a:tcPr marL="53952" marR="53952" marT="26976" marB="26976"/>
                </a:tc>
                <a:extLst>
                  <a:ext uri="{0D108BD9-81ED-4DB2-BD59-A6C34878D82A}">
                    <a16:rowId xmlns:a16="http://schemas.microsoft.com/office/drawing/2014/main" val="508075581"/>
                  </a:ext>
                </a:extLst>
              </a:tr>
              <a:tr h="1208517">
                <a:tc>
                  <a:txBody>
                    <a:bodyPr/>
                    <a:lstStyle/>
                    <a:p>
                      <a:r>
                        <a:rPr lang="en-US" sz="1100"/>
                        <a:t>There have been concerns raised about working conditions, employee rights, and labor practices within Amazon's operations.</a:t>
                      </a:r>
                      <a:endParaRPr lang="en-IN" sz="1100"/>
                    </a:p>
                  </a:txBody>
                  <a:tcPr marL="53952" marR="53952" marT="26976" marB="26976"/>
                </a:tc>
                <a:tc>
                  <a:txBody>
                    <a:bodyPr/>
                    <a:lstStyle/>
                    <a:p>
                      <a:r>
                        <a:rPr lang="en-US" sz="1100"/>
                        <a:t>One of the big challenges for Netflix is the increasing competition in the streaming industry.</a:t>
                      </a:r>
                      <a:endParaRPr lang="en-IN" sz="1100"/>
                    </a:p>
                  </a:txBody>
                  <a:tcPr marL="53952" marR="53952" marT="26976" marB="26976"/>
                </a:tc>
                <a:tc>
                  <a:txBody>
                    <a:bodyPr/>
                    <a:lstStyle/>
                    <a:p>
                      <a:r>
                        <a:rPr lang="en-US" sz="1100"/>
                        <a:t>Adobe has been proactive in addressing them. They have implemented measures to combat piracy, such as subscription-based models and cloud-based services</a:t>
                      </a:r>
                      <a:endParaRPr lang="en-IN" sz="1100"/>
                    </a:p>
                  </a:txBody>
                  <a:tcPr marL="53952" marR="53952" marT="26976" marB="26976"/>
                </a:tc>
                <a:extLst>
                  <a:ext uri="{0D108BD9-81ED-4DB2-BD59-A6C34878D82A}">
                    <a16:rowId xmlns:a16="http://schemas.microsoft.com/office/drawing/2014/main" val="1932837337"/>
                  </a:ext>
                </a:extLst>
              </a:tr>
              <a:tr h="722952">
                <a:tc>
                  <a:txBody>
                    <a:bodyPr/>
                    <a:lstStyle/>
                    <a:p>
                      <a:r>
                        <a:rPr lang="en-US" sz="1100"/>
                        <a:t>Amazon has faced scrutiny over antitrust concerns due to its dominant position in e-commerce and cloud services</a:t>
                      </a:r>
                      <a:endParaRPr lang="en-IN" sz="1100"/>
                    </a:p>
                  </a:txBody>
                  <a:tcPr marL="53952" marR="53952" marT="26976" marB="26976"/>
                </a:tc>
                <a:tc>
                  <a:txBody>
                    <a:bodyPr/>
                    <a:lstStyle/>
                    <a:p>
                      <a:r>
                        <a:rPr lang="en-US" sz="1100"/>
                        <a:t>Netflix faces the issue of password sharing</a:t>
                      </a:r>
                      <a:endParaRPr lang="en-IN" sz="1100"/>
                    </a:p>
                  </a:txBody>
                  <a:tcPr marL="53952" marR="53952" marT="26976" marB="26976"/>
                </a:tc>
                <a:tc>
                  <a:txBody>
                    <a:bodyPr/>
                    <a:lstStyle/>
                    <a:p>
                      <a:r>
                        <a:rPr lang="en-US" sz="1100"/>
                        <a:t>Adobe is staying competitive in the rapidly evolving tech landscape</a:t>
                      </a:r>
                      <a:endParaRPr lang="en-IN" sz="1100"/>
                    </a:p>
                  </a:txBody>
                  <a:tcPr marL="53952" marR="53952" marT="26976" marB="26976"/>
                </a:tc>
                <a:extLst>
                  <a:ext uri="{0D108BD9-81ED-4DB2-BD59-A6C34878D82A}">
                    <a16:rowId xmlns:a16="http://schemas.microsoft.com/office/drawing/2014/main" val="3610229498"/>
                  </a:ext>
                </a:extLst>
              </a:tr>
              <a:tr h="2017791">
                <a:tc>
                  <a:txBody>
                    <a:bodyPr/>
                    <a:lstStyle/>
                    <a:p>
                      <a:r>
                        <a:rPr lang="en-US" sz="1100"/>
                        <a:t>One of the issues Amazon has encountered is criticism over its treatment of workers in its warehouses and fulfillment centers. There have been concerns raised about working conditions, employee rights, and labor practices within Amazon's operations.</a:t>
                      </a:r>
                      <a:endParaRPr lang="en-IN" sz="1100"/>
                    </a:p>
                  </a:txBody>
                  <a:tcPr marL="53952" marR="53952" marT="26976" marB="26976"/>
                </a:tc>
                <a:tc>
                  <a:txBody>
                    <a:bodyPr/>
                    <a:lstStyle/>
                    <a:p>
                      <a:r>
                        <a:rPr lang="en-US" sz="1100"/>
                        <a:t> Producing original content and licensing popular shows and movies can be quite expensive</a:t>
                      </a:r>
                      <a:endParaRPr lang="en-IN" sz="1100"/>
                    </a:p>
                  </a:txBody>
                  <a:tcPr marL="53952" marR="53952" marT="26976" marB="26976"/>
                </a:tc>
                <a:tc>
                  <a:txBody>
                    <a:bodyPr/>
                    <a:lstStyle/>
                    <a:p>
                      <a:r>
                        <a:rPr lang="en-US" sz="1100"/>
                        <a:t>One of the main issues for Adobe is software piracy. Due to the popularity of Adobe's creative software like Photoshop and Illustrator, there's a significant problem with unauthorized copying and distribution of their products, which can impact their revenue and intellectual property rights.</a:t>
                      </a:r>
                      <a:endParaRPr lang="en-IN" sz="1100"/>
                    </a:p>
                  </a:txBody>
                  <a:tcPr marL="53952" marR="53952" marT="26976" marB="26976"/>
                </a:tc>
                <a:extLst>
                  <a:ext uri="{0D108BD9-81ED-4DB2-BD59-A6C34878D82A}">
                    <a16:rowId xmlns:a16="http://schemas.microsoft.com/office/drawing/2014/main" val="901755935"/>
                  </a:ext>
                </a:extLst>
              </a:tr>
            </a:tbl>
          </a:graphicData>
        </a:graphic>
      </p:graphicFrame>
      <p:pic>
        <p:nvPicPr>
          <p:cNvPr id="6" name="Picture 5" descr="A person in a suit pushing a green arrow">
            <a:extLst>
              <a:ext uri="{FF2B5EF4-FFF2-40B4-BE49-F238E27FC236}">
                <a16:creationId xmlns:a16="http://schemas.microsoft.com/office/drawing/2014/main" id="{31C86B5C-56C3-6E81-3031-642E2BF434F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8883" y="2046392"/>
            <a:ext cx="4915833" cy="2762698"/>
          </a:xfrm>
          <a:prstGeom prst="rect">
            <a:avLst/>
          </a:prstGeom>
        </p:spPr>
      </p:pic>
    </p:spTree>
    <p:extLst>
      <p:ext uri="{BB962C8B-B14F-4D97-AF65-F5344CB8AC3E}">
        <p14:creationId xmlns:p14="http://schemas.microsoft.com/office/powerpoint/2010/main" val="801178451"/>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D3163D1-1604-40BE-B292-F02018B3B3C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111</TotalTime>
  <Words>1062</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Bell MT</vt:lpstr>
      <vt:lpstr>Wingdings</vt:lpstr>
      <vt:lpstr>GlowVTI</vt:lpstr>
      <vt:lpstr>TECHNOLOGY AND INFORMATION MANAGEMENT </vt:lpstr>
      <vt:lpstr>TOPIC: 3 SUCCESSFUL       BRANDS         WITH  DIGITAL        TRANSFOMATION </vt:lpstr>
      <vt:lpstr>BRAND</vt:lpstr>
      <vt:lpstr>TECHNOLOGIES USED THE BRANDS</vt:lpstr>
      <vt:lpstr>NETFLIX</vt:lpstr>
      <vt:lpstr>ADOBE</vt:lpstr>
      <vt:lpstr>BEFORE AND AFTER</vt:lpstr>
      <vt:lpstr>STRATEGIES</vt:lpstr>
      <vt:lpstr>.</vt:lpstr>
      <vt:lpstr>DIGITAL TRANSFORMATION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Singh(MBA-24)</dc:creator>
  <cp:lastModifiedBy>Aditi Singh(MBA-24)</cp:lastModifiedBy>
  <cp:revision>1</cp:revision>
  <dcterms:created xsi:type="dcterms:W3CDTF">2024-07-27T20:07:18Z</dcterms:created>
  <dcterms:modified xsi:type="dcterms:W3CDTF">2024-07-27T21:58:58Z</dcterms:modified>
</cp:coreProperties>
</file>