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Quattrocento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Quattrocento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e5942f6ba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1e5942f6b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1e5942f6ba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1e5942f6b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e5942f6b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31e5942f6ba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e5942f6b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1e5942f6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e5942f6ba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e5942f6b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e5942f6ba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1e5942f6b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e5942f6ba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e5942f6b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e5942f6ba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1e5942f6b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1e5942f6ba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1e5942f6b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e5942f6ba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1e5942f6b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e5942f6ba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1e5942f6b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IITD_pptslide_jpeg-03.jp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9715500" y="4749800"/>
            <a:ext cx="2476500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524000" y="1063671"/>
            <a:ext cx="9753600" cy="1875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5486400" y="3240578"/>
            <a:ext cx="5791200" cy="2042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  <a:defRPr sz="24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5486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914400" y="3089628"/>
            <a:ext cx="1036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534784"/>
            <a:ext cx="3014164" cy="1658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3703449" y="-1477140"/>
            <a:ext cx="4798956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1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6" name="Google Shape;96;p11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4" name="Google Shape;104;p12"/>
          <p:cNvCxnSpPr/>
          <p:nvPr/>
        </p:nvCxnSpPr>
        <p:spPr>
          <a:xfrm>
            <a:off x="8724900" y="370119"/>
            <a:ext cx="0" cy="580628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914399" y="1381181"/>
            <a:ext cx="5112328" cy="479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2" type="body"/>
          </p:nvPr>
        </p:nvSpPr>
        <p:spPr>
          <a:xfrm>
            <a:off x="6244770" y="1381181"/>
            <a:ext cx="5105400" cy="479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3" name="Google Shape;113;p1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914399" y="1262291"/>
            <a:ext cx="5086928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914399" y="2154891"/>
            <a:ext cx="5086928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3" type="body"/>
          </p:nvPr>
        </p:nvSpPr>
        <p:spPr>
          <a:xfrm>
            <a:off x="6230257" y="1262288"/>
            <a:ext cx="5105400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4"/>
          <p:cNvSpPr txBox="1"/>
          <p:nvPr>
            <p:ph idx="4" type="body"/>
          </p:nvPr>
        </p:nvSpPr>
        <p:spPr>
          <a:xfrm>
            <a:off x="6230257" y="2154891"/>
            <a:ext cx="5105400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4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5" name="Google Shape;125;p14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5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3" name="Google Shape;133;p1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138" name="Google Shape;138;p16"/>
          <p:cNvSpPr txBox="1"/>
          <p:nvPr>
            <p:ph idx="2" type="body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9" name="Google Shape;13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6"/>
          <p:cNvSpPr txBox="1"/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3" name="Google Shape;143;p16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2" name="Google Shape;152;p17"/>
          <p:cNvSpPr txBox="1"/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3" name="Google Shape;153;p17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>
            <p:ph idx="1" type="body"/>
          </p:nvPr>
        </p:nvSpPr>
        <p:spPr>
          <a:xfrm rot="5400000">
            <a:off x="3715859" y="-1496477"/>
            <a:ext cx="4767210" cy="10522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2" name="Google Shape;162;p18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6000"/>
              <a:buFont typeface="Quattrocento Sans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45127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72200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" name="Google Shape;43;p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>
            <p:ph idx="1" type="body"/>
          </p:nvPr>
        </p:nvSpPr>
        <p:spPr>
          <a:xfrm>
            <a:off x="845127" y="1381181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845127" y="2206880"/>
            <a:ext cx="5156200" cy="398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172200" y="1381182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172200" y="2206880"/>
            <a:ext cx="5181601" cy="398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5" name="Google Shape;55;p6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6.png"/><Relationship Id="rId7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ctrTitle"/>
          </p:nvPr>
        </p:nvSpPr>
        <p:spPr>
          <a:xfrm>
            <a:off x="488525" y="1063675"/>
            <a:ext cx="10789200" cy="18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 Sans"/>
              <a:buNone/>
            </a:pPr>
            <a:r>
              <a:rPr b="1" lang="en-US"/>
              <a:t>Enhancements to UnRAvEL Algorithm for Improved Stability, Efficiency, and Local Fidelity in Explanations </a:t>
            </a:r>
            <a:endParaRPr b="1"/>
          </a:p>
        </p:txBody>
      </p:sp>
      <p:sp>
        <p:nvSpPr>
          <p:cNvPr id="169" name="Google Shape;169;p19"/>
          <p:cNvSpPr txBox="1"/>
          <p:nvPr>
            <p:ph idx="1" type="subTitle"/>
          </p:nvPr>
        </p:nvSpPr>
        <p:spPr>
          <a:xfrm>
            <a:off x="5486400" y="3240578"/>
            <a:ext cx="5791200" cy="2042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b="1" lang="en-US"/>
              <a:t>Aditi Roy</a:t>
            </a:r>
            <a:endParaRPr b="1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b="1" lang="en-US"/>
              <a:t>MT23010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Results</a:t>
            </a:r>
            <a:endParaRPr b="1"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Lower stability metric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higher consistency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similarity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in feature rankings.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Parkinson's dataset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UNRAVEL (0.60)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ENHANCED ENRAVEL (0.56)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: lowest stability scores, indicating more consistent feature rankings.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LIME (0.85)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BAYLIME (0.82)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: higher stability scores, indicating less consistency in rankings.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Cancer dataset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BAYLIME (0.86)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LIME (0.87)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: higher stability scores, showing less consistency.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UNRAVEL (0.70)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ENHANCED ENRAVEL (0.51)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: lower stability scores, indicating higher consistency.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Adult dataset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BAYLIME (0.56)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LIME (0.46)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: higher stability scores, showing less consistent feature rankings.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ENHANCED ENRAVEL (0.38)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UNRAVEL (0.50)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: lower stability scores, indicating better consistency.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Conclusion</a:t>
            </a:r>
            <a:endParaRPr b="1"/>
          </a:p>
        </p:txBody>
      </p:sp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UNRAVEL and ENHANCED ENRAVEL are more stable and reliable in selecting features consistently, while LIME and BAYLIME show less consistency due to their higher stability metrics.</a:t>
            </a:r>
            <a:endParaRPr b="1" sz="2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type="ctrTitle"/>
          </p:nvPr>
        </p:nvSpPr>
        <p:spPr>
          <a:xfrm>
            <a:off x="488525" y="1063675"/>
            <a:ext cx="10789200" cy="18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b="1" lang="en-US"/>
              <a:t>THANK YOU!!</a:t>
            </a:r>
            <a:endParaRPr b="1"/>
          </a:p>
        </p:txBody>
      </p:sp>
      <p:sp>
        <p:nvSpPr>
          <p:cNvPr id="251" name="Google Shape;251;p30"/>
          <p:cNvSpPr txBox="1"/>
          <p:nvPr>
            <p:ph idx="1" type="subTitle"/>
          </p:nvPr>
        </p:nvSpPr>
        <p:spPr>
          <a:xfrm>
            <a:off x="5486400" y="3240578"/>
            <a:ext cx="5791200" cy="20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b="1" lang="en-US"/>
              <a:t>Aditi Roy</a:t>
            </a:r>
            <a:endParaRPr b="1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b="1" lang="en-US"/>
              <a:t>MT23010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45125" y="143650"/>
            <a:ext cx="10010400" cy="104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Limitations in </a:t>
            </a:r>
            <a:r>
              <a:rPr b="1" lang="en-US" u="sng"/>
              <a:t>Unravel</a:t>
            </a:r>
            <a:r>
              <a:rPr b="1" lang="en-US"/>
              <a:t> and main Objectives of Enhanced Unarvel</a:t>
            </a:r>
            <a:endParaRPr b="1"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845126" y="1381175"/>
            <a:ext cx="31242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Limitations:                                       </a:t>
            </a:r>
            <a:endParaRPr b="1" sz="27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00"/>
              <a:buFont typeface="Arial"/>
              <a:buChar char="●"/>
            </a:pPr>
            <a:r>
              <a:rPr b="1" lang="en-US" sz="2700">
                <a:latin typeface="Arial"/>
                <a:ea typeface="Arial"/>
                <a:cs typeface="Arial"/>
                <a:sym typeface="Arial"/>
              </a:rPr>
              <a:t>Stability</a:t>
            </a:r>
            <a:endParaRPr b="1" sz="2700"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●"/>
            </a:pPr>
            <a:r>
              <a:rPr b="1" lang="en-US" sz="2700">
                <a:latin typeface="Arial"/>
                <a:ea typeface="Arial"/>
                <a:cs typeface="Arial"/>
                <a:sym typeface="Arial"/>
              </a:rPr>
              <a:t>Efficiency</a:t>
            </a:r>
            <a:endParaRPr b="1" sz="2700"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●"/>
            </a:pPr>
            <a:r>
              <a:rPr b="1" lang="en-US" sz="2700">
                <a:latin typeface="Arial"/>
                <a:ea typeface="Arial"/>
                <a:cs typeface="Arial"/>
                <a:sym typeface="Arial"/>
              </a:rPr>
              <a:t>Fidelity</a:t>
            </a:r>
            <a:endParaRPr b="1" sz="2700"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●"/>
            </a:pPr>
            <a:r>
              <a:rPr b="1" lang="en-US" sz="2700">
                <a:latin typeface="Arial"/>
                <a:ea typeface="Arial"/>
                <a:cs typeface="Arial"/>
                <a:sym typeface="Arial"/>
              </a:rPr>
              <a:t>Interpretability</a:t>
            </a:r>
            <a:endParaRPr b="1"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FF0000"/>
              </a:solidFill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4141025" y="2720100"/>
            <a:ext cx="2451600" cy="82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6764325" y="1977275"/>
            <a:ext cx="5262300" cy="3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Main Objectives of Enhanced Unravel: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Stability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 Computational Efficiency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 Fidelity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Interpretability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Four main Modifications Introduced!!</a:t>
            </a:r>
            <a:endParaRPr b="1"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3600"/>
              <a:buAutoNum type="arabicPeriod"/>
            </a:pPr>
            <a:r>
              <a:rPr b="1" lang="en-US" sz="3600"/>
              <a:t>Adaptive sampling</a:t>
            </a:r>
            <a:endParaRPr b="1"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b="1" lang="en-US" sz="3600"/>
              <a:t>Use of an Hybrid Acquisition Function</a:t>
            </a:r>
            <a:endParaRPr b="1"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b="1" lang="en-US" sz="3600"/>
              <a:t>Surrogate Model Refinement</a:t>
            </a:r>
            <a:endParaRPr b="1"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b="1" lang="en-US" sz="3600"/>
              <a:t>Improved version of stability metric</a:t>
            </a:r>
            <a:endParaRPr b="1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1. Adaptive Sampling</a:t>
            </a:r>
            <a:endParaRPr b="1"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0000"/>
                </a:solidFill>
              </a:rPr>
              <a:t>Introduction to “dynamic exploration domain”</a:t>
            </a:r>
            <a:endParaRPr b="1" sz="3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00FF"/>
                </a:solidFill>
              </a:rPr>
              <a:t>Instead of fixed exploration domain, use of adaptive exploration domain for balancing exploration and exploitation. By computing:</a:t>
            </a:r>
            <a:endParaRPr b="1" sz="2500">
              <a:solidFill>
                <a:srgbClr val="0000FF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b="1" lang="en-US" sz="2200">
                <a:solidFill>
                  <a:srgbClr val="000000"/>
                </a:solidFill>
              </a:rPr>
              <a:t>Uncertainty:                                               and E</a:t>
            </a:r>
            <a:r>
              <a:rPr b="1" lang="en-US" sz="2200">
                <a:solidFill>
                  <a:srgbClr val="000000"/>
                </a:solidFill>
              </a:rPr>
              <a:t>ntropy sampling which measures the amount of </a:t>
            </a:r>
            <a:r>
              <a:rPr b="1" lang="en-US" sz="2200">
                <a:solidFill>
                  <a:srgbClr val="000000"/>
                </a:solidFill>
              </a:rPr>
              <a:t>uncertainty</a:t>
            </a:r>
            <a:r>
              <a:rPr b="1" lang="en-US" sz="2200">
                <a:solidFill>
                  <a:srgbClr val="000000"/>
                </a:solidFill>
              </a:rPr>
              <a:t> or randomness in a distribution.</a:t>
            </a:r>
            <a:endParaRPr b="1"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b="1" lang="en-US" sz="2200">
                <a:solidFill>
                  <a:srgbClr val="000000"/>
                </a:solidFill>
              </a:rPr>
              <a:t>Calculating density score to decide points </a:t>
            </a:r>
            <a:r>
              <a:rPr b="1" lang="en-US" sz="2200">
                <a:solidFill>
                  <a:srgbClr val="000000"/>
                </a:solidFill>
              </a:rPr>
              <a:t>whether</a:t>
            </a:r>
            <a:r>
              <a:rPr b="1" lang="en-US" sz="2200">
                <a:solidFill>
                  <a:srgbClr val="000000"/>
                </a:solidFill>
              </a:rPr>
              <a:t> to explore or exploit. </a:t>
            </a:r>
            <a:endParaRPr b="1" sz="2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b="1" lang="en-US" sz="2200">
                <a:solidFill>
                  <a:srgbClr val="000000"/>
                </a:solidFill>
              </a:rPr>
              <a:t> Now, based on the density of sampled points, we dynamically adjust the exploration width w(x)</a:t>
            </a:r>
            <a:endParaRPr b="1"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b="1" lang="en-US" sz="2200">
                <a:solidFill>
                  <a:srgbClr val="000000"/>
                </a:solidFill>
              </a:rPr>
              <a:t> Final Sampling score: </a:t>
            </a:r>
            <a:endParaRPr b="1"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0000"/>
              </a:solidFill>
            </a:endParaRPr>
          </a:p>
        </p:txBody>
      </p:sp>
      <p:pic>
        <p:nvPicPr>
          <p:cNvPr id="190" name="Google Shape;190;p22"/>
          <p:cNvPicPr preferRelativeResize="0"/>
          <p:nvPr/>
        </p:nvPicPr>
        <p:blipFill rotWithShape="1">
          <a:blip r:embed="rId3">
            <a:alphaModFix/>
          </a:blip>
          <a:srcRect b="22648" l="0" r="0" t="0"/>
          <a:stretch/>
        </p:blipFill>
        <p:spPr>
          <a:xfrm>
            <a:off x="2884950" y="2707525"/>
            <a:ext cx="2897250" cy="4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9625" y="3699249"/>
            <a:ext cx="3230775" cy="4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6275" y="3642349"/>
            <a:ext cx="3447575" cy="6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4950" y="4516707"/>
            <a:ext cx="34480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27938" y="4828988"/>
            <a:ext cx="61626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35150" y="5879844"/>
            <a:ext cx="6162675" cy="685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2. Hybrid Acquisition Function</a:t>
            </a:r>
            <a:endParaRPr b="1"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The hybrid acquisition function combines the following: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/>
              <a:t>Faithful Uncertainty Reduction (FUR):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/>
              <a:t>Diversity Penalization and the dynamic exploration width from adaptive sampling: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350" y="3428999"/>
            <a:ext cx="3230775" cy="4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8950" y="4045207"/>
            <a:ext cx="34480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3150" y="3303087"/>
            <a:ext cx="3447575" cy="6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7879" y="4656975"/>
            <a:ext cx="5538050" cy="161373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/>
          <p:nvPr/>
        </p:nvSpPr>
        <p:spPr>
          <a:xfrm rot="10800000">
            <a:off x="7273052" y="4656975"/>
            <a:ext cx="1989600" cy="905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11650" y="1759500"/>
            <a:ext cx="4515125" cy="11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3. Surrogate Model refinement</a:t>
            </a:r>
            <a:endParaRPr b="1"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845125" y="1381175"/>
            <a:ext cx="10515600" cy="507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FF"/>
                </a:solidFill>
              </a:rPr>
              <a:t>Surrogate model refinement in Enhanced UnRAvEL enhances local fidelity by assigning higher weights to data points closer to the query point x0​, improving the accuracy and stability of explanations in critical regions.</a:t>
            </a:r>
            <a:endParaRPr b="1">
              <a:solidFill>
                <a:srgbClr val="0000FF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Initial Training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 Train the surrogate model with a small subset of data.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Weighted Sampling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 Assign higher weights to data points closer to the query point x0x_0x0​ to focus on critical regions.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Iterative Refinement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 Add new samples based on adaptive sampling, emphasizing areas with high uncertainty.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Neighborhood Clustering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 Segment the feature space into sub-regions and train separate models to capture local patterns.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Model Update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 Retrain the surrogate model using the weighted samples and refined clusters for improved accuracy and stability.</a:t>
            </a:r>
            <a:endParaRPr b="1"/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000" y="3816550"/>
            <a:ext cx="28194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4. Enhanced Stability metric</a:t>
            </a:r>
            <a:endParaRPr b="1"/>
          </a:p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Clr>
                <a:srgbClr val="980000"/>
              </a:buClr>
              <a:buSzPts val="2300"/>
              <a:buFont typeface="Arial"/>
              <a:buChar char="●"/>
            </a:pPr>
            <a:r>
              <a:rPr b="1" lang="en-US" sz="23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A lower stability metric indicates higher consistency or similarity in the feature rankings across different methods or models. </a:t>
            </a:r>
            <a:endParaRPr b="1" sz="230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900"/>
              <a:buFont typeface="Arial"/>
              <a:buChar char="●"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Jaccard Distance: The code computes the Jaccard distance between the top k features The lower the Jaccard distance, the higher the similarity between the two feature sets.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900"/>
              <a:buFont typeface="Arial"/>
              <a:buChar char="●"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Spearman Correlation: The code calculates the Spearman correlation coefficient to measure the rank-order consistency between the two feature sets. A higher Spearman correlation indicates more consistency in the ranking of features.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900"/>
              <a:buFont typeface="Arial"/>
              <a:buChar char="●"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Final Stability Metric: Both the Jaccard distance and Spearman correlation are averaged separately. The final stability metric is the average of both the average Jaccard distance and Spearman correlation.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332682"/>
            <a:ext cx="1400345" cy="372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Enhanced Unravel Algorithm Steps:</a:t>
            </a:r>
            <a:endParaRPr b="1"/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Initialization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: Start with an initial sample and set up a Gaussian Process Regressor (GPR) as a surrogate model.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Adaptive Sampling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: Select new samples based on uncertainty and entropy, focusing on unexplored regions and balancing exploration and exploitation.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Acquisition Function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: Use a function that reduces uncertainty (FUR) and ensures diversity in samples (Diversity Penalization).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Model Update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: Add the new sample to the training set and retrain the GPR model.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Evaluation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: Assess stability (Jaccard, Spearman) and fidelity (MAE, R2) of the model’s feature importance and predictions.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Repeat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: Continue for multiple iterations to improve the surrogate model and explanations.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Results</a:t>
            </a:r>
            <a:endParaRPr b="1"/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900" y="1839076"/>
            <a:ext cx="9894200" cy="31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