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Times New Roman Bold" charset="1" panose="02030802070405020303"/>
      <p:regular r:id="rId28"/>
    </p:embeddedFont>
    <p:embeddedFont>
      <p:font typeface="Arimo Bold" charset="1" panose="020B0704020202020204"/>
      <p:regular r:id="rId29"/>
    </p:embeddedFont>
    <p:embeddedFont>
      <p:font typeface="Inter Bold" charset="1" panose="020B0802030000000004"/>
      <p:regular r:id="rId30"/>
    </p:embeddedFont>
    <p:embeddedFont>
      <p:font typeface="Inter" charset="1" panose="020B0502030000000004"/>
      <p:regular r:id="rId31"/>
    </p:embeddedFont>
    <p:embeddedFont>
      <p:font typeface="TT Smalls" charset="1" panose="02000503020000020003"/>
      <p:regular r:id="rId32"/>
    </p:embeddedFont>
    <p:embeddedFont>
      <p:font typeface="Times New Roman" charset="1" panose="02030502070405020303"/>
      <p:regular r:id="rId33"/>
    </p:embeddedFont>
    <p:embeddedFont>
      <p:font typeface="Times New Roman Italics" charset="1" panose="02030502070405090303"/>
      <p:regular r:id="rId34"/>
    </p:embeddedFont>
    <p:embeddedFont>
      <p:font typeface="Arial" charset="1" panose="020B0502020202020204"/>
      <p:regular r:id="rId35"/>
    </p:embeddedFont>
    <p:embeddedFont>
      <p:font typeface="Arial Italics" charset="1" panose="020B0502020202090204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geeksforgeeks.org/introduction-to-explainable-aixai-using-lime/" TargetMode="External" Type="http://schemas.openxmlformats.org/officeDocument/2006/relationships/hyperlink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jpe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35956" y="2811879"/>
            <a:ext cx="2816087" cy="2513162"/>
            <a:chOff x="0" y="0"/>
            <a:chExt cx="3754783" cy="33508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54755" cy="3350895"/>
            </a:xfrm>
            <a:custGeom>
              <a:avLst/>
              <a:gdLst/>
              <a:ahLst/>
              <a:cxnLst/>
              <a:rect r="r" b="b" t="t" l="l"/>
              <a:pathLst>
                <a:path h="3350895" w="3754755">
                  <a:moveTo>
                    <a:pt x="0" y="0"/>
                  </a:moveTo>
                  <a:lnTo>
                    <a:pt x="3754755" y="0"/>
                  </a:lnTo>
                  <a:lnTo>
                    <a:pt x="3754755" y="3350895"/>
                  </a:lnTo>
                  <a:lnTo>
                    <a:pt x="0" y="33508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987464" y="981075"/>
            <a:ext cx="15271836" cy="1121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8"/>
              </a:lnSpc>
            </a:pPr>
            <a:r>
              <a:rPr lang="en-US" b="true" sz="3688" spc="70">
                <a:solidFill>
                  <a:srgbClr val="22222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XAI-ASSISTED DEEP LEARNING MODELS FOR TRUSTWORTHY</a:t>
            </a:r>
          </a:p>
          <a:p>
            <a:pPr algn="ctr">
              <a:lnSpc>
                <a:spcPts val="4168"/>
              </a:lnSpc>
            </a:pPr>
            <a:r>
              <a:rPr lang="en-US" b="true" sz="3688" spc="70">
                <a:solidFill>
                  <a:srgbClr val="22222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PREDICTION OF PNEUMONIA USING CHEST X-RAY IMAGES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898975"/>
            <a:ext cx="5748398" cy="1490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5"/>
              </a:lnSpc>
            </a:pPr>
            <a:r>
              <a:rPr lang="en-US" b="true" sz="2825" spc="25">
                <a:solidFill>
                  <a:srgbClr val="222222"/>
                </a:solidFill>
                <a:latin typeface="Arimo Bold"/>
                <a:ea typeface="Arimo Bold"/>
                <a:cs typeface="Arimo Bold"/>
                <a:sym typeface="Arimo Bold"/>
              </a:rPr>
              <a:t>Under the esteemed guidance of Dr. Ashok Kumar Bhoi</a:t>
            </a:r>
          </a:p>
          <a:p>
            <a:pPr algn="ctr">
              <a:lnSpc>
                <a:spcPts val="3955"/>
              </a:lnSpc>
            </a:pPr>
            <a:r>
              <a:rPr lang="en-US" b="true" sz="2825" spc="26">
                <a:solidFill>
                  <a:srgbClr val="222222"/>
                </a:solidFill>
                <a:latin typeface="Arimo Bold"/>
                <a:ea typeface="Arimo Bold"/>
                <a:cs typeface="Arimo Bold"/>
                <a:sym typeface="Arimo Bold"/>
              </a:rPr>
              <a:t>(Assistant Professor)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91655" y="5724881"/>
            <a:ext cx="4800600" cy="2576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61"/>
              </a:lnSpc>
            </a:pPr>
            <a:r>
              <a:rPr lang="en-US" b="true" sz="2829" spc="26">
                <a:solidFill>
                  <a:srgbClr val="222222"/>
                </a:solidFill>
                <a:latin typeface="Inter Bold"/>
                <a:ea typeface="Inter Bold"/>
                <a:cs typeface="Inter Bold"/>
                <a:sym typeface="Inter Bold"/>
              </a:rPr>
              <a:t>PRESENTED BY-</a:t>
            </a:r>
          </a:p>
          <a:p>
            <a:pPr algn="just">
              <a:lnSpc>
                <a:spcPts val="3961"/>
              </a:lnSpc>
            </a:pPr>
            <a:r>
              <a:rPr lang="en-US" b="true" sz="2829" spc="26">
                <a:solidFill>
                  <a:srgbClr val="222222"/>
                </a:solidFill>
                <a:latin typeface="Inter Bold"/>
                <a:ea typeface="Inter Bold"/>
                <a:cs typeface="Inter Bold"/>
                <a:sym typeface="Inter Bold"/>
              </a:rPr>
              <a:t>Aditi Mishra</a:t>
            </a:r>
          </a:p>
          <a:p>
            <a:pPr algn="just">
              <a:lnSpc>
                <a:spcPts val="3961"/>
              </a:lnSpc>
            </a:pPr>
            <a:r>
              <a:rPr lang="en-US" b="true" sz="2829" spc="26">
                <a:solidFill>
                  <a:srgbClr val="222222"/>
                </a:solidFill>
                <a:latin typeface="Inter Bold"/>
                <a:ea typeface="Inter Bold"/>
                <a:cs typeface="Inter Bold"/>
                <a:sym typeface="Inter Bold"/>
              </a:rPr>
              <a:t>Regd.No(2101110022)</a:t>
            </a:r>
          </a:p>
          <a:p>
            <a:pPr algn="just">
              <a:lnSpc>
                <a:spcPts val="3961"/>
              </a:lnSpc>
            </a:pPr>
            <a:r>
              <a:rPr lang="en-US" b="true" sz="2829" spc="26">
                <a:solidFill>
                  <a:srgbClr val="222222"/>
                </a:solidFill>
                <a:latin typeface="Inter Bold"/>
                <a:ea typeface="Inter Bold"/>
                <a:cs typeface="Inter Bold"/>
                <a:sym typeface="Inter Bold"/>
              </a:rPr>
              <a:t>Aparna Choudhury </a:t>
            </a:r>
          </a:p>
          <a:p>
            <a:pPr algn="just">
              <a:lnSpc>
                <a:spcPts val="3961"/>
              </a:lnSpc>
            </a:pPr>
            <a:r>
              <a:rPr lang="en-US" b="true" sz="2829" spc="26">
                <a:solidFill>
                  <a:srgbClr val="222222"/>
                </a:solidFill>
                <a:latin typeface="Inter Bold"/>
                <a:ea typeface="Inter Bold"/>
                <a:cs typeface="Inter Bold"/>
                <a:sym typeface="Inter Bold"/>
              </a:rPr>
              <a:t>Regd.No (2101110033</a:t>
            </a:r>
            <a:r>
              <a:rPr lang="en-US" sz="2829" spc="26">
                <a:solidFill>
                  <a:srgbClr val="222222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45823" y="8426132"/>
            <a:ext cx="13755118" cy="1607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b="true" sz="3099" spc="28">
                <a:solidFill>
                  <a:srgbClr val="222222"/>
                </a:solidFill>
                <a:latin typeface="Inter Bold"/>
                <a:ea typeface="Inter Bold"/>
                <a:cs typeface="Inter Bold"/>
                <a:sym typeface="Inter Bold"/>
              </a:rPr>
              <a:t>Government College of Engineering Kalahandi, Bhawanipatna-766003</a:t>
            </a:r>
          </a:p>
          <a:p>
            <a:pPr algn="ctr">
              <a:lnSpc>
                <a:spcPts val="4339"/>
              </a:lnSpc>
            </a:pPr>
            <a:r>
              <a:rPr lang="en-US" b="true" sz="3099" spc="28">
                <a:solidFill>
                  <a:srgbClr val="222222"/>
                </a:solidFill>
                <a:latin typeface="Inter Bold"/>
                <a:ea typeface="Inter Bold"/>
                <a:cs typeface="Inter Bold"/>
                <a:sym typeface="Inter Bold"/>
              </a:rPr>
              <a:t>Date:02-12-2024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23272" y="602172"/>
            <a:ext cx="13633037" cy="1783080"/>
            <a:chOff x="0" y="0"/>
            <a:chExt cx="18177383" cy="237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177383" cy="2377440"/>
            </a:xfrm>
            <a:custGeom>
              <a:avLst/>
              <a:gdLst/>
              <a:ahLst/>
              <a:cxnLst/>
              <a:rect r="r" b="b" t="t" l="l"/>
              <a:pathLst>
                <a:path h="2377440" w="18177383">
                  <a:moveTo>
                    <a:pt x="0" y="0"/>
                  </a:moveTo>
                  <a:lnTo>
                    <a:pt x="18177383" y="0"/>
                  </a:lnTo>
                  <a:lnTo>
                    <a:pt x="18177383" y="2377440"/>
                  </a:lnTo>
                  <a:lnTo>
                    <a:pt x="0" y="23774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299460" y="578359"/>
            <a:ext cx="13680662" cy="1830705"/>
            <a:chOff x="0" y="0"/>
            <a:chExt cx="18240883" cy="24409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240883" cy="2440940"/>
            </a:xfrm>
            <a:custGeom>
              <a:avLst/>
              <a:gdLst/>
              <a:ahLst/>
              <a:cxnLst/>
              <a:rect r="r" b="b" t="t" l="l"/>
              <a:pathLst>
                <a:path h="2440940" w="18240883">
                  <a:moveTo>
                    <a:pt x="31750" y="0"/>
                  </a:moveTo>
                  <a:lnTo>
                    <a:pt x="18209133" y="0"/>
                  </a:lnTo>
                  <a:cubicBezTo>
                    <a:pt x="18226660" y="0"/>
                    <a:pt x="18240883" y="14224"/>
                    <a:pt x="18240883" y="31750"/>
                  </a:cubicBezTo>
                  <a:lnTo>
                    <a:pt x="18240883" y="2409190"/>
                  </a:lnTo>
                  <a:cubicBezTo>
                    <a:pt x="18240883" y="2426716"/>
                    <a:pt x="18226660" y="2440940"/>
                    <a:pt x="18209133" y="2440940"/>
                  </a:cubicBezTo>
                  <a:lnTo>
                    <a:pt x="31750" y="2440940"/>
                  </a:lnTo>
                  <a:cubicBezTo>
                    <a:pt x="14224" y="2440940"/>
                    <a:pt x="0" y="2426716"/>
                    <a:pt x="0" y="2409190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2409190"/>
                  </a:lnTo>
                  <a:lnTo>
                    <a:pt x="31750" y="2409190"/>
                  </a:lnTo>
                  <a:lnTo>
                    <a:pt x="31750" y="2377440"/>
                  </a:lnTo>
                  <a:lnTo>
                    <a:pt x="18209133" y="2377440"/>
                  </a:lnTo>
                  <a:lnTo>
                    <a:pt x="18209133" y="2409190"/>
                  </a:lnTo>
                  <a:lnTo>
                    <a:pt x="18177383" y="2409190"/>
                  </a:lnTo>
                  <a:lnTo>
                    <a:pt x="18177383" y="31750"/>
                  </a:lnTo>
                  <a:lnTo>
                    <a:pt x="18209133" y="31750"/>
                  </a:lnTo>
                  <a:lnTo>
                    <a:pt x="18209133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299460" y="1204533"/>
            <a:ext cx="13587481" cy="606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b="true" sz="4200" spc="397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LIME algorithm for local explanations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6043" y="2628234"/>
            <a:ext cx="17259300" cy="606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9"/>
              </a:lnSpc>
            </a:pPr>
            <a:r>
              <a:rPr lang="en-US" sz="3650" spc="83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  LIME (Local Interpretable Model-agnostic Explanations) explains complex machine learning predictions by creating similar samples around the input, getting model predictions, and fitting a simple model to those predictions.</a:t>
            </a:r>
          </a:p>
          <a:p>
            <a:pPr algn="l">
              <a:lnSpc>
                <a:spcPts val="3939"/>
              </a:lnSpc>
            </a:pPr>
          </a:p>
          <a:p>
            <a:pPr algn="l">
              <a:lnSpc>
                <a:spcPts val="3939"/>
              </a:lnSpc>
            </a:pPr>
            <a:r>
              <a:rPr lang="en-US" b="true" sz="3650" spc="83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steps of the LIME algorithm:</a:t>
            </a:r>
          </a:p>
          <a:p>
            <a:pPr algn="l" marL="834726" indent="-278242" lvl="2">
              <a:lnSpc>
                <a:spcPts val="3939"/>
              </a:lnSpc>
              <a:buFont typeface="Arial"/>
              <a:buChar char="⚬"/>
            </a:pPr>
            <a:r>
              <a:rPr lang="en-US" sz="3650" spc="83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Select Instance</a:t>
            </a:r>
          </a:p>
          <a:p>
            <a:pPr algn="l" marL="834726" indent="-278242" lvl="2">
              <a:lnSpc>
                <a:spcPts val="3939"/>
              </a:lnSpc>
              <a:buFont typeface="Arial"/>
              <a:buChar char="⚬"/>
            </a:pPr>
            <a:r>
              <a:rPr lang="en-US" sz="3650" spc="83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Perturb Data</a:t>
            </a:r>
          </a:p>
          <a:p>
            <a:pPr algn="l" marL="857585" indent="-285862" lvl="2">
              <a:lnSpc>
                <a:spcPts val="4048"/>
              </a:lnSpc>
              <a:buFont typeface="Arial"/>
              <a:buChar char="⚬"/>
            </a:pPr>
            <a:r>
              <a:rPr lang="en-US" sz="3751" spc="85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Predict</a:t>
            </a:r>
          </a:p>
          <a:p>
            <a:pPr algn="l" marL="857585" indent="-285862" lvl="2">
              <a:lnSpc>
                <a:spcPts val="4048"/>
              </a:lnSpc>
              <a:buFont typeface="Arial"/>
              <a:buChar char="⚬"/>
            </a:pPr>
            <a:r>
              <a:rPr lang="en-US" sz="3751" spc="85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Weigh Perturbations</a:t>
            </a:r>
          </a:p>
          <a:p>
            <a:pPr algn="l" marL="857585" indent="-285862" lvl="2">
              <a:lnSpc>
                <a:spcPts val="4048"/>
              </a:lnSpc>
              <a:buFont typeface="Arial"/>
              <a:buChar char="⚬"/>
            </a:pPr>
            <a:r>
              <a:rPr lang="en-US" sz="3751" spc="85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Fit Surrogate Model</a:t>
            </a:r>
          </a:p>
          <a:p>
            <a:pPr algn="l" marL="857585" indent="-285862" lvl="2">
              <a:lnSpc>
                <a:spcPts val="4048"/>
              </a:lnSpc>
              <a:buFont typeface="Arial"/>
              <a:buChar char="⚬"/>
            </a:pPr>
            <a:r>
              <a:rPr lang="en-US" sz="3751" spc="85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Extract Explanation</a:t>
            </a:r>
          </a:p>
          <a:p>
            <a:pPr algn="l" marL="834722" indent="-278241" lvl="2">
              <a:lnSpc>
                <a:spcPts val="3726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4480" y="426719"/>
            <a:ext cx="14526958" cy="1694021"/>
            <a:chOff x="0" y="0"/>
            <a:chExt cx="19369277" cy="22586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69278" cy="2258695"/>
            </a:xfrm>
            <a:custGeom>
              <a:avLst/>
              <a:gdLst/>
              <a:ahLst/>
              <a:cxnLst/>
              <a:rect r="r" b="b" t="t" l="l"/>
              <a:pathLst>
                <a:path h="2258695" w="19369278">
                  <a:moveTo>
                    <a:pt x="0" y="0"/>
                  </a:moveTo>
                  <a:lnTo>
                    <a:pt x="19369278" y="0"/>
                  </a:lnTo>
                  <a:lnTo>
                    <a:pt x="19369278" y="2258695"/>
                  </a:lnTo>
                  <a:lnTo>
                    <a:pt x="0" y="225869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30668" y="402907"/>
            <a:ext cx="14574584" cy="1741646"/>
            <a:chOff x="0" y="0"/>
            <a:chExt cx="19432779" cy="23221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432778" cy="2322195"/>
            </a:xfrm>
            <a:custGeom>
              <a:avLst/>
              <a:gdLst/>
              <a:ahLst/>
              <a:cxnLst/>
              <a:rect r="r" b="b" t="t" l="l"/>
              <a:pathLst>
                <a:path h="2322195" w="19432778">
                  <a:moveTo>
                    <a:pt x="31750" y="0"/>
                  </a:moveTo>
                  <a:lnTo>
                    <a:pt x="19401028" y="0"/>
                  </a:lnTo>
                  <a:cubicBezTo>
                    <a:pt x="19418554" y="0"/>
                    <a:pt x="19432778" y="14224"/>
                    <a:pt x="19432778" y="31750"/>
                  </a:cubicBezTo>
                  <a:lnTo>
                    <a:pt x="19432778" y="2290445"/>
                  </a:lnTo>
                  <a:cubicBezTo>
                    <a:pt x="19432778" y="2307971"/>
                    <a:pt x="19418554" y="2322195"/>
                    <a:pt x="19401028" y="2322195"/>
                  </a:cubicBezTo>
                  <a:lnTo>
                    <a:pt x="31750" y="2322195"/>
                  </a:lnTo>
                  <a:cubicBezTo>
                    <a:pt x="14224" y="2322195"/>
                    <a:pt x="0" y="2307971"/>
                    <a:pt x="0" y="2290445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2290445"/>
                  </a:lnTo>
                  <a:lnTo>
                    <a:pt x="31750" y="2290445"/>
                  </a:lnTo>
                  <a:lnTo>
                    <a:pt x="31750" y="2258695"/>
                  </a:lnTo>
                  <a:lnTo>
                    <a:pt x="19401028" y="2258695"/>
                  </a:lnTo>
                  <a:lnTo>
                    <a:pt x="19401028" y="2290445"/>
                  </a:lnTo>
                  <a:lnTo>
                    <a:pt x="19369278" y="2290445"/>
                  </a:lnTo>
                  <a:lnTo>
                    <a:pt x="19369278" y="31750"/>
                  </a:lnTo>
                  <a:lnTo>
                    <a:pt x="19401028" y="31750"/>
                  </a:lnTo>
                  <a:lnTo>
                    <a:pt x="19401028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596453" y="947352"/>
            <a:ext cx="14484985" cy="6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3"/>
              </a:lnSpc>
            </a:pPr>
            <a:r>
              <a:rPr lang="en-US" b="true" sz="4699" spc="445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How xai interprets the outcome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5920" y="2649855"/>
            <a:ext cx="14356080" cy="614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4225" indent="-196056" lvl="3">
              <a:lnSpc>
                <a:spcPts val="3600"/>
              </a:lnSpc>
              <a:buFont typeface="Arial"/>
              <a:buChar char="￭"/>
            </a:pPr>
            <a:r>
              <a:rPr lang="en-US" sz="3000" spc="69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Superpixel method is used to interpret or explain the predictions made by a model.</a:t>
            </a:r>
          </a:p>
          <a:p>
            <a:pPr algn="l" marL="784225" indent="-196056" lvl="3">
              <a:lnSpc>
                <a:spcPts val="3600"/>
              </a:lnSpc>
              <a:buFont typeface="Arial"/>
              <a:buChar char="￭"/>
            </a:pPr>
            <a:r>
              <a:rPr lang="en-US" sz="3000" spc="69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Superpixels group neighbouring pixels with similar characteristics, aiding in visualization of features.</a:t>
            </a:r>
          </a:p>
          <a:p>
            <a:pPr algn="l" marL="784225" indent="-196056" lvl="3">
              <a:lnSpc>
                <a:spcPts val="3600"/>
              </a:lnSpc>
              <a:buFont typeface="Arial"/>
              <a:buChar char="￭"/>
            </a:pPr>
            <a:r>
              <a:rPr lang="en-US" sz="3000" spc="69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The weight of the superpixel i.e either positive or negative depicts whether it is pneumonia or not.  The higher the positive value, the more is it’s effect.</a:t>
            </a:r>
          </a:p>
          <a:p>
            <a:pPr algn="l" marL="784225" indent="-196056" lvl="3">
              <a:lnSpc>
                <a:spcPts val="3600"/>
              </a:lnSpc>
              <a:buFont typeface="Arial"/>
              <a:buChar char="￭"/>
            </a:pPr>
            <a:r>
              <a:rPr lang="en-US" sz="3000" spc="69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We have used the following superpixel methods:</a:t>
            </a:r>
          </a:p>
          <a:p>
            <a:pPr algn="l" marL="784225" indent="-196056" lvl="3">
              <a:lnSpc>
                <a:spcPts val="3600"/>
              </a:lnSpc>
            </a:pPr>
            <a:r>
              <a:rPr lang="en-US" sz="3000" spc="69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       1. QuickShift</a:t>
            </a:r>
          </a:p>
          <a:p>
            <a:pPr algn="l" marL="784225" indent="-196056" lvl="3">
              <a:lnSpc>
                <a:spcPts val="3600"/>
              </a:lnSpc>
            </a:pPr>
            <a:r>
              <a:rPr lang="en-US" sz="3000" spc="69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       2. SLIC</a:t>
            </a:r>
          </a:p>
          <a:p>
            <a:pPr algn="l" marL="784225" indent="-196056" lvl="3">
              <a:lnSpc>
                <a:spcPts val="3600"/>
              </a:lnSpc>
            </a:pPr>
            <a:r>
              <a:rPr lang="en-US" sz="3000" spc="69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       3. QuickShift with noise</a:t>
            </a:r>
          </a:p>
          <a:p>
            <a:pPr algn="l" marL="784225" indent="-196056" lvl="3">
              <a:lnSpc>
                <a:spcPts val="3600"/>
              </a:lnSpc>
              <a:buFont typeface="Arial"/>
              <a:buChar char="￭"/>
            </a:pPr>
            <a:r>
              <a:rPr lang="en-US" sz="3000" spc="69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The efficiency of each superpixel model is measured by jaccard coefficient.</a:t>
            </a:r>
          </a:p>
          <a:p>
            <a:pPr algn="l" marL="784225" indent="-196056" lvl="3">
              <a:lnSpc>
                <a:spcPts val="3600"/>
              </a:lnSpc>
            </a:pPr>
          </a:p>
          <a:p>
            <a:pPr algn="l" marL="784225" indent="-196056" lvl="3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46704" y="456438"/>
            <a:ext cx="11594592" cy="1235203"/>
            <a:chOff x="0" y="0"/>
            <a:chExt cx="15459456" cy="16469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59456" cy="1646936"/>
            </a:xfrm>
            <a:custGeom>
              <a:avLst/>
              <a:gdLst/>
              <a:ahLst/>
              <a:cxnLst/>
              <a:rect r="r" b="b" t="t" l="l"/>
              <a:pathLst>
                <a:path h="1646936" w="15459456">
                  <a:moveTo>
                    <a:pt x="0" y="0"/>
                  </a:moveTo>
                  <a:lnTo>
                    <a:pt x="15459456" y="0"/>
                  </a:lnTo>
                  <a:lnTo>
                    <a:pt x="15459456" y="1646936"/>
                  </a:lnTo>
                  <a:lnTo>
                    <a:pt x="0" y="164693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373692" y="410846"/>
            <a:ext cx="11642217" cy="1282827"/>
            <a:chOff x="0" y="0"/>
            <a:chExt cx="15522956" cy="171043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522956" cy="1710436"/>
            </a:xfrm>
            <a:custGeom>
              <a:avLst/>
              <a:gdLst/>
              <a:ahLst/>
              <a:cxnLst/>
              <a:rect r="r" b="b" t="t" l="l"/>
              <a:pathLst>
                <a:path h="1710436" w="15522956">
                  <a:moveTo>
                    <a:pt x="31750" y="0"/>
                  </a:moveTo>
                  <a:lnTo>
                    <a:pt x="15491206" y="0"/>
                  </a:lnTo>
                  <a:cubicBezTo>
                    <a:pt x="15508732" y="0"/>
                    <a:pt x="15522956" y="14224"/>
                    <a:pt x="15522956" y="31750"/>
                  </a:cubicBezTo>
                  <a:lnTo>
                    <a:pt x="15522956" y="1678686"/>
                  </a:lnTo>
                  <a:cubicBezTo>
                    <a:pt x="15522956" y="1696212"/>
                    <a:pt x="15508732" y="1710436"/>
                    <a:pt x="15491206" y="1710436"/>
                  </a:cubicBezTo>
                  <a:lnTo>
                    <a:pt x="31750" y="1710436"/>
                  </a:lnTo>
                  <a:cubicBezTo>
                    <a:pt x="14224" y="1710436"/>
                    <a:pt x="0" y="1696212"/>
                    <a:pt x="0" y="1678686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1678686"/>
                  </a:lnTo>
                  <a:lnTo>
                    <a:pt x="31750" y="1678686"/>
                  </a:lnTo>
                  <a:lnTo>
                    <a:pt x="31750" y="1646936"/>
                  </a:lnTo>
                  <a:lnTo>
                    <a:pt x="15491206" y="1646936"/>
                  </a:lnTo>
                  <a:lnTo>
                    <a:pt x="15491206" y="1678686"/>
                  </a:lnTo>
                  <a:lnTo>
                    <a:pt x="15459456" y="1678686"/>
                  </a:lnTo>
                  <a:lnTo>
                    <a:pt x="15459456" y="31750"/>
                  </a:lnTo>
                  <a:lnTo>
                    <a:pt x="15491206" y="31750"/>
                  </a:lnTo>
                  <a:lnTo>
                    <a:pt x="15491206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400679" y="718185"/>
            <a:ext cx="11540617" cy="67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397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Quickshift algorithm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8876" y="2192655"/>
            <a:ext cx="16612061" cy="470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Input:- Image </a:t>
            </a:r>
          </a:p>
          <a:p>
            <a:pPr algn="just">
              <a:lnSpc>
                <a:spcPts val="3600"/>
              </a:lnSpc>
            </a:pPr>
            <a:r>
              <a:rPr lang="en-US" sz="3000" i="true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             -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Bandwidth parameter</a:t>
            </a:r>
            <a:r>
              <a:rPr lang="en-US" sz="3000" i="true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r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(controls the size of the neighborhood)</a:t>
            </a:r>
          </a:p>
          <a:p>
            <a:pPr algn="just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-Optional parameters: kernel size, max distance, etc.</a:t>
            </a:r>
          </a:p>
          <a:p>
            <a:pPr algn="just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Initialize: Choose initial cluster centers.</a:t>
            </a:r>
          </a:p>
          <a:p>
            <a:pPr algn="just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For each cluster center Ck :- Assign pixels from a square neighborhood around Ck based on a distance measure. Then update the cluster center based on the assigned pixels.</a:t>
            </a:r>
          </a:p>
          <a:p>
            <a:pPr algn="just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Check for convergence, typically by measuring the change in cluster centers or other     convergence   criteria.</a:t>
            </a:r>
          </a:p>
          <a:p>
            <a:pPr algn="just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Enforce connectivity to ensure that segmented regions form coherent structures.</a:t>
            </a:r>
          </a:p>
          <a:p>
            <a:pPr algn="l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8320" y="502158"/>
            <a:ext cx="14481429" cy="1264253"/>
            <a:chOff x="0" y="0"/>
            <a:chExt cx="19308572" cy="16856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08572" cy="1685671"/>
            </a:xfrm>
            <a:custGeom>
              <a:avLst/>
              <a:gdLst/>
              <a:ahLst/>
              <a:cxnLst/>
              <a:rect r="r" b="b" t="t" l="l"/>
              <a:pathLst>
                <a:path h="1685671" w="19308572">
                  <a:moveTo>
                    <a:pt x="0" y="0"/>
                  </a:moveTo>
                  <a:lnTo>
                    <a:pt x="19308572" y="0"/>
                  </a:lnTo>
                  <a:lnTo>
                    <a:pt x="19308572" y="1685671"/>
                  </a:lnTo>
                  <a:lnTo>
                    <a:pt x="0" y="16856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74507" y="478346"/>
            <a:ext cx="14529054" cy="1311878"/>
            <a:chOff x="0" y="0"/>
            <a:chExt cx="19372072" cy="17491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372072" cy="1749171"/>
            </a:xfrm>
            <a:custGeom>
              <a:avLst/>
              <a:gdLst/>
              <a:ahLst/>
              <a:cxnLst/>
              <a:rect r="r" b="b" t="t" l="l"/>
              <a:pathLst>
                <a:path h="1749171" w="19372072">
                  <a:moveTo>
                    <a:pt x="31750" y="0"/>
                  </a:moveTo>
                  <a:lnTo>
                    <a:pt x="19340322" y="0"/>
                  </a:lnTo>
                  <a:cubicBezTo>
                    <a:pt x="19357848" y="0"/>
                    <a:pt x="19372072" y="14224"/>
                    <a:pt x="19372072" y="31750"/>
                  </a:cubicBezTo>
                  <a:lnTo>
                    <a:pt x="19372072" y="1717421"/>
                  </a:lnTo>
                  <a:cubicBezTo>
                    <a:pt x="19372072" y="1734947"/>
                    <a:pt x="19357848" y="1749171"/>
                    <a:pt x="19340322" y="1749171"/>
                  </a:cubicBezTo>
                  <a:lnTo>
                    <a:pt x="31750" y="1749171"/>
                  </a:lnTo>
                  <a:cubicBezTo>
                    <a:pt x="14224" y="1749171"/>
                    <a:pt x="0" y="1734947"/>
                    <a:pt x="0" y="1717421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1717421"/>
                  </a:lnTo>
                  <a:lnTo>
                    <a:pt x="31750" y="1717421"/>
                  </a:lnTo>
                  <a:lnTo>
                    <a:pt x="31750" y="1685671"/>
                  </a:lnTo>
                  <a:lnTo>
                    <a:pt x="19340322" y="1685671"/>
                  </a:lnTo>
                  <a:lnTo>
                    <a:pt x="19340322" y="1717421"/>
                  </a:lnTo>
                  <a:lnTo>
                    <a:pt x="19308572" y="1717421"/>
                  </a:lnTo>
                  <a:lnTo>
                    <a:pt x="19308572" y="31750"/>
                  </a:lnTo>
                  <a:lnTo>
                    <a:pt x="19340322" y="31750"/>
                  </a:lnTo>
                  <a:lnTo>
                    <a:pt x="19340322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74507" y="845105"/>
            <a:ext cx="14439265" cy="606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b="true" sz="4200" spc="397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Slic algorithm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4507" y="2012590"/>
            <a:ext cx="17690287" cy="651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Initialize cluster centers Ck by sampling pixels at regular grid</a:t>
            </a:r>
          </a:p>
          <a:p>
            <a:pPr algn="just"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steps S.</a:t>
            </a:r>
          </a:p>
          <a:p>
            <a:pPr algn="just"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Perturb cluster centers in an n, x n, neighborhood, to the lowest gradient position.</a:t>
            </a:r>
          </a:p>
          <a:p>
            <a:pPr algn="just"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Repeat</a:t>
            </a:r>
          </a:p>
          <a:p>
            <a:pPr algn="just"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For each cluster center Ck do</a:t>
            </a:r>
          </a:p>
          <a:p>
            <a:pPr algn="just"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Assign the best matching pixels from a 2S x 2S square neighborhood around</a:t>
            </a:r>
          </a:p>
          <a:p>
            <a:pPr algn="just"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the cluster center according to the distance measure (Eq. 1).</a:t>
            </a:r>
          </a:p>
          <a:p>
            <a:pPr algn="just"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End for</a:t>
            </a:r>
          </a:p>
          <a:p>
            <a:pPr algn="just"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Compute new cluster centers and residual error E {LI distance between previous</a:t>
            </a:r>
          </a:p>
          <a:p>
            <a:pPr algn="just"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centers and recomputed centers}</a:t>
            </a:r>
          </a:p>
          <a:p>
            <a:pPr algn="just"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Until E &lt; threshold</a:t>
            </a:r>
          </a:p>
          <a:p>
            <a:pPr algn="just"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Enforce connectivity.</a:t>
            </a:r>
          </a:p>
          <a:p>
            <a:pPr algn="l">
              <a:lnSpc>
                <a:spcPts val="383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97864" y="472238"/>
            <a:ext cx="15291911" cy="1219772"/>
            <a:chOff x="0" y="0"/>
            <a:chExt cx="20389215" cy="16263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89214" cy="1626362"/>
            </a:xfrm>
            <a:custGeom>
              <a:avLst/>
              <a:gdLst/>
              <a:ahLst/>
              <a:cxnLst/>
              <a:rect r="r" b="b" t="t" l="l"/>
              <a:pathLst>
                <a:path h="1626362" w="20389214">
                  <a:moveTo>
                    <a:pt x="0" y="0"/>
                  </a:moveTo>
                  <a:lnTo>
                    <a:pt x="20389214" y="0"/>
                  </a:lnTo>
                  <a:lnTo>
                    <a:pt x="20389214" y="1626362"/>
                  </a:lnTo>
                  <a:lnTo>
                    <a:pt x="0" y="162636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74052" y="448425"/>
            <a:ext cx="15339536" cy="1267396"/>
            <a:chOff x="0" y="0"/>
            <a:chExt cx="20452715" cy="168986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452714" cy="1689862"/>
            </a:xfrm>
            <a:custGeom>
              <a:avLst/>
              <a:gdLst/>
              <a:ahLst/>
              <a:cxnLst/>
              <a:rect r="r" b="b" t="t" l="l"/>
              <a:pathLst>
                <a:path h="1689862" w="20452714">
                  <a:moveTo>
                    <a:pt x="31750" y="0"/>
                  </a:moveTo>
                  <a:lnTo>
                    <a:pt x="20420964" y="0"/>
                  </a:lnTo>
                  <a:cubicBezTo>
                    <a:pt x="20438490" y="0"/>
                    <a:pt x="20452714" y="14224"/>
                    <a:pt x="20452714" y="31750"/>
                  </a:cubicBezTo>
                  <a:lnTo>
                    <a:pt x="20452714" y="1658112"/>
                  </a:lnTo>
                  <a:cubicBezTo>
                    <a:pt x="20452714" y="1675638"/>
                    <a:pt x="20438490" y="1689862"/>
                    <a:pt x="20420964" y="1689862"/>
                  </a:cubicBezTo>
                  <a:lnTo>
                    <a:pt x="31750" y="1689862"/>
                  </a:lnTo>
                  <a:cubicBezTo>
                    <a:pt x="14224" y="1689862"/>
                    <a:pt x="0" y="1675638"/>
                    <a:pt x="0" y="1658112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1658112"/>
                  </a:lnTo>
                  <a:lnTo>
                    <a:pt x="31750" y="1658112"/>
                  </a:lnTo>
                  <a:lnTo>
                    <a:pt x="31750" y="1626362"/>
                  </a:lnTo>
                  <a:lnTo>
                    <a:pt x="20420964" y="1626362"/>
                  </a:lnTo>
                  <a:lnTo>
                    <a:pt x="20420964" y="1658112"/>
                  </a:lnTo>
                  <a:lnTo>
                    <a:pt x="20389214" y="1658112"/>
                  </a:lnTo>
                  <a:lnTo>
                    <a:pt x="20389214" y="31750"/>
                  </a:lnTo>
                  <a:lnTo>
                    <a:pt x="20420964" y="31750"/>
                  </a:lnTo>
                  <a:lnTo>
                    <a:pt x="20420964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174052" y="792945"/>
            <a:ext cx="15253081" cy="606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b="true" sz="4200" spc="397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Quickshift with noise algorithm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8479" y="2152650"/>
            <a:ext cx="16718230" cy="6630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7"/>
              </a:lnSpc>
            </a:pPr>
            <a:r>
              <a:rPr lang="en-US" sz="3298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 Initialization with Noise</a:t>
            </a:r>
            <a:r>
              <a:rPr lang="en-US" sz="32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Start by initializing cluster centers. Instead of placing them precisely    on a regular grid, introduce noise by perturbing the initial positions randomly.</a:t>
            </a:r>
          </a:p>
          <a:p>
            <a:pPr algn="l">
              <a:lnSpc>
                <a:spcPts val="4237"/>
              </a:lnSpc>
            </a:pPr>
            <a:r>
              <a:rPr lang="en-US" sz="32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Repeat the following steps until convergence:</a:t>
            </a:r>
          </a:p>
          <a:p>
            <a:pPr algn="l">
              <a:lnSpc>
                <a:spcPts val="4237"/>
              </a:lnSpc>
            </a:pPr>
            <a:r>
              <a:rPr lang="en-US" sz="32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- For each cluster center (Ck):</a:t>
            </a:r>
          </a:p>
          <a:p>
            <a:pPr algn="l">
              <a:lnSpc>
                <a:spcPts val="4237"/>
              </a:lnSpc>
            </a:pPr>
            <a:r>
              <a:rPr lang="en-US" sz="32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- Assign pixels to cluster based on a distance measure, considering both color and spatial info.</a:t>
            </a:r>
          </a:p>
          <a:p>
            <a:pPr algn="l">
              <a:lnSpc>
                <a:spcPts val="4237"/>
              </a:lnSpc>
            </a:pPr>
            <a:r>
              <a:rPr lang="en-US" sz="32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- Update the cluster center by computing the mean position of the assigned pixels.</a:t>
            </a:r>
          </a:p>
          <a:p>
            <a:pPr algn="l">
              <a:lnSpc>
                <a:spcPts val="4237"/>
              </a:lnSpc>
            </a:pPr>
            <a:r>
              <a:rPr lang="en-US" sz="3298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 Convergence Check</a:t>
            </a:r>
            <a:r>
              <a:rPr lang="en-US" sz="32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 Check for convergence by monitoring changes in cluster centers or other convergence criteria.</a:t>
            </a:r>
          </a:p>
          <a:p>
            <a:pPr algn="l">
              <a:lnSpc>
                <a:spcPts val="4237"/>
              </a:lnSpc>
            </a:pPr>
            <a:r>
              <a:rPr lang="en-US" sz="3298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 Enforce Connectivity</a:t>
            </a:r>
            <a:r>
              <a:rPr lang="en-US" sz="32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 After convergence, enforce connectivity to ensure that the segmented regions form coherent structures.</a:t>
            </a:r>
          </a:p>
          <a:p>
            <a:pPr algn="l">
              <a:lnSpc>
                <a:spcPts val="3958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96440" y="785422"/>
            <a:ext cx="13373386" cy="1783080"/>
            <a:chOff x="0" y="0"/>
            <a:chExt cx="17831181" cy="237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31181" cy="2377440"/>
            </a:xfrm>
            <a:custGeom>
              <a:avLst/>
              <a:gdLst/>
              <a:ahLst/>
              <a:cxnLst/>
              <a:rect r="r" b="b" t="t" l="l"/>
              <a:pathLst>
                <a:path h="2377440" w="17831181">
                  <a:moveTo>
                    <a:pt x="0" y="0"/>
                  </a:moveTo>
                  <a:lnTo>
                    <a:pt x="17831181" y="0"/>
                  </a:lnTo>
                  <a:lnTo>
                    <a:pt x="17831181" y="2377440"/>
                  </a:lnTo>
                  <a:lnTo>
                    <a:pt x="0" y="23774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972628" y="761609"/>
            <a:ext cx="13421011" cy="1830705"/>
            <a:chOff x="0" y="0"/>
            <a:chExt cx="17894681" cy="24409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94681" cy="2440940"/>
            </a:xfrm>
            <a:custGeom>
              <a:avLst/>
              <a:gdLst/>
              <a:ahLst/>
              <a:cxnLst/>
              <a:rect r="r" b="b" t="t" l="l"/>
              <a:pathLst>
                <a:path h="2440940" w="17894681">
                  <a:moveTo>
                    <a:pt x="31750" y="0"/>
                  </a:moveTo>
                  <a:lnTo>
                    <a:pt x="17862931" y="0"/>
                  </a:lnTo>
                  <a:cubicBezTo>
                    <a:pt x="17880457" y="0"/>
                    <a:pt x="17894681" y="14224"/>
                    <a:pt x="17894681" y="31750"/>
                  </a:cubicBezTo>
                  <a:lnTo>
                    <a:pt x="17894681" y="2409190"/>
                  </a:lnTo>
                  <a:cubicBezTo>
                    <a:pt x="17894681" y="2426716"/>
                    <a:pt x="17880457" y="2440940"/>
                    <a:pt x="17862931" y="2440940"/>
                  </a:cubicBezTo>
                  <a:lnTo>
                    <a:pt x="31750" y="2440940"/>
                  </a:lnTo>
                  <a:cubicBezTo>
                    <a:pt x="14224" y="2440940"/>
                    <a:pt x="0" y="2426716"/>
                    <a:pt x="0" y="2409190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2409190"/>
                  </a:lnTo>
                  <a:lnTo>
                    <a:pt x="31750" y="2409190"/>
                  </a:lnTo>
                  <a:lnTo>
                    <a:pt x="31750" y="2377440"/>
                  </a:lnTo>
                  <a:lnTo>
                    <a:pt x="17862931" y="2377440"/>
                  </a:lnTo>
                  <a:lnTo>
                    <a:pt x="17862931" y="2409190"/>
                  </a:lnTo>
                  <a:lnTo>
                    <a:pt x="17831181" y="2409190"/>
                  </a:lnTo>
                  <a:lnTo>
                    <a:pt x="17831181" y="31750"/>
                  </a:lnTo>
                  <a:lnTo>
                    <a:pt x="17862931" y="31750"/>
                  </a:lnTo>
                  <a:lnTo>
                    <a:pt x="17862931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972628" y="1321107"/>
            <a:ext cx="13326745" cy="67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397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Jaccard coefficient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73580" y="3425571"/>
            <a:ext cx="14340840" cy="6030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5409" indent="-181352" lvl="3">
              <a:lnSpc>
                <a:spcPts val="2997"/>
              </a:lnSpc>
              <a:buFont typeface="Arial"/>
              <a:buChar char="￭"/>
            </a:pPr>
            <a:r>
              <a:rPr lang="en-US" sz="2775" spc="64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Jaccard coefficient is a measure of similarity between two sets. </a:t>
            </a:r>
          </a:p>
          <a:p>
            <a:pPr algn="l" marL="725409" indent="-181352" lvl="3">
              <a:lnSpc>
                <a:spcPts val="2997"/>
              </a:lnSpc>
              <a:buFont typeface="Arial"/>
              <a:buChar char="￭"/>
            </a:pPr>
            <a:r>
              <a:rPr lang="en-US" sz="2775" spc="64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It produces a value between 0 and 1.</a:t>
            </a:r>
          </a:p>
          <a:p>
            <a:pPr algn="l" marL="725409" indent="-181352" lvl="3">
              <a:lnSpc>
                <a:spcPts val="2997"/>
              </a:lnSpc>
              <a:buFont typeface="Arial"/>
              <a:buChar char="￭"/>
            </a:pPr>
            <a:r>
              <a:rPr lang="en-US" sz="2775" spc="64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 A value of 1 indicates that the sets are identical, while a value of 0 means that the sets have no elements in common.</a:t>
            </a:r>
          </a:p>
          <a:p>
            <a:pPr algn="l" marL="725409" indent="-181352" lvl="3">
              <a:lnSpc>
                <a:spcPts val="2997"/>
              </a:lnSpc>
            </a:pPr>
          </a:p>
          <a:p>
            <a:pPr algn="l" marL="725409" indent="-181352" lvl="3">
              <a:lnSpc>
                <a:spcPts val="2997"/>
              </a:lnSpc>
            </a:pPr>
          </a:p>
          <a:p>
            <a:pPr algn="l" marL="725409" indent="-181352" lvl="3">
              <a:lnSpc>
                <a:spcPts val="2997"/>
              </a:lnSpc>
            </a:pPr>
          </a:p>
          <a:p>
            <a:pPr algn="l" marL="725409" indent="-181352" lvl="3">
              <a:lnSpc>
                <a:spcPts val="2997"/>
              </a:lnSpc>
            </a:pPr>
          </a:p>
          <a:p>
            <a:pPr algn="l" marL="725409" indent="-181352" lvl="3">
              <a:lnSpc>
                <a:spcPts val="3206"/>
              </a:lnSpc>
            </a:pPr>
            <a:r>
              <a:rPr lang="en-US" sz="2775" spc="64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   - Set A: The set of pixels belonging to a ground truth segmentation mask.</a:t>
            </a:r>
          </a:p>
          <a:p>
            <a:pPr algn="l" marL="725409" indent="-181352" lvl="3">
              <a:lnSpc>
                <a:spcPts val="3206"/>
              </a:lnSpc>
            </a:pPr>
            <a:r>
              <a:rPr lang="en-US" sz="2775" spc="64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   - Set B: The set of pixels obtained from the predicted segmentation.</a:t>
            </a:r>
          </a:p>
          <a:p>
            <a:pPr algn="l" marL="725409" indent="-181352" lvl="3">
              <a:lnSpc>
                <a:spcPts val="2997"/>
              </a:lnSpc>
            </a:pPr>
          </a:p>
          <a:p>
            <a:pPr algn="l" marL="725409" indent="-181352" lvl="3">
              <a:lnSpc>
                <a:spcPts val="2997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3644111" y="4939980"/>
            <a:ext cx="4460791" cy="1380806"/>
            <a:chOff x="0" y="0"/>
            <a:chExt cx="6809867" cy="21079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809867" cy="2107946"/>
            </a:xfrm>
            <a:custGeom>
              <a:avLst/>
              <a:gdLst/>
              <a:ahLst/>
              <a:cxnLst/>
              <a:rect r="r" b="b" t="t" l="l"/>
              <a:pathLst>
                <a:path h="2107946" w="6809867">
                  <a:moveTo>
                    <a:pt x="0" y="0"/>
                  </a:moveTo>
                  <a:lnTo>
                    <a:pt x="6809867" y="0"/>
                  </a:lnTo>
                  <a:lnTo>
                    <a:pt x="6809867" y="2107946"/>
                  </a:lnTo>
                  <a:lnTo>
                    <a:pt x="0" y="21079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" t="0" r="-3" b="0"/>
              </a:stretch>
            </a:blip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1760" y="203218"/>
            <a:ext cx="15457075" cy="1130713"/>
            <a:chOff x="0" y="0"/>
            <a:chExt cx="20609433" cy="15076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09433" cy="1507617"/>
            </a:xfrm>
            <a:custGeom>
              <a:avLst/>
              <a:gdLst/>
              <a:ahLst/>
              <a:cxnLst/>
              <a:rect r="r" b="b" t="t" l="l"/>
              <a:pathLst>
                <a:path h="1507617" w="20609433">
                  <a:moveTo>
                    <a:pt x="0" y="0"/>
                  </a:moveTo>
                  <a:lnTo>
                    <a:pt x="20609433" y="0"/>
                  </a:lnTo>
                  <a:lnTo>
                    <a:pt x="20609433" y="1507617"/>
                  </a:lnTo>
                  <a:lnTo>
                    <a:pt x="0" y="150761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7948" y="179405"/>
            <a:ext cx="15504700" cy="1178338"/>
            <a:chOff x="0" y="0"/>
            <a:chExt cx="20672933" cy="15711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672933" cy="1571117"/>
            </a:xfrm>
            <a:custGeom>
              <a:avLst/>
              <a:gdLst/>
              <a:ahLst/>
              <a:cxnLst/>
              <a:rect r="r" b="b" t="t" l="l"/>
              <a:pathLst>
                <a:path h="1571117" w="20672933">
                  <a:moveTo>
                    <a:pt x="31750" y="0"/>
                  </a:moveTo>
                  <a:lnTo>
                    <a:pt x="20641183" y="0"/>
                  </a:lnTo>
                  <a:cubicBezTo>
                    <a:pt x="20658710" y="0"/>
                    <a:pt x="20672933" y="14224"/>
                    <a:pt x="20672933" y="31750"/>
                  </a:cubicBezTo>
                  <a:lnTo>
                    <a:pt x="20672933" y="1539367"/>
                  </a:lnTo>
                  <a:cubicBezTo>
                    <a:pt x="20672933" y="1556893"/>
                    <a:pt x="20658710" y="1571117"/>
                    <a:pt x="20641183" y="1571117"/>
                  </a:cubicBezTo>
                  <a:lnTo>
                    <a:pt x="31750" y="1571117"/>
                  </a:lnTo>
                  <a:cubicBezTo>
                    <a:pt x="14224" y="1571117"/>
                    <a:pt x="0" y="1556893"/>
                    <a:pt x="0" y="1539367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1539367"/>
                  </a:lnTo>
                  <a:lnTo>
                    <a:pt x="31750" y="1539367"/>
                  </a:lnTo>
                  <a:lnTo>
                    <a:pt x="31750" y="1507617"/>
                  </a:lnTo>
                  <a:lnTo>
                    <a:pt x="20641183" y="1507617"/>
                  </a:lnTo>
                  <a:lnTo>
                    <a:pt x="20641183" y="1539367"/>
                  </a:lnTo>
                  <a:lnTo>
                    <a:pt x="20609433" y="1539367"/>
                  </a:lnTo>
                  <a:lnTo>
                    <a:pt x="20609433" y="31750"/>
                  </a:lnTo>
                  <a:lnTo>
                    <a:pt x="20641183" y="31750"/>
                  </a:lnTo>
                  <a:lnTo>
                    <a:pt x="20641183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168748" y="258780"/>
            <a:ext cx="15419005" cy="1030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b="true" sz="4200" spc="397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Superpixel model table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17948" y="1340312"/>
            <a:ext cx="15496794" cy="8946642"/>
            <a:chOff x="0" y="0"/>
            <a:chExt cx="20662392" cy="119288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662392" cy="11928856"/>
            </a:xfrm>
            <a:custGeom>
              <a:avLst/>
              <a:gdLst/>
              <a:ahLst/>
              <a:cxnLst/>
              <a:rect r="r" b="b" t="t" l="l"/>
              <a:pathLst>
                <a:path h="11928856" w="20662392">
                  <a:moveTo>
                    <a:pt x="0" y="0"/>
                  </a:moveTo>
                  <a:lnTo>
                    <a:pt x="20662392" y="0"/>
                  </a:lnTo>
                  <a:lnTo>
                    <a:pt x="20662392" y="11928856"/>
                  </a:lnTo>
                  <a:lnTo>
                    <a:pt x="0" y="119288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119" r="0" b="-2119"/>
              </a:stretch>
            </a:blipFill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0632" y="196516"/>
            <a:ext cx="15817024" cy="835723"/>
            <a:chOff x="0" y="0"/>
            <a:chExt cx="21089365" cy="11142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89365" cy="1114298"/>
            </a:xfrm>
            <a:custGeom>
              <a:avLst/>
              <a:gdLst/>
              <a:ahLst/>
              <a:cxnLst/>
              <a:rect r="r" b="b" t="t" l="l"/>
              <a:pathLst>
                <a:path h="1114298" w="21089365">
                  <a:moveTo>
                    <a:pt x="0" y="0"/>
                  </a:moveTo>
                  <a:lnTo>
                    <a:pt x="21089365" y="0"/>
                  </a:lnTo>
                  <a:lnTo>
                    <a:pt x="21089365" y="1114298"/>
                  </a:lnTo>
                  <a:lnTo>
                    <a:pt x="0" y="111429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26820" y="170307"/>
            <a:ext cx="15864649" cy="885730"/>
            <a:chOff x="0" y="0"/>
            <a:chExt cx="21152865" cy="118097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152865" cy="1180973"/>
            </a:xfrm>
            <a:custGeom>
              <a:avLst/>
              <a:gdLst/>
              <a:ahLst/>
              <a:cxnLst/>
              <a:rect r="r" b="b" t="t" l="l"/>
              <a:pathLst>
                <a:path h="1180973" w="21152865">
                  <a:moveTo>
                    <a:pt x="31750" y="0"/>
                  </a:moveTo>
                  <a:lnTo>
                    <a:pt x="21121115" y="0"/>
                  </a:lnTo>
                  <a:cubicBezTo>
                    <a:pt x="21138642" y="0"/>
                    <a:pt x="21152865" y="15621"/>
                    <a:pt x="21152865" y="34925"/>
                  </a:cubicBezTo>
                  <a:lnTo>
                    <a:pt x="21152865" y="1149223"/>
                  </a:lnTo>
                  <a:cubicBezTo>
                    <a:pt x="21152865" y="1166749"/>
                    <a:pt x="21138642" y="1180973"/>
                    <a:pt x="21121115" y="1180973"/>
                  </a:cubicBezTo>
                  <a:lnTo>
                    <a:pt x="31750" y="1180973"/>
                  </a:lnTo>
                  <a:cubicBezTo>
                    <a:pt x="14224" y="1180973"/>
                    <a:pt x="0" y="1166749"/>
                    <a:pt x="0" y="1149223"/>
                  </a:cubicBezTo>
                  <a:lnTo>
                    <a:pt x="0" y="34925"/>
                  </a:lnTo>
                  <a:cubicBezTo>
                    <a:pt x="0" y="15621"/>
                    <a:pt x="14224" y="0"/>
                    <a:pt x="31750" y="0"/>
                  </a:cubicBezTo>
                  <a:moveTo>
                    <a:pt x="31750" y="69850"/>
                  </a:moveTo>
                  <a:lnTo>
                    <a:pt x="31750" y="34925"/>
                  </a:lnTo>
                  <a:lnTo>
                    <a:pt x="63500" y="34925"/>
                  </a:lnTo>
                  <a:lnTo>
                    <a:pt x="63500" y="1149223"/>
                  </a:lnTo>
                  <a:lnTo>
                    <a:pt x="31750" y="1149223"/>
                  </a:lnTo>
                  <a:lnTo>
                    <a:pt x="31750" y="1114806"/>
                  </a:lnTo>
                  <a:lnTo>
                    <a:pt x="21121115" y="1114806"/>
                  </a:lnTo>
                  <a:lnTo>
                    <a:pt x="21121115" y="1149223"/>
                  </a:lnTo>
                  <a:lnTo>
                    <a:pt x="21089365" y="1149223"/>
                  </a:lnTo>
                  <a:lnTo>
                    <a:pt x="21089365" y="34925"/>
                  </a:lnTo>
                  <a:lnTo>
                    <a:pt x="21121115" y="34925"/>
                  </a:lnTo>
                  <a:lnTo>
                    <a:pt x="21121115" y="69850"/>
                  </a:lnTo>
                  <a:lnTo>
                    <a:pt x="31750" y="69850"/>
                  </a:ln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277620" y="249682"/>
            <a:ext cx="15780385" cy="72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b="true" sz="4200" spc="397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Xai output using quickshift superpixel method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107151" y="1028700"/>
            <a:ext cx="12433267" cy="9258300"/>
            <a:chOff x="0" y="0"/>
            <a:chExt cx="16577690" cy="1234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577690" cy="12344400"/>
            </a:xfrm>
            <a:custGeom>
              <a:avLst/>
              <a:gdLst/>
              <a:ahLst/>
              <a:cxnLst/>
              <a:rect r="r" b="b" t="t" l="l"/>
              <a:pathLst>
                <a:path h="12344400" w="16577690">
                  <a:moveTo>
                    <a:pt x="0" y="0"/>
                  </a:moveTo>
                  <a:lnTo>
                    <a:pt x="16577690" y="0"/>
                  </a:lnTo>
                  <a:lnTo>
                    <a:pt x="16577690" y="12344400"/>
                  </a:lnTo>
                  <a:lnTo>
                    <a:pt x="0" y="1234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67" r="0" b="-1467"/>
              </a:stretch>
            </a:blipFill>
          </p:spPr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259" y="243078"/>
            <a:ext cx="15634906" cy="1056513"/>
            <a:chOff x="0" y="0"/>
            <a:chExt cx="20846541" cy="14086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46542" cy="1408684"/>
            </a:xfrm>
            <a:custGeom>
              <a:avLst/>
              <a:gdLst/>
              <a:ahLst/>
              <a:cxnLst/>
              <a:rect r="r" b="b" t="t" l="l"/>
              <a:pathLst>
                <a:path h="1408684" w="20846542">
                  <a:moveTo>
                    <a:pt x="0" y="0"/>
                  </a:moveTo>
                  <a:lnTo>
                    <a:pt x="20846542" y="0"/>
                  </a:lnTo>
                  <a:lnTo>
                    <a:pt x="20846542" y="1408684"/>
                  </a:lnTo>
                  <a:lnTo>
                    <a:pt x="0" y="140868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94447" y="219266"/>
            <a:ext cx="15682532" cy="1104138"/>
            <a:chOff x="0" y="0"/>
            <a:chExt cx="20910043" cy="14721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910042" cy="1472184"/>
            </a:xfrm>
            <a:custGeom>
              <a:avLst/>
              <a:gdLst/>
              <a:ahLst/>
              <a:cxnLst/>
              <a:rect r="r" b="b" t="t" l="l"/>
              <a:pathLst>
                <a:path h="1472184" w="20910042">
                  <a:moveTo>
                    <a:pt x="31750" y="0"/>
                  </a:moveTo>
                  <a:lnTo>
                    <a:pt x="20878292" y="0"/>
                  </a:lnTo>
                  <a:cubicBezTo>
                    <a:pt x="20895818" y="0"/>
                    <a:pt x="20910042" y="14224"/>
                    <a:pt x="20910042" y="31750"/>
                  </a:cubicBezTo>
                  <a:lnTo>
                    <a:pt x="20910042" y="1440434"/>
                  </a:lnTo>
                  <a:cubicBezTo>
                    <a:pt x="20910042" y="1457960"/>
                    <a:pt x="20895818" y="1472184"/>
                    <a:pt x="20878292" y="1472184"/>
                  </a:cubicBezTo>
                  <a:lnTo>
                    <a:pt x="31750" y="1472184"/>
                  </a:lnTo>
                  <a:cubicBezTo>
                    <a:pt x="14224" y="1472184"/>
                    <a:pt x="0" y="1457960"/>
                    <a:pt x="0" y="1440434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1440434"/>
                  </a:lnTo>
                  <a:lnTo>
                    <a:pt x="31750" y="1440434"/>
                  </a:lnTo>
                  <a:lnTo>
                    <a:pt x="31750" y="1408684"/>
                  </a:lnTo>
                  <a:lnTo>
                    <a:pt x="20878292" y="1408684"/>
                  </a:lnTo>
                  <a:lnTo>
                    <a:pt x="20878292" y="1440434"/>
                  </a:lnTo>
                  <a:lnTo>
                    <a:pt x="20846542" y="1440434"/>
                  </a:lnTo>
                  <a:lnTo>
                    <a:pt x="20846542" y="31750"/>
                  </a:lnTo>
                  <a:lnTo>
                    <a:pt x="20878292" y="31750"/>
                  </a:lnTo>
                  <a:lnTo>
                    <a:pt x="20878292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345247" y="298641"/>
            <a:ext cx="15597505" cy="954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b="true" sz="4200" spc="397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Xai output using slicsuperpixel method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000982" y="1511640"/>
            <a:ext cx="12286012" cy="8775382"/>
            <a:chOff x="0" y="0"/>
            <a:chExt cx="16381349" cy="117005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381349" cy="11700510"/>
            </a:xfrm>
            <a:custGeom>
              <a:avLst/>
              <a:gdLst/>
              <a:ahLst/>
              <a:cxnLst/>
              <a:rect r="r" b="b" t="t" l="l"/>
              <a:pathLst>
                <a:path h="11700510" w="16381349">
                  <a:moveTo>
                    <a:pt x="0" y="0"/>
                  </a:moveTo>
                  <a:lnTo>
                    <a:pt x="16381349" y="0"/>
                  </a:lnTo>
                  <a:lnTo>
                    <a:pt x="16381349" y="11700510"/>
                  </a:lnTo>
                  <a:lnTo>
                    <a:pt x="0" y="11700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04" t="0" r="-804" b="0"/>
              </a:stretch>
            </a:blipFill>
          </p:spPr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6904" y="243078"/>
            <a:ext cx="15959710" cy="1026795"/>
            <a:chOff x="0" y="0"/>
            <a:chExt cx="21279613" cy="13690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79613" cy="1369060"/>
            </a:xfrm>
            <a:custGeom>
              <a:avLst/>
              <a:gdLst/>
              <a:ahLst/>
              <a:cxnLst/>
              <a:rect r="r" b="b" t="t" l="l"/>
              <a:pathLst>
                <a:path h="1369060" w="21279613">
                  <a:moveTo>
                    <a:pt x="0" y="0"/>
                  </a:moveTo>
                  <a:lnTo>
                    <a:pt x="21279613" y="0"/>
                  </a:lnTo>
                  <a:lnTo>
                    <a:pt x="21279613" y="1369060"/>
                  </a:lnTo>
                  <a:lnTo>
                    <a:pt x="0" y="13690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3092" y="219266"/>
            <a:ext cx="16007335" cy="1074420"/>
            <a:chOff x="0" y="0"/>
            <a:chExt cx="21343113" cy="14325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343113" cy="1432560"/>
            </a:xfrm>
            <a:custGeom>
              <a:avLst/>
              <a:gdLst/>
              <a:ahLst/>
              <a:cxnLst/>
              <a:rect r="r" b="b" t="t" l="l"/>
              <a:pathLst>
                <a:path h="1432560" w="21343113">
                  <a:moveTo>
                    <a:pt x="31750" y="0"/>
                  </a:moveTo>
                  <a:lnTo>
                    <a:pt x="21311363" y="0"/>
                  </a:lnTo>
                  <a:cubicBezTo>
                    <a:pt x="21328889" y="0"/>
                    <a:pt x="21343113" y="14224"/>
                    <a:pt x="21343113" y="31750"/>
                  </a:cubicBezTo>
                  <a:lnTo>
                    <a:pt x="21343113" y="1400810"/>
                  </a:lnTo>
                  <a:cubicBezTo>
                    <a:pt x="21343113" y="1418336"/>
                    <a:pt x="21328889" y="1432560"/>
                    <a:pt x="21311363" y="1432560"/>
                  </a:cubicBezTo>
                  <a:lnTo>
                    <a:pt x="31750" y="1432560"/>
                  </a:lnTo>
                  <a:cubicBezTo>
                    <a:pt x="14224" y="1432560"/>
                    <a:pt x="0" y="1418336"/>
                    <a:pt x="0" y="1400810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1400810"/>
                  </a:lnTo>
                  <a:lnTo>
                    <a:pt x="31750" y="1400810"/>
                  </a:lnTo>
                  <a:lnTo>
                    <a:pt x="31750" y="1369060"/>
                  </a:lnTo>
                  <a:lnTo>
                    <a:pt x="21311363" y="1369060"/>
                  </a:lnTo>
                  <a:lnTo>
                    <a:pt x="21311363" y="1400810"/>
                  </a:lnTo>
                  <a:lnTo>
                    <a:pt x="21279613" y="1400810"/>
                  </a:lnTo>
                  <a:lnTo>
                    <a:pt x="21279613" y="31750"/>
                  </a:lnTo>
                  <a:lnTo>
                    <a:pt x="21311363" y="31750"/>
                  </a:lnTo>
                  <a:lnTo>
                    <a:pt x="21311363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163892" y="298641"/>
            <a:ext cx="15923641" cy="924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b="true" sz="4200" spc="397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Xai output using quickshift with noise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669201" y="1273493"/>
            <a:ext cx="12203334" cy="9188481"/>
            <a:chOff x="0" y="0"/>
            <a:chExt cx="16271112" cy="1225130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271112" cy="12251309"/>
            </a:xfrm>
            <a:custGeom>
              <a:avLst/>
              <a:gdLst/>
              <a:ahLst/>
              <a:cxnLst/>
              <a:rect r="r" b="b" t="t" l="l"/>
              <a:pathLst>
                <a:path h="12251309" w="16271112">
                  <a:moveTo>
                    <a:pt x="0" y="0"/>
                  </a:moveTo>
                  <a:lnTo>
                    <a:pt x="16271112" y="0"/>
                  </a:lnTo>
                  <a:lnTo>
                    <a:pt x="16271112" y="12251309"/>
                  </a:lnTo>
                  <a:lnTo>
                    <a:pt x="0" y="122513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469" t="0" r="-1469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53431" y="1052512"/>
            <a:ext cx="14190441" cy="1783080"/>
            <a:chOff x="0" y="0"/>
            <a:chExt cx="18920588" cy="237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920588" cy="2377440"/>
            </a:xfrm>
            <a:custGeom>
              <a:avLst/>
              <a:gdLst/>
              <a:ahLst/>
              <a:cxnLst/>
              <a:rect r="r" b="b" t="t" l="l"/>
              <a:pathLst>
                <a:path h="2377440" w="18920588">
                  <a:moveTo>
                    <a:pt x="0" y="0"/>
                  </a:moveTo>
                  <a:lnTo>
                    <a:pt x="18920588" y="0"/>
                  </a:lnTo>
                  <a:lnTo>
                    <a:pt x="18920588" y="2377440"/>
                  </a:lnTo>
                  <a:lnTo>
                    <a:pt x="0" y="23774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224287" y="1028700"/>
            <a:ext cx="14248734" cy="1830705"/>
            <a:chOff x="0" y="0"/>
            <a:chExt cx="18998312" cy="24409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998312" cy="2440940"/>
            </a:xfrm>
            <a:custGeom>
              <a:avLst/>
              <a:gdLst/>
              <a:ahLst/>
              <a:cxnLst/>
              <a:rect r="r" b="b" t="t" l="l"/>
              <a:pathLst>
                <a:path h="2440940" w="18998312">
                  <a:moveTo>
                    <a:pt x="38862" y="0"/>
                  </a:moveTo>
                  <a:lnTo>
                    <a:pt x="18959449" y="0"/>
                  </a:lnTo>
                  <a:cubicBezTo>
                    <a:pt x="18980913" y="0"/>
                    <a:pt x="18998312" y="14224"/>
                    <a:pt x="18998312" y="31750"/>
                  </a:cubicBezTo>
                  <a:lnTo>
                    <a:pt x="18998312" y="2409190"/>
                  </a:lnTo>
                  <a:cubicBezTo>
                    <a:pt x="18998312" y="2426716"/>
                    <a:pt x="18980913" y="2440940"/>
                    <a:pt x="18959449" y="2440940"/>
                  </a:cubicBezTo>
                  <a:lnTo>
                    <a:pt x="38862" y="2440940"/>
                  </a:lnTo>
                  <a:cubicBezTo>
                    <a:pt x="17399" y="2440940"/>
                    <a:pt x="0" y="2426716"/>
                    <a:pt x="0" y="2409190"/>
                  </a:cubicBezTo>
                  <a:lnTo>
                    <a:pt x="0" y="31750"/>
                  </a:lnTo>
                  <a:cubicBezTo>
                    <a:pt x="0" y="14224"/>
                    <a:pt x="17399" y="0"/>
                    <a:pt x="38862" y="0"/>
                  </a:cubicBezTo>
                  <a:moveTo>
                    <a:pt x="38862" y="63500"/>
                  </a:moveTo>
                  <a:lnTo>
                    <a:pt x="38862" y="31750"/>
                  </a:lnTo>
                  <a:lnTo>
                    <a:pt x="77724" y="31750"/>
                  </a:lnTo>
                  <a:lnTo>
                    <a:pt x="77724" y="2409190"/>
                  </a:lnTo>
                  <a:lnTo>
                    <a:pt x="38862" y="2409190"/>
                  </a:lnTo>
                  <a:lnTo>
                    <a:pt x="38862" y="2377440"/>
                  </a:lnTo>
                  <a:lnTo>
                    <a:pt x="18959449" y="2377440"/>
                  </a:lnTo>
                  <a:lnTo>
                    <a:pt x="18959449" y="2409190"/>
                  </a:lnTo>
                  <a:lnTo>
                    <a:pt x="18920588" y="2409190"/>
                  </a:lnTo>
                  <a:lnTo>
                    <a:pt x="18920588" y="31750"/>
                  </a:lnTo>
                  <a:lnTo>
                    <a:pt x="18959449" y="31750"/>
                  </a:lnTo>
                  <a:lnTo>
                    <a:pt x="18959449" y="63500"/>
                  </a:lnTo>
                  <a:lnTo>
                    <a:pt x="38862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224287" y="1633563"/>
            <a:ext cx="14147111" cy="649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8"/>
              </a:lnSpc>
            </a:pPr>
            <a:r>
              <a:rPr lang="en-US" b="true" sz="4498" spc="425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CONTENTS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24287" y="3542946"/>
            <a:ext cx="13086945" cy="4390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48300" indent="-262075" lvl="3">
              <a:lnSpc>
                <a:spcPts val="3850"/>
              </a:lnSpc>
              <a:buFont typeface="Arial"/>
              <a:buChar char="￭"/>
            </a:pPr>
            <a:r>
              <a:rPr lang="en-US" sz="4010" spc="93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INTRODUCTION</a:t>
            </a:r>
          </a:p>
          <a:p>
            <a:pPr algn="l" marL="1048300" indent="-262075" lvl="3">
              <a:lnSpc>
                <a:spcPts val="3850"/>
              </a:lnSpc>
              <a:buFont typeface="Arial"/>
              <a:buChar char="￭"/>
            </a:pPr>
            <a:r>
              <a:rPr lang="en-US" sz="4010" spc="93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EXISTING APPROACHES</a:t>
            </a:r>
          </a:p>
          <a:p>
            <a:pPr algn="l" marL="1048300" indent="-262075" lvl="3">
              <a:lnSpc>
                <a:spcPts val="3850"/>
              </a:lnSpc>
              <a:buFont typeface="Arial"/>
              <a:buChar char="￭"/>
            </a:pPr>
            <a:r>
              <a:rPr lang="en-US" sz="4010" spc="93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RESEARCH GAPS</a:t>
            </a:r>
          </a:p>
          <a:p>
            <a:pPr algn="l" marL="1048300" indent="-262075" lvl="3">
              <a:lnSpc>
                <a:spcPts val="3850"/>
              </a:lnSpc>
              <a:buFont typeface="Arial"/>
              <a:buChar char="￭"/>
            </a:pPr>
            <a:r>
              <a:rPr lang="en-US" sz="4010" spc="93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MOTIVATIONS</a:t>
            </a:r>
          </a:p>
          <a:p>
            <a:pPr algn="l" marL="1048300" indent="-262075" lvl="3">
              <a:lnSpc>
                <a:spcPts val="3850"/>
              </a:lnSpc>
              <a:buFont typeface="Arial"/>
              <a:buChar char="￭"/>
            </a:pPr>
            <a:r>
              <a:rPr lang="en-US" sz="4010" spc="93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OBJECTIVES</a:t>
            </a:r>
          </a:p>
          <a:p>
            <a:pPr algn="l" marL="1048300" indent="-262075" lvl="3">
              <a:lnSpc>
                <a:spcPts val="3850"/>
              </a:lnSpc>
              <a:buFont typeface="Arial"/>
              <a:buChar char="￭"/>
            </a:pPr>
            <a:r>
              <a:rPr lang="en-US" sz="4010" spc="93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METHODOLOGY</a:t>
            </a:r>
          </a:p>
          <a:p>
            <a:pPr algn="l" marL="1048300" indent="-262075" lvl="3">
              <a:lnSpc>
                <a:spcPts val="3850"/>
              </a:lnSpc>
              <a:buFont typeface="Arial"/>
              <a:buChar char="￭"/>
            </a:pPr>
            <a:r>
              <a:rPr lang="en-US" sz="4010" spc="93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SIMULATION RESULT</a:t>
            </a:r>
          </a:p>
          <a:p>
            <a:pPr algn="l" marL="1048300" indent="-262075" lvl="3">
              <a:lnSpc>
                <a:spcPts val="3850"/>
              </a:lnSpc>
              <a:buFont typeface="Arial"/>
              <a:buChar char="￭"/>
            </a:pPr>
            <a:r>
              <a:rPr lang="en-US" sz="4010" spc="93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CONCLUSION &amp; FUTURE WORK</a:t>
            </a:r>
          </a:p>
          <a:p>
            <a:pPr algn="l" marL="1048300" indent="-262075" lvl="3">
              <a:lnSpc>
                <a:spcPts val="3850"/>
              </a:lnSpc>
              <a:buFont typeface="Arial"/>
              <a:buChar char="￭"/>
            </a:pPr>
            <a:r>
              <a:rPr lang="en-US" sz="4010" spc="93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REFERENCE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6489" y="785420"/>
            <a:ext cx="15112556" cy="1783080"/>
            <a:chOff x="0" y="0"/>
            <a:chExt cx="20150074" cy="237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150074" cy="2377440"/>
            </a:xfrm>
            <a:custGeom>
              <a:avLst/>
              <a:gdLst/>
              <a:ahLst/>
              <a:cxnLst/>
              <a:rect r="r" b="b" t="t" l="l"/>
              <a:pathLst>
                <a:path h="2377440" w="20150074">
                  <a:moveTo>
                    <a:pt x="0" y="0"/>
                  </a:moveTo>
                  <a:lnTo>
                    <a:pt x="20150074" y="0"/>
                  </a:lnTo>
                  <a:lnTo>
                    <a:pt x="20150074" y="2377440"/>
                  </a:lnTo>
                  <a:lnTo>
                    <a:pt x="0" y="23774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22677" y="761607"/>
            <a:ext cx="15160181" cy="1830705"/>
            <a:chOff x="0" y="0"/>
            <a:chExt cx="20213574" cy="24409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213574" cy="2440940"/>
            </a:xfrm>
            <a:custGeom>
              <a:avLst/>
              <a:gdLst/>
              <a:ahLst/>
              <a:cxnLst/>
              <a:rect r="r" b="b" t="t" l="l"/>
              <a:pathLst>
                <a:path h="2440940" w="20213574">
                  <a:moveTo>
                    <a:pt x="31750" y="0"/>
                  </a:moveTo>
                  <a:lnTo>
                    <a:pt x="20181824" y="0"/>
                  </a:lnTo>
                  <a:cubicBezTo>
                    <a:pt x="20199350" y="0"/>
                    <a:pt x="20213574" y="14224"/>
                    <a:pt x="20213574" y="31750"/>
                  </a:cubicBezTo>
                  <a:lnTo>
                    <a:pt x="20213574" y="2409190"/>
                  </a:lnTo>
                  <a:cubicBezTo>
                    <a:pt x="20213574" y="2426716"/>
                    <a:pt x="20199350" y="2440940"/>
                    <a:pt x="20181824" y="2440940"/>
                  </a:cubicBezTo>
                  <a:lnTo>
                    <a:pt x="31750" y="2440940"/>
                  </a:lnTo>
                  <a:cubicBezTo>
                    <a:pt x="14224" y="2440940"/>
                    <a:pt x="0" y="2426716"/>
                    <a:pt x="0" y="2409190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2409190"/>
                  </a:lnTo>
                  <a:lnTo>
                    <a:pt x="31750" y="2409190"/>
                  </a:lnTo>
                  <a:lnTo>
                    <a:pt x="31750" y="2377440"/>
                  </a:lnTo>
                  <a:lnTo>
                    <a:pt x="20181824" y="2377440"/>
                  </a:lnTo>
                  <a:lnTo>
                    <a:pt x="20181824" y="2409190"/>
                  </a:lnTo>
                  <a:lnTo>
                    <a:pt x="20150074" y="2409190"/>
                  </a:lnTo>
                  <a:lnTo>
                    <a:pt x="20150074" y="31750"/>
                  </a:lnTo>
                  <a:lnTo>
                    <a:pt x="20181824" y="31750"/>
                  </a:lnTo>
                  <a:lnTo>
                    <a:pt x="20181824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673477" y="840982"/>
            <a:ext cx="15073058" cy="1700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b="true" sz="4200" spc="397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Conclusion &amp; future work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7930" y="3035317"/>
            <a:ext cx="15529286" cy="6046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 spc="83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Pneumonia is a life-threatening respiratory infection, and early and accurate diagnosis is crucial.</a:t>
            </a:r>
          </a:p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 spc="83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XAI-assisted approach using LIME technique is proposed for DL models to predict Pneumonia.</a:t>
            </a:r>
          </a:p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 spc="83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Interpretation of predictions made by a model using superpixel methods. We have found the best outcome using QuickShift with noise.</a:t>
            </a:r>
          </a:p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 spc="83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The future work includes:  Implementation of other superpixel methods and development of an UI.  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5430" y="969404"/>
            <a:ext cx="15182374" cy="1293209"/>
            <a:chOff x="0" y="0"/>
            <a:chExt cx="20243165" cy="17242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243164" cy="1724279"/>
            </a:xfrm>
            <a:custGeom>
              <a:avLst/>
              <a:gdLst/>
              <a:ahLst/>
              <a:cxnLst/>
              <a:rect r="r" b="b" t="t" l="l"/>
              <a:pathLst>
                <a:path h="1724279" w="20243164">
                  <a:moveTo>
                    <a:pt x="0" y="0"/>
                  </a:moveTo>
                  <a:lnTo>
                    <a:pt x="20243164" y="0"/>
                  </a:lnTo>
                  <a:lnTo>
                    <a:pt x="20243164" y="1724279"/>
                  </a:lnTo>
                  <a:lnTo>
                    <a:pt x="0" y="17242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21618" y="945591"/>
            <a:ext cx="15229999" cy="1340834"/>
            <a:chOff x="0" y="0"/>
            <a:chExt cx="20306665" cy="178777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06664" cy="1787779"/>
            </a:xfrm>
            <a:custGeom>
              <a:avLst/>
              <a:gdLst/>
              <a:ahLst/>
              <a:cxnLst/>
              <a:rect r="r" b="b" t="t" l="l"/>
              <a:pathLst>
                <a:path h="1787779" w="20306664">
                  <a:moveTo>
                    <a:pt x="31750" y="0"/>
                  </a:moveTo>
                  <a:lnTo>
                    <a:pt x="20274914" y="0"/>
                  </a:lnTo>
                  <a:cubicBezTo>
                    <a:pt x="20292440" y="0"/>
                    <a:pt x="20306664" y="14224"/>
                    <a:pt x="20306664" y="31750"/>
                  </a:cubicBezTo>
                  <a:lnTo>
                    <a:pt x="20306664" y="1756029"/>
                  </a:lnTo>
                  <a:cubicBezTo>
                    <a:pt x="20306664" y="1773555"/>
                    <a:pt x="20292440" y="1787779"/>
                    <a:pt x="20274914" y="1787779"/>
                  </a:cubicBezTo>
                  <a:lnTo>
                    <a:pt x="31750" y="1787779"/>
                  </a:lnTo>
                  <a:cubicBezTo>
                    <a:pt x="14224" y="1787779"/>
                    <a:pt x="0" y="1773555"/>
                    <a:pt x="0" y="1756029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1756029"/>
                  </a:lnTo>
                  <a:lnTo>
                    <a:pt x="31750" y="1756029"/>
                  </a:lnTo>
                  <a:lnTo>
                    <a:pt x="31750" y="1724279"/>
                  </a:lnTo>
                  <a:lnTo>
                    <a:pt x="20274914" y="1724279"/>
                  </a:lnTo>
                  <a:lnTo>
                    <a:pt x="20274914" y="1756029"/>
                  </a:lnTo>
                  <a:lnTo>
                    <a:pt x="20243164" y="1756029"/>
                  </a:lnTo>
                  <a:lnTo>
                    <a:pt x="20243164" y="31750"/>
                  </a:lnTo>
                  <a:lnTo>
                    <a:pt x="20274914" y="31750"/>
                  </a:lnTo>
                  <a:lnTo>
                    <a:pt x="20274914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572418" y="1024966"/>
            <a:ext cx="15143162" cy="1197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b="true" sz="4200" spc="397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REFERENCES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1009" y="2591923"/>
            <a:ext cx="17385979" cy="6966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8035" indent="-232009" lvl="3">
              <a:lnSpc>
                <a:spcPts val="3408"/>
              </a:lnSpc>
              <a:buAutoNum type="arabicPeriod" startAt="1"/>
            </a:pPr>
            <a:r>
              <a:rPr lang="en-US" sz="35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Brima, Y., Atemkeng, M., Tankio Djiokap, S., Ebiele, J., &amp; Tchakounté, F. (2021). Transfer learning for the detection and diagnosis of types of pneumonia including pneumonia induced by COVID-19 from chest X-ray images. </a:t>
            </a:r>
            <a:r>
              <a:rPr lang="en-US" sz="3550" i="true">
                <a:solidFill>
                  <a:srgbClr val="222222"/>
                </a:solidFill>
                <a:latin typeface="Arial Italics"/>
                <a:ea typeface="Arial Italics"/>
                <a:cs typeface="Arial Italics"/>
                <a:sym typeface="Arial Italics"/>
              </a:rPr>
              <a:t>Diagnostics</a:t>
            </a:r>
            <a:r>
              <a:rPr lang="en-US" sz="35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3550" i="true">
                <a:solidFill>
                  <a:srgbClr val="222222"/>
                </a:solidFill>
                <a:latin typeface="Arial Italics"/>
                <a:ea typeface="Arial Italics"/>
                <a:cs typeface="Arial Italics"/>
                <a:sym typeface="Arial Italics"/>
              </a:rPr>
              <a:t>11</a:t>
            </a:r>
            <a:r>
              <a:rPr lang="en-US" sz="35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(8), 1480.</a:t>
            </a:r>
          </a:p>
          <a:p>
            <a:pPr algn="l" marL="928035" indent="-232009" lvl="3">
              <a:lnSpc>
                <a:spcPts val="3408"/>
              </a:lnSpc>
              <a:buAutoNum type="arabicPeriod" startAt="1"/>
            </a:pPr>
            <a:r>
              <a:rPr lang="en-US" sz="35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Habib, N. (2020). Fusion of deep convolutional neural network with PCA and logistic regression for diagnosis of pediatric pneumonia on chest X-rays. </a:t>
            </a:r>
            <a:r>
              <a:rPr lang="en-US" sz="3550" i="true">
                <a:solidFill>
                  <a:srgbClr val="222222"/>
                </a:solidFill>
                <a:latin typeface="Arial Italics"/>
                <a:ea typeface="Arial Italics"/>
                <a:cs typeface="Arial Italics"/>
                <a:sym typeface="Arial Italics"/>
              </a:rPr>
              <a:t>Network Biology</a:t>
            </a:r>
            <a:r>
              <a:rPr lang="en-US" sz="35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3550" i="true">
                <a:solidFill>
                  <a:srgbClr val="222222"/>
                </a:solidFill>
                <a:latin typeface="Arial Italics"/>
                <a:ea typeface="Arial Italics"/>
                <a:cs typeface="Arial Italics"/>
                <a:sym typeface="Arial Italics"/>
              </a:rPr>
              <a:t>10</a:t>
            </a:r>
            <a:r>
              <a:rPr lang="en-US" sz="35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(3), 62.</a:t>
            </a:r>
          </a:p>
          <a:p>
            <a:pPr algn="l" marL="928035" indent="-232009" lvl="3">
              <a:lnSpc>
                <a:spcPts val="3408"/>
              </a:lnSpc>
              <a:buAutoNum type="arabicPeriod" startAt="1"/>
            </a:pPr>
            <a:r>
              <a:rPr lang="en-US" sz="3550" spc="82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Kareem, A., Liu, H., &amp; Sant, P. (2022). Review on pneumonia image detection: A machine learning approach. Human-Centric Intelligent Systems, 2(1-2), 31-43.</a:t>
            </a:r>
          </a:p>
          <a:p>
            <a:pPr algn="l" marL="928035" indent="-232009" lvl="3">
              <a:lnSpc>
                <a:spcPts val="3408"/>
              </a:lnSpc>
              <a:buAutoNum type="arabicPeriod" startAt="1"/>
            </a:pPr>
            <a:r>
              <a:rPr lang="en-US" sz="3550" spc="82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Kundu, R., Das, R., Geem, Z. W., Han, G. T., &amp; Sarkar, R. (2021). Pneumonia detection in chest X-ray images using an ensemble of deep learning models. PloS one, 16(9), e0256630.</a:t>
            </a:r>
          </a:p>
          <a:p>
            <a:pPr algn="l" marL="928035" indent="-232009" lvl="3">
              <a:lnSpc>
                <a:spcPts val="3408"/>
              </a:lnSpc>
              <a:buAutoNum type="arabicPeriod" startAt="1"/>
            </a:pPr>
            <a:r>
              <a:rPr lang="en-US" sz="3550" spc="82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Sourab, S. Y., &amp; Kabir, M. A. (2022). A comparison of hybrid deep learning models for pneumonia diagnosis from chest radiograms. Sensors International, 3, 100167.</a:t>
            </a:r>
          </a:p>
          <a:p>
            <a:pPr algn="l" marL="928035" indent="-232009" lvl="3">
              <a:lnSpc>
                <a:spcPts val="3408"/>
              </a:lnSpc>
              <a:buAutoNum type="arabicPeriod" startAt="1"/>
            </a:pPr>
            <a:r>
              <a:rPr lang="en-US" sz="3550" spc="82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https://www.geeksforgeeks.org/introduction-to-explainable-aixai-using-lime</a:t>
            </a:r>
            <a:r>
              <a:rPr lang="en-US" sz="3550" spc="82" u="sng">
                <a:solidFill>
                  <a:srgbClr val="0000FF"/>
                </a:solidFill>
                <a:latin typeface="TT Smalls"/>
                <a:ea typeface="TT Smalls"/>
                <a:cs typeface="TT Smalls"/>
                <a:sym typeface="TT Smalls"/>
                <a:hlinkClick r:id="rId2" tooltip="https://www.geeksforgeeks.org/introduction-to-explainable-aixai-using-lime/"/>
              </a:rPr>
              <a:t>/</a:t>
            </a:r>
          </a:p>
          <a:p>
            <a:pPr algn="l" marL="928035" indent="-232009" lvl="3">
              <a:lnSpc>
                <a:spcPts val="3408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86400" y="4145973"/>
            <a:ext cx="7315200" cy="1995055"/>
          </a:xfrm>
          <a:custGeom>
            <a:avLst/>
            <a:gdLst/>
            <a:ahLst/>
            <a:cxnLst/>
            <a:rect r="r" b="b" t="t" l="l"/>
            <a:pathLst>
              <a:path h="1995055" w="7315200">
                <a:moveTo>
                  <a:pt x="0" y="0"/>
                </a:moveTo>
                <a:lnTo>
                  <a:pt x="7315200" y="0"/>
                </a:lnTo>
                <a:lnTo>
                  <a:pt x="7315200" y="1995055"/>
                </a:lnTo>
                <a:lnTo>
                  <a:pt x="0" y="1995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9" t="0" r="-259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0375" y="548640"/>
            <a:ext cx="15911799" cy="981551"/>
            <a:chOff x="0" y="0"/>
            <a:chExt cx="21215731" cy="13087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5731" cy="1308735"/>
            </a:xfrm>
            <a:custGeom>
              <a:avLst/>
              <a:gdLst/>
              <a:ahLst/>
              <a:cxnLst/>
              <a:rect r="r" b="b" t="t" l="l"/>
              <a:pathLst>
                <a:path h="1308735" w="21215731">
                  <a:moveTo>
                    <a:pt x="0" y="0"/>
                  </a:moveTo>
                  <a:lnTo>
                    <a:pt x="21215731" y="0"/>
                  </a:lnTo>
                  <a:lnTo>
                    <a:pt x="21215731" y="1308735"/>
                  </a:lnTo>
                  <a:lnTo>
                    <a:pt x="0" y="130873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55419" y="524828"/>
            <a:ext cx="15961709" cy="1029176"/>
            <a:chOff x="0" y="0"/>
            <a:chExt cx="21282279" cy="13722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282279" cy="1372235"/>
            </a:xfrm>
            <a:custGeom>
              <a:avLst/>
              <a:gdLst/>
              <a:ahLst/>
              <a:cxnLst/>
              <a:rect r="r" b="b" t="t" l="l"/>
              <a:pathLst>
                <a:path h="1372235" w="21282279">
                  <a:moveTo>
                    <a:pt x="33274" y="0"/>
                  </a:moveTo>
                  <a:lnTo>
                    <a:pt x="21249005" y="0"/>
                  </a:lnTo>
                  <a:cubicBezTo>
                    <a:pt x="21267420" y="0"/>
                    <a:pt x="21282279" y="14224"/>
                    <a:pt x="21282279" y="31750"/>
                  </a:cubicBezTo>
                  <a:lnTo>
                    <a:pt x="21282279" y="1340485"/>
                  </a:lnTo>
                  <a:cubicBezTo>
                    <a:pt x="21282279" y="1358011"/>
                    <a:pt x="21267420" y="1372235"/>
                    <a:pt x="21249005" y="1372235"/>
                  </a:cubicBezTo>
                  <a:lnTo>
                    <a:pt x="33274" y="1372235"/>
                  </a:lnTo>
                  <a:cubicBezTo>
                    <a:pt x="14859" y="1372235"/>
                    <a:pt x="0" y="1358011"/>
                    <a:pt x="0" y="1340485"/>
                  </a:cubicBezTo>
                  <a:lnTo>
                    <a:pt x="0" y="31750"/>
                  </a:lnTo>
                  <a:cubicBezTo>
                    <a:pt x="0" y="14224"/>
                    <a:pt x="14859" y="0"/>
                    <a:pt x="33274" y="0"/>
                  </a:cubicBezTo>
                  <a:moveTo>
                    <a:pt x="33274" y="63500"/>
                  </a:moveTo>
                  <a:lnTo>
                    <a:pt x="33274" y="31750"/>
                  </a:lnTo>
                  <a:lnTo>
                    <a:pt x="66548" y="31750"/>
                  </a:lnTo>
                  <a:lnTo>
                    <a:pt x="66548" y="1340485"/>
                  </a:lnTo>
                  <a:lnTo>
                    <a:pt x="33274" y="1340485"/>
                  </a:lnTo>
                  <a:lnTo>
                    <a:pt x="33274" y="1308735"/>
                  </a:lnTo>
                  <a:lnTo>
                    <a:pt x="21249005" y="1308735"/>
                  </a:lnTo>
                  <a:lnTo>
                    <a:pt x="21249005" y="1340485"/>
                  </a:lnTo>
                  <a:lnTo>
                    <a:pt x="21215731" y="1340485"/>
                  </a:lnTo>
                  <a:lnTo>
                    <a:pt x="21215731" y="31750"/>
                  </a:lnTo>
                  <a:lnTo>
                    <a:pt x="21249005" y="31750"/>
                  </a:lnTo>
                  <a:lnTo>
                    <a:pt x="21249005" y="63500"/>
                  </a:lnTo>
                  <a:lnTo>
                    <a:pt x="33274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206217" y="744725"/>
            <a:ext cx="15875566" cy="617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3"/>
              </a:lnSpc>
            </a:pPr>
            <a:r>
              <a:rPr lang="en-US" b="true" sz="4299" spc="407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5838" y="1897817"/>
            <a:ext cx="16253462" cy="599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62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Pneumonia is a common and potentially life-threatening respiratory infection, and early and accurate diagnosis is crucial.</a:t>
            </a:r>
          </a:p>
          <a:p>
            <a:pPr algn="just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62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 Chest X-ray imaging is a primary diagnostic tool for pneumonia, and the integration of ML and DL has significantly improved the speed and accuracy of pneumonia detection. </a:t>
            </a:r>
          </a:p>
          <a:p>
            <a:pPr algn="just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62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However, these models are often complex and their decision-making processes can be difficult to understand, which is why there is a pressing need for interpretable artificial intelligence.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297523" y="5883438"/>
            <a:ext cx="3534918" cy="3534918"/>
            <a:chOff x="0" y="0"/>
            <a:chExt cx="4713224" cy="47132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713224" cy="4713224"/>
            </a:xfrm>
            <a:custGeom>
              <a:avLst/>
              <a:gdLst/>
              <a:ahLst/>
              <a:cxnLst/>
              <a:rect r="r" b="b" t="t" l="l"/>
              <a:pathLst>
                <a:path h="4713224" w="4713224">
                  <a:moveTo>
                    <a:pt x="0" y="0"/>
                  </a:moveTo>
                  <a:lnTo>
                    <a:pt x="4713224" y="0"/>
                  </a:lnTo>
                  <a:lnTo>
                    <a:pt x="4713224" y="4713224"/>
                  </a:lnTo>
                  <a:lnTo>
                    <a:pt x="0" y="47132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498554" y="5883438"/>
            <a:ext cx="3819906" cy="3534918"/>
            <a:chOff x="0" y="0"/>
            <a:chExt cx="5093208" cy="47132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93208" cy="4713224"/>
            </a:xfrm>
            <a:custGeom>
              <a:avLst/>
              <a:gdLst/>
              <a:ahLst/>
              <a:cxnLst/>
              <a:rect r="r" b="b" t="t" l="l"/>
              <a:pathLst>
                <a:path h="4713224" w="5093208">
                  <a:moveTo>
                    <a:pt x="0" y="0"/>
                  </a:moveTo>
                  <a:lnTo>
                    <a:pt x="5093208" y="0"/>
                  </a:lnTo>
                  <a:lnTo>
                    <a:pt x="5093208" y="4713224"/>
                  </a:lnTo>
                  <a:lnTo>
                    <a:pt x="0" y="47132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4031" r="0" b="-4031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832402" y="5883438"/>
            <a:ext cx="6623209" cy="3534918"/>
            <a:chOff x="0" y="0"/>
            <a:chExt cx="8830945" cy="471322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830945" cy="4713224"/>
            </a:xfrm>
            <a:custGeom>
              <a:avLst/>
              <a:gdLst/>
              <a:ahLst/>
              <a:cxnLst/>
              <a:rect r="r" b="b" t="t" l="l"/>
              <a:pathLst>
                <a:path h="4713224" w="8830945">
                  <a:moveTo>
                    <a:pt x="0" y="0"/>
                  </a:moveTo>
                  <a:lnTo>
                    <a:pt x="8830945" y="0"/>
                  </a:lnTo>
                  <a:lnTo>
                    <a:pt x="8830945" y="4713224"/>
                  </a:lnTo>
                  <a:lnTo>
                    <a:pt x="0" y="47132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9010" r="0" b="-901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1232982" y="6997868"/>
            <a:ext cx="1091851" cy="634651"/>
            <a:chOff x="0" y="0"/>
            <a:chExt cx="1455801" cy="84620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55801" cy="846201"/>
            </a:xfrm>
            <a:custGeom>
              <a:avLst/>
              <a:gdLst/>
              <a:ahLst/>
              <a:cxnLst/>
              <a:rect r="r" b="b" t="t" l="l"/>
              <a:pathLst>
                <a:path h="846201" w="1455801">
                  <a:moveTo>
                    <a:pt x="38100" y="0"/>
                  </a:moveTo>
                  <a:lnTo>
                    <a:pt x="1417701" y="0"/>
                  </a:lnTo>
                  <a:cubicBezTo>
                    <a:pt x="1438783" y="0"/>
                    <a:pt x="1455801" y="17018"/>
                    <a:pt x="1455801" y="38100"/>
                  </a:cubicBezTo>
                  <a:lnTo>
                    <a:pt x="1455801" y="808101"/>
                  </a:lnTo>
                  <a:cubicBezTo>
                    <a:pt x="1455801" y="829183"/>
                    <a:pt x="1438783" y="846201"/>
                    <a:pt x="1417701" y="846201"/>
                  </a:cubicBezTo>
                  <a:lnTo>
                    <a:pt x="38100" y="846201"/>
                  </a:lnTo>
                  <a:cubicBezTo>
                    <a:pt x="17018" y="846201"/>
                    <a:pt x="0" y="829183"/>
                    <a:pt x="0" y="808101"/>
                  </a:cubicBezTo>
                  <a:lnTo>
                    <a:pt x="0" y="38100"/>
                  </a:lnTo>
                  <a:cubicBezTo>
                    <a:pt x="0" y="17018"/>
                    <a:pt x="17018" y="0"/>
                    <a:pt x="38100" y="0"/>
                  </a:cubicBezTo>
                  <a:moveTo>
                    <a:pt x="38100" y="76200"/>
                  </a:moveTo>
                  <a:lnTo>
                    <a:pt x="38100" y="38100"/>
                  </a:lnTo>
                  <a:lnTo>
                    <a:pt x="76200" y="38100"/>
                  </a:lnTo>
                  <a:lnTo>
                    <a:pt x="76200" y="808101"/>
                  </a:lnTo>
                  <a:lnTo>
                    <a:pt x="38100" y="808101"/>
                  </a:lnTo>
                  <a:lnTo>
                    <a:pt x="38100" y="770001"/>
                  </a:lnTo>
                  <a:lnTo>
                    <a:pt x="1417701" y="770001"/>
                  </a:lnTo>
                  <a:lnTo>
                    <a:pt x="1417701" y="808101"/>
                  </a:lnTo>
                  <a:lnTo>
                    <a:pt x="1379601" y="808101"/>
                  </a:lnTo>
                  <a:lnTo>
                    <a:pt x="1379601" y="38100"/>
                  </a:lnTo>
                  <a:lnTo>
                    <a:pt x="1417701" y="38100"/>
                  </a:lnTo>
                  <a:lnTo>
                    <a:pt x="1417701" y="76200"/>
                  </a:lnTo>
                  <a:lnTo>
                    <a:pt x="38100" y="7620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9013" y="617243"/>
            <a:ext cx="15083695" cy="1392650"/>
            <a:chOff x="0" y="0"/>
            <a:chExt cx="20111593" cy="1856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111593" cy="1856867"/>
            </a:xfrm>
            <a:custGeom>
              <a:avLst/>
              <a:gdLst/>
              <a:ahLst/>
              <a:cxnLst/>
              <a:rect r="r" b="b" t="t" l="l"/>
              <a:pathLst>
                <a:path h="1856867" w="20111593">
                  <a:moveTo>
                    <a:pt x="0" y="0"/>
                  </a:moveTo>
                  <a:lnTo>
                    <a:pt x="20111593" y="0"/>
                  </a:lnTo>
                  <a:lnTo>
                    <a:pt x="20111593" y="1856867"/>
                  </a:lnTo>
                  <a:lnTo>
                    <a:pt x="0" y="185686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55201" y="590038"/>
            <a:ext cx="15131320" cy="1444942"/>
            <a:chOff x="0" y="0"/>
            <a:chExt cx="20175093" cy="19265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175093" cy="1926590"/>
            </a:xfrm>
            <a:custGeom>
              <a:avLst/>
              <a:gdLst/>
              <a:ahLst/>
              <a:cxnLst/>
              <a:rect r="r" b="b" t="t" l="l"/>
              <a:pathLst>
                <a:path h="1926590" w="20175093">
                  <a:moveTo>
                    <a:pt x="31750" y="0"/>
                  </a:moveTo>
                  <a:lnTo>
                    <a:pt x="20143343" y="0"/>
                  </a:lnTo>
                  <a:cubicBezTo>
                    <a:pt x="20160869" y="0"/>
                    <a:pt x="20175093" y="16256"/>
                    <a:pt x="20175093" y="36322"/>
                  </a:cubicBezTo>
                  <a:lnTo>
                    <a:pt x="20175093" y="1893189"/>
                  </a:lnTo>
                  <a:cubicBezTo>
                    <a:pt x="20175093" y="1912366"/>
                    <a:pt x="20160869" y="1926590"/>
                    <a:pt x="20143343" y="1926590"/>
                  </a:cubicBezTo>
                  <a:lnTo>
                    <a:pt x="31750" y="1926590"/>
                  </a:lnTo>
                  <a:cubicBezTo>
                    <a:pt x="14224" y="1926590"/>
                    <a:pt x="0" y="1912366"/>
                    <a:pt x="0" y="1893189"/>
                  </a:cubicBezTo>
                  <a:lnTo>
                    <a:pt x="0" y="36322"/>
                  </a:lnTo>
                  <a:cubicBezTo>
                    <a:pt x="0" y="16256"/>
                    <a:pt x="14224" y="0"/>
                    <a:pt x="31750" y="0"/>
                  </a:cubicBezTo>
                  <a:moveTo>
                    <a:pt x="31750" y="72517"/>
                  </a:moveTo>
                  <a:lnTo>
                    <a:pt x="31750" y="36322"/>
                  </a:lnTo>
                  <a:lnTo>
                    <a:pt x="63500" y="36322"/>
                  </a:lnTo>
                  <a:lnTo>
                    <a:pt x="63500" y="1893189"/>
                  </a:lnTo>
                  <a:lnTo>
                    <a:pt x="31750" y="1893189"/>
                  </a:lnTo>
                  <a:lnTo>
                    <a:pt x="31750" y="1856867"/>
                  </a:lnTo>
                  <a:lnTo>
                    <a:pt x="20143343" y="1856867"/>
                  </a:lnTo>
                  <a:lnTo>
                    <a:pt x="20143343" y="1893189"/>
                  </a:lnTo>
                  <a:lnTo>
                    <a:pt x="20111593" y="1893189"/>
                  </a:lnTo>
                  <a:lnTo>
                    <a:pt x="20111593" y="36322"/>
                  </a:lnTo>
                  <a:lnTo>
                    <a:pt x="20143343" y="36322"/>
                  </a:lnTo>
                  <a:lnTo>
                    <a:pt x="20143343" y="72517"/>
                  </a:lnTo>
                  <a:lnTo>
                    <a:pt x="31750" y="72517"/>
                  </a:ln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806001" y="669413"/>
            <a:ext cx="15044072" cy="1299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b="true" sz="4200" spc="397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EXISTING APPROACHES for Pneumonia prediction </a:t>
            </a: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297394" y="2019931"/>
          <a:ext cx="16471900" cy="7810500"/>
        </p:xfrm>
        <a:graphic>
          <a:graphicData uri="http://schemas.openxmlformats.org/drawingml/2006/table">
            <a:tbl>
              <a:tblPr/>
              <a:tblGrid>
                <a:gridCol w="966988"/>
                <a:gridCol w="5773704"/>
                <a:gridCol w="5817970"/>
                <a:gridCol w="3913238"/>
              </a:tblGrid>
              <a:tr h="8898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b="true" sz="2700" spc="62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Sl No.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2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60"/>
                        </a:lnSpc>
                        <a:defRPr/>
                      </a:pPr>
                      <a:r>
                        <a:rPr lang="en-US" b="true" sz="2700" spc="62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Author - Year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2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60"/>
                        </a:lnSpc>
                        <a:defRPr/>
                      </a:pPr>
                      <a:r>
                        <a:rPr lang="en-US" b="true" sz="2700" spc="62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Methodology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2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60"/>
                        </a:lnSpc>
                        <a:defRPr/>
                      </a:pPr>
                      <a:r>
                        <a:rPr lang="en-US" b="true" sz="2700" spc="62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Limitations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21D"/>
                    </a:solidFill>
                  </a:tcPr>
                </a:tc>
              </a:tr>
              <a:tr h="11697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60"/>
                        </a:lnSpc>
                        <a:defRPr/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1.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0C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Sazzad Yousuf Sourab, Md Ahasan Kabir</a:t>
                      </a:r>
                      <a:endParaRPr lang="en-US" sz="1100"/>
                    </a:p>
                    <a:p>
                      <a:pPr algn="l">
                        <a:lnSpc>
                          <a:spcPts val="3240"/>
                        </a:lnSpc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(2022) [5]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0C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Machine Learning(SVM, Random Forest)</a:t>
                      </a:r>
                      <a:endParaRPr lang="en-US" sz="1100"/>
                    </a:p>
                    <a:p>
                      <a:pPr algn="l">
                        <a:lnSpc>
                          <a:spcPts val="3240"/>
                        </a:lnSpc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Deep learning(CNN , KNN)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0C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Need of interpretable A.I</a:t>
                      </a:r>
                      <a:endParaRPr lang="en-US" sz="1100"/>
                    </a:p>
                    <a:p>
                      <a:pPr algn="l">
                        <a:lnSpc>
                          <a:spcPts val="3240"/>
                        </a:lnSpc>
                      </a:pP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0CC"/>
                    </a:solidFill>
                  </a:tcPr>
                </a:tc>
              </a:tr>
              <a:tr h="18980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60"/>
                        </a:lnSpc>
                        <a:defRPr/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2.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Rohit Kundu,  Ritacheta Das, Zong Woo</a:t>
                      </a:r>
                      <a:r>
                        <a:rPr lang="en-US" sz="2700" spc="62">
                          <a:solidFill>
                            <a:srgbClr val="00B0F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 </a:t>
                      </a: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Geem, Gi-Tae Han, Ram Sarkar</a:t>
                      </a:r>
                      <a:endParaRPr lang="en-US" sz="1100"/>
                    </a:p>
                    <a:p>
                      <a:pPr algn="l">
                        <a:lnSpc>
                          <a:spcPts val="3240"/>
                        </a:lnSpc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(2021) [4]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Deep learning(CNN , KNN, ANN)</a:t>
                      </a:r>
                      <a:endParaRPr lang="en-US" sz="1100"/>
                    </a:p>
                    <a:p>
                      <a:pPr algn="l">
                        <a:lnSpc>
                          <a:spcPts val="3240"/>
                        </a:lnSpc>
                      </a:pP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Dependency on Bounding Box Annotations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E7"/>
                    </a:solidFill>
                  </a:tcPr>
                </a:tc>
              </a:tr>
              <a:tr h="12843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60"/>
                        </a:lnSpc>
                        <a:defRPr/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3.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0C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Amer Kareem, Haiming Liu &amp; Paul Sant</a:t>
                      </a:r>
                      <a:endParaRPr lang="en-US" sz="1100"/>
                    </a:p>
                    <a:p>
                      <a:pPr algn="l">
                        <a:lnSpc>
                          <a:spcPts val="3240"/>
                        </a:lnSpc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(2022) [3]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0C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Deep learning(CNN)</a:t>
                      </a:r>
                      <a:endParaRPr lang="en-US" sz="1100"/>
                    </a:p>
                    <a:p>
                      <a:pPr algn="l">
                        <a:lnSpc>
                          <a:spcPts val="3240"/>
                        </a:lnSpc>
                      </a:pP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0C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lower interpretability, high computational complexity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0CC"/>
                    </a:solidFill>
                  </a:tcPr>
                </a:tc>
              </a:tr>
              <a:tr h="12843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60"/>
                        </a:lnSpc>
                        <a:defRPr/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4.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Nahida Habib, Md. Mahmodul Hasan, Mohammad Motiur Rahman</a:t>
                      </a:r>
                      <a:endParaRPr lang="en-US" sz="1100"/>
                    </a:p>
                    <a:p>
                      <a:pPr algn="l">
                        <a:lnSpc>
                          <a:spcPts val="3240"/>
                        </a:lnSpc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(2020) [2]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Machine Learning(SVM, PCA)</a:t>
                      </a:r>
                      <a:endParaRPr lang="en-US" sz="1100"/>
                    </a:p>
                    <a:p>
                      <a:pPr algn="l">
                        <a:lnSpc>
                          <a:spcPts val="3240"/>
                        </a:lnSpc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Deep learning(Logistic Regression)</a:t>
                      </a:r>
                    </a:p>
                    <a:p>
                      <a:pPr algn="l">
                        <a:lnSpc>
                          <a:spcPts val="3240"/>
                        </a:lnSpc>
                      </a:pP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Need of visualization for better understanding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E7"/>
                    </a:solidFill>
                  </a:tcPr>
                </a:tc>
              </a:tr>
              <a:tr h="12843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60"/>
                        </a:lnSpc>
                        <a:defRPr/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5.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0C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Yusuf Brima, Marcellin Atemkeng, Stive Tankio Djiokap, Jaures Ebiele and Franklin Tchakounté (2021) [1]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0C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Deep learning(Transfer Learning)</a:t>
                      </a:r>
                      <a:endParaRPr lang="en-US" sz="1100"/>
                    </a:p>
                    <a:p>
                      <a:pPr algn="l">
                        <a:lnSpc>
                          <a:spcPts val="3240"/>
                        </a:lnSpc>
                      </a:pP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0C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62">
                          <a:solidFill>
                            <a:srgbClr val="000000"/>
                          </a:solidFill>
                          <a:latin typeface="TT Smalls"/>
                          <a:ea typeface="TT Smalls"/>
                          <a:cs typeface="TT Smalls"/>
                          <a:sym typeface="TT Smalls"/>
                        </a:rPr>
                        <a:t>Opaqueness and Lack of Interpretability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0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85988" y="604076"/>
            <a:ext cx="14105764" cy="1783080"/>
            <a:chOff x="0" y="0"/>
            <a:chExt cx="18807685" cy="237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07685" cy="2377440"/>
            </a:xfrm>
            <a:custGeom>
              <a:avLst/>
              <a:gdLst/>
              <a:ahLst/>
              <a:cxnLst/>
              <a:rect r="r" b="b" t="t" l="l"/>
              <a:pathLst>
                <a:path h="2377440" w="18807685">
                  <a:moveTo>
                    <a:pt x="0" y="0"/>
                  </a:moveTo>
                  <a:lnTo>
                    <a:pt x="18807685" y="0"/>
                  </a:lnTo>
                  <a:lnTo>
                    <a:pt x="18807685" y="2377440"/>
                  </a:lnTo>
                  <a:lnTo>
                    <a:pt x="0" y="23774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162175" y="580263"/>
            <a:ext cx="14153389" cy="1830705"/>
            <a:chOff x="0" y="0"/>
            <a:chExt cx="18871185" cy="24409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71185" cy="2440940"/>
            </a:xfrm>
            <a:custGeom>
              <a:avLst/>
              <a:gdLst/>
              <a:ahLst/>
              <a:cxnLst/>
              <a:rect r="r" b="b" t="t" l="l"/>
              <a:pathLst>
                <a:path h="2440940" w="18871185">
                  <a:moveTo>
                    <a:pt x="31750" y="0"/>
                  </a:moveTo>
                  <a:lnTo>
                    <a:pt x="18839435" y="0"/>
                  </a:lnTo>
                  <a:cubicBezTo>
                    <a:pt x="18856961" y="0"/>
                    <a:pt x="18871185" y="14224"/>
                    <a:pt x="18871185" y="31750"/>
                  </a:cubicBezTo>
                  <a:lnTo>
                    <a:pt x="18871185" y="2409190"/>
                  </a:lnTo>
                  <a:cubicBezTo>
                    <a:pt x="18871185" y="2426716"/>
                    <a:pt x="18856961" y="2440940"/>
                    <a:pt x="18839435" y="2440940"/>
                  </a:cubicBezTo>
                  <a:lnTo>
                    <a:pt x="31750" y="2440940"/>
                  </a:lnTo>
                  <a:cubicBezTo>
                    <a:pt x="14224" y="2440940"/>
                    <a:pt x="0" y="2426716"/>
                    <a:pt x="0" y="2409190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2409190"/>
                  </a:lnTo>
                  <a:lnTo>
                    <a:pt x="31750" y="2409190"/>
                  </a:lnTo>
                  <a:lnTo>
                    <a:pt x="31750" y="2377440"/>
                  </a:lnTo>
                  <a:lnTo>
                    <a:pt x="18839435" y="2377440"/>
                  </a:lnTo>
                  <a:lnTo>
                    <a:pt x="18839435" y="2409190"/>
                  </a:lnTo>
                  <a:lnTo>
                    <a:pt x="18807685" y="2409190"/>
                  </a:lnTo>
                  <a:lnTo>
                    <a:pt x="18807685" y="31750"/>
                  </a:lnTo>
                  <a:lnTo>
                    <a:pt x="18839435" y="31750"/>
                  </a:lnTo>
                  <a:lnTo>
                    <a:pt x="18839435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207833" y="1057275"/>
            <a:ext cx="14062075" cy="81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5"/>
              </a:lnSpc>
            </a:pPr>
            <a:r>
              <a:rPr lang="en-US" b="true" sz="5599" spc="53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Problem statement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91603" y="2461668"/>
            <a:ext cx="16119158" cy="6113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</a:p>
          <a:p>
            <a:pPr algn="just" marL="1254760" indent="-313690" lvl="3">
              <a:lnSpc>
                <a:spcPts val="5759"/>
              </a:lnSpc>
              <a:buFont typeface="Arial"/>
              <a:buChar char="￭"/>
            </a:pPr>
            <a:r>
              <a:rPr lang="en-US" b="true" sz="4800">
                <a:solidFill>
                  <a:srgbClr val="002060"/>
                </a:solidFill>
                <a:latin typeface="Arimo Bold"/>
                <a:ea typeface="Arimo Bold"/>
                <a:cs typeface="Arimo Bold"/>
                <a:sym typeface="Arimo Bold"/>
              </a:rPr>
              <a:t>To evaluate existing deep learning models for pneumonia prediction using chest x-ray images</a:t>
            </a:r>
          </a:p>
          <a:p>
            <a:pPr algn="just" marL="1254760" indent="-313690" lvl="3">
              <a:lnSpc>
                <a:spcPts val="5759"/>
              </a:lnSpc>
              <a:buFont typeface="Arial"/>
              <a:buChar char="￭"/>
            </a:pPr>
            <a:r>
              <a:rPr lang="en-US" b="true" sz="4800">
                <a:solidFill>
                  <a:srgbClr val="002060"/>
                </a:solidFill>
                <a:latin typeface="Arimo Bold"/>
                <a:ea typeface="Arimo Bold"/>
                <a:cs typeface="Arimo Bold"/>
                <a:sym typeface="Arimo Bold"/>
              </a:rPr>
              <a:t>To incorporate X-AI technique in deep learning models for trustworthy prediction of pneumonia using chest x-ray images</a:t>
            </a:r>
          </a:p>
          <a:p>
            <a:pPr algn="l" marL="1254760" indent="-313690" lvl="3">
              <a:lnSpc>
                <a:spcPts val="5759"/>
              </a:lnSpc>
            </a:pPr>
          </a:p>
          <a:p>
            <a:pPr algn="just" marL="1254760" indent="-313690" lvl="3">
              <a:lnSpc>
                <a:spcPts val="86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46704" y="253052"/>
            <a:ext cx="11594592" cy="1557338"/>
            <a:chOff x="0" y="0"/>
            <a:chExt cx="15459456" cy="2076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59456" cy="2076450"/>
            </a:xfrm>
            <a:custGeom>
              <a:avLst/>
              <a:gdLst/>
              <a:ahLst/>
              <a:cxnLst/>
              <a:rect r="r" b="b" t="t" l="l"/>
              <a:pathLst>
                <a:path h="2076450" w="15459456">
                  <a:moveTo>
                    <a:pt x="0" y="0"/>
                  </a:moveTo>
                  <a:lnTo>
                    <a:pt x="15459456" y="0"/>
                  </a:lnTo>
                  <a:lnTo>
                    <a:pt x="15459456" y="2076450"/>
                  </a:lnTo>
                  <a:lnTo>
                    <a:pt x="0" y="20764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322892" y="229240"/>
            <a:ext cx="11642217" cy="1604963"/>
            <a:chOff x="0" y="0"/>
            <a:chExt cx="15522956" cy="21399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522956" cy="2139950"/>
            </a:xfrm>
            <a:custGeom>
              <a:avLst/>
              <a:gdLst/>
              <a:ahLst/>
              <a:cxnLst/>
              <a:rect r="r" b="b" t="t" l="l"/>
              <a:pathLst>
                <a:path h="2139950" w="15522956">
                  <a:moveTo>
                    <a:pt x="31750" y="0"/>
                  </a:moveTo>
                  <a:lnTo>
                    <a:pt x="15491206" y="0"/>
                  </a:lnTo>
                  <a:cubicBezTo>
                    <a:pt x="15508732" y="0"/>
                    <a:pt x="15522956" y="14224"/>
                    <a:pt x="15522956" y="31750"/>
                  </a:cubicBezTo>
                  <a:lnTo>
                    <a:pt x="15522956" y="2108200"/>
                  </a:lnTo>
                  <a:cubicBezTo>
                    <a:pt x="15522956" y="2125726"/>
                    <a:pt x="15508732" y="2139950"/>
                    <a:pt x="15491206" y="2139950"/>
                  </a:cubicBezTo>
                  <a:lnTo>
                    <a:pt x="31750" y="2139950"/>
                  </a:lnTo>
                  <a:cubicBezTo>
                    <a:pt x="14224" y="2139950"/>
                    <a:pt x="0" y="2125726"/>
                    <a:pt x="0" y="2108200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2108200"/>
                  </a:lnTo>
                  <a:lnTo>
                    <a:pt x="31750" y="2108200"/>
                  </a:lnTo>
                  <a:lnTo>
                    <a:pt x="31750" y="2076450"/>
                  </a:lnTo>
                  <a:lnTo>
                    <a:pt x="15491206" y="2076450"/>
                  </a:lnTo>
                  <a:lnTo>
                    <a:pt x="15491206" y="2108200"/>
                  </a:lnTo>
                  <a:lnTo>
                    <a:pt x="15459456" y="2108200"/>
                  </a:lnTo>
                  <a:lnTo>
                    <a:pt x="15459456" y="31750"/>
                  </a:lnTo>
                  <a:lnTo>
                    <a:pt x="15491206" y="31750"/>
                  </a:lnTo>
                  <a:lnTo>
                    <a:pt x="15491206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07313" y="1828160"/>
            <a:ext cx="15358015" cy="8458867"/>
            <a:chOff x="0" y="0"/>
            <a:chExt cx="20477353" cy="112784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477353" cy="11278489"/>
            </a:xfrm>
            <a:custGeom>
              <a:avLst/>
              <a:gdLst/>
              <a:ahLst/>
              <a:cxnLst/>
              <a:rect r="r" b="b" t="t" l="l"/>
              <a:pathLst>
                <a:path h="11278489" w="20477353">
                  <a:moveTo>
                    <a:pt x="0" y="0"/>
                  </a:moveTo>
                  <a:lnTo>
                    <a:pt x="20477353" y="0"/>
                  </a:lnTo>
                  <a:lnTo>
                    <a:pt x="20477353" y="11278489"/>
                  </a:lnTo>
                  <a:lnTo>
                    <a:pt x="0" y="112784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157" r="0" b="-1157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3040672" y="8186738"/>
            <a:ext cx="1971675" cy="742950"/>
            <a:chOff x="0" y="0"/>
            <a:chExt cx="2628900" cy="990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28900" cy="990600"/>
            </a:xfrm>
            <a:custGeom>
              <a:avLst/>
              <a:gdLst/>
              <a:ahLst/>
              <a:cxnLst/>
              <a:rect r="r" b="b" t="t" l="l"/>
              <a:pathLst>
                <a:path h="990600" w="2628900">
                  <a:moveTo>
                    <a:pt x="28575" y="0"/>
                  </a:moveTo>
                  <a:lnTo>
                    <a:pt x="2600325" y="0"/>
                  </a:lnTo>
                  <a:cubicBezTo>
                    <a:pt x="2616073" y="0"/>
                    <a:pt x="2628900" y="12827"/>
                    <a:pt x="2628900" y="28575"/>
                  </a:cubicBezTo>
                  <a:lnTo>
                    <a:pt x="2628900" y="962025"/>
                  </a:lnTo>
                  <a:cubicBezTo>
                    <a:pt x="2628900" y="977773"/>
                    <a:pt x="2616073" y="990600"/>
                    <a:pt x="2600325" y="990600"/>
                  </a:cubicBezTo>
                  <a:lnTo>
                    <a:pt x="28575" y="990600"/>
                  </a:lnTo>
                  <a:cubicBezTo>
                    <a:pt x="12827" y="990600"/>
                    <a:pt x="0" y="977773"/>
                    <a:pt x="0" y="962025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962025"/>
                  </a:lnTo>
                  <a:lnTo>
                    <a:pt x="28575" y="962025"/>
                  </a:lnTo>
                  <a:lnTo>
                    <a:pt x="28575" y="933450"/>
                  </a:lnTo>
                  <a:lnTo>
                    <a:pt x="2600325" y="933450"/>
                  </a:lnTo>
                  <a:lnTo>
                    <a:pt x="2600325" y="962025"/>
                  </a:lnTo>
                  <a:lnTo>
                    <a:pt x="2571750" y="962025"/>
                  </a:lnTo>
                  <a:lnTo>
                    <a:pt x="2571750" y="28575"/>
                  </a:lnTo>
                  <a:lnTo>
                    <a:pt x="2600325" y="28575"/>
                  </a:lnTo>
                  <a:lnTo>
                    <a:pt x="2600325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284583" y="8929688"/>
            <a:ext cx="1128713" cy="585787"/>
            <a:chOff x="0" y="0"/>
            <a:chExt cx="1504950" cy="7810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04950" cy="781050"/>
            </a:xfrm>
            <a:custGeom>
              <a:avLst/>
              <a:gdLst/>
              <a:ahLst/>
              <a:cxnLst/>
              <a:rect r="r" b="b" t="t" l="l"/>
              <a:pathLst>
                <a:path h="781050" w="1504950">
                  <a:moveTo>
                    <a:pt x="28575" y="0"/>
                  </a:moveTo>
                  <a:lnTo>
                    <a:pt x="1476375" y="0"/>
                  </a:lnTo>
                  <a:cubicBezTo>
                    <a:pt x="1492123" y="0"/>
                    <a:pt x="1504950" y="12827"/>
                    <a:pt x="1504950" y="28575"/>
                  </a:cubicBezTo>
                  <a:lnTo>
                    <a:pt x="1504950" y="752475"/>
                  </a:lnTo>
                  <a:cubicBezTo>
                    <a:pt x="1504950" y="768223"/>
                    <a:pt x="1492123" y="781050"/>
                    <a:pt x="1476375" y="781050"/>
                  </a:cubicBezTo>
                  <a:lnTo>
                    <a:pt x="28575" y="781050"/>
                  </a:lnTo>
                  <a:cubicBezTo>
                    <a:pt x="12827" y="781050"/>
                    <a:pt x="0" y="768223"/>
                    <a:pt x="0" y="752475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752475"/>
                  </a:lnTo>
                  <a:lnTo>
                    <a:pt x="28575" y="752475"/>
                  </a:lnTo>
                  <a:lnTo>
                    <a:pt x="28575" y="723900"/>
                  </a:lnTo>
                  <a:lnTo>
                    <a:pt x="1476375" y="723900"/>
                  </a:lnTo>
                  <a:lnTo>
                    <a:pt x="1476375" y="752475"/>
                  </a:lnTo>
                  <a:lnTo>
                    <a:pt x="1447800" y="752475"/>
                  </a:lnTo>
                  <a:lnTo>
                    <a:pt x="1447800" y="28575"/>
                  </a:lnTo>
                  <a:lnTo>
                    <a:pt x="1476375" y="28575"/>
                  </a:lnTo>
                  <a:lnTo>
                    <a:pt x="1476375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503166" y="9592912"/>
            <a:ext cx="1557337" cy="694086"/>
            <a:chOff x="0" y="0"/>
            <a:chExt cx="2076450" cy="92544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76450" cy="925449"/>
            </a:xfrm>
            <a:custGeom>
              <a:avLst/>
              <a:gdLst/>
              <a:ahLst/>
              <a:cxnLst/>
              <a:rect r="r" b="b" t="t" l="l"/>
              <a:pathLst>
                <a:path h="925449" w="2076450">
                  <a:moveTo>
                    <a:pt x="28575" y="0"/>
                  </a:moveTo>
                  <a:lnTo>
                    <a:pt x="2047875" y="0"/>
                  </a:lnTo>
                  <a:cubicBezTo>
                    <a:pt x="2063623" y="0"/>
                    <a:pt x="2076450" y="12827"/>
                    <a:pt x="2076450" y="28575"/>
                  </a:cubicBezTo>
                  <a:lnTo>
                    <a:pt x="2076450" y="896874"/>
                  </a:lnTo>
                  <a:cubicBezTo>
                    <a:pt x="2076450" y="912622"/>
                    <a:pt x="2063623" y="925449"/>
                    <a:pt x="2047875" y="925449"/>
                  </a:cubicBezTo>
                  <a:lnTo>
                    <a:pt x="28575" y="925449"/>
                  </a:lnTo>
                  <a:cubicBezTo>
                    <a:pt x="12827" y="925449"/>
                    <a:pt x="0" y="912622"/>
                    <a:pt x="0" y="896874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896874"/>
                  </a:lnTo>
                  <a:lnTo>
                    <a:pt x="28575" y="896874"/>
                  </a:lnTo>
                  <a:lnTo>
                    <a:pt x="28575" y="868299"/>
                  </a:lnTo>
                  <a:lnTo>
                    <a:pt x="2047875" y="868299"/>
                  </a:lnTo>
                  <a:lnTo>
                    <a:pt x="2047875" y="896874"/>
                  </a:lnTo>
                  <a:lnTo>
                    <a:pt x="2019300" y="896874"/>
                  </a:lnTo>
                  <a:lnTo>
                    <a:pt x="2019300" y="28575"/>
                  </a:lnTo>
                  <a:lnTo>
                    <a:pt x="2047875" y="28575"/>
                  </a:lnTo>
                  <a:lnTo>
                    <a:pt x="2047875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4965108" y="9097890"/>
            <a:ext cx="2000250" cy="585787"/>
            <a:chOff x="0" y="0"/>
            <a:chExt cx="2667000" cy="781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667000" cy="781050"/>
            </a:xfrm>
            <a:custGeom>
              <a:avLst/>
              <a:gdLst/>
              <a:ahLst/>
              <a:cxnLst/>
              <a:rect r="r" b="b" t="t" l="l"/>
              <a:pathLst>
                <a:path h="781050" w="2667000">
                  <a:moveTo>
                    <a:pt x="28575" y="0"/>
                  </a:moveTo>
                  <a:lnTo>
                    <a:pt x="2638425" y="0"/>
                  </a:lnTo>
                  <a:cubicBezTo>
                    <a:pt x="2654173" y="0"/>
                    <a:pt x="2667000" y="12827"/>
                    <a:pt x="2667000" y="28575"/>
                  </a:cubicBezTo>
                  <a:lnTo>
                    <a:pt x="2667000" y="752475"/>
                  </a:lnTo>
                  <a:cubicBezTo>
                    <a:pt x="2667000" y="768223"/>
                    <a:pt x="2654173" y="781050"/>
                    <a:pt x="2638425" y="781050"/>
                  </a:cubicBezTo>
                  <a:lnTo>
                    <a:pt x="28575" y="781050"/>
                  </a:lnTo>
                  <a:cubicBezTo>
                    <a:pt x="12827" y="781050"/>
                    <a:pt x="0" y="768223"/>
                    <a:pt x="0" y="752475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752475"/>
                  </a:lnTo>
                  <a:lnTo>
                    <a:pt x="28575" y="752475"/>
                  </a:lnTo>
                  <a:lnTo>
                    <a:pt x="28575" y="723900"/>
                  </a:lnTo>
                  <a:lnTo>
                    <a:pt x="2638425" y="723900"/>
                  </a:lnTo>
                  <a:lnTo>
                    <a:pt x="2638425" y="752475"/>
                  </a:lnTo>
                  <a:lnTo>
                    <a:pt x="2609850" y="752475"/>
                  </a:lnTo>
                  <a:lnTo>
                    <a:pt x="2609850" y="28575"/>
                  </a:lnTo>
                  <a:lnTo>
                    <a:pt x="2638425" y="28575"/>
                  </a:lnTo>
                  <a:lnTo>
                    <a:pt x="2638425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2536625" y="6502467"/>
            <a:ext cx="504047" cy="388526"/>
          </a:xfrm>
          <a:custGeom>
            <a:avLst/>
            <a:gdLst/>
            <a:ahLst/>
            <a:cxnLst/>
            <a:rect r="r" b="b" t="t" l="l"/>
            <a:pathLst>
              <a:path h="388526" w="504047">
                <a:moveTo>
                  <a:pt x="0" y="0"/>
                </a:moveTo>
                <a:lnTo>
                  <a:pt x="504047" y="0"/>
                </a:lnTo>
                <a:lnTo>
                  <a:pt x="504047" y="388526"/>
                </a:lnTo>
                <a:lnTo>
                  <a:pt x="0" y="3885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79" r="0" b="-179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322892" y="726744"/>
            <a:ext cx="11540617" cy="63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1"/>
              </a:lnSpc>
            </a:pPr>
            <a:r>
              <a:rPr lang="en-US" b="true" sz="4399" spc="416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X-AI Taxonomy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6276210" y="6502467"/>
            <a:ext cx="504047" cy="388526"/>
          </a:xfrm>
          <a:custGeom>
            <a:avLst/>
            <a:gdLst/>
            <a:ahLst/>
            <a:cxnLst/>
            <a:rect r="r" b="b" t="t" l="l"/>
            <a:pathLst>
              <a:path h="388526" w="504047">
                <a:moveTo>
                  <a:pt x="0" y="0"/>
                </a:moveTo>
                <a:lnTo>
                  <a:pt x="504047" y="0"/>
                </a:lnTo>
                <a:lnTo>
                  <a:pt x="504047" y="388526"/>
                </a:lnTo>
                <a:lnTo>
                  <a:pt x="0" y="3885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79" r="0" b="-179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46704" y="1447038"/>
            <a:ext cx="11594592" cy="1783080"/>
            <a:chOff x="0" y="0"/>
            <a:chExt cx="15459456" cy="237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59456" cy="2377440"/>
            </a:xfrm>
            <a:custGeom>
              <a:avLst/>
              <a:gdLst/>
              <a:ahLst/>
              <a:cxnLst/>
              <a:rect r="r" b="b" t="t" l="l"/>
              <a:pathLst>
                <a:path h="2377440" w="15459456">
                  <a:moveTo>
                    <a:pt x="0" y="0"/>
                  </a:moveTo>
                  <a:lnTo>
                    <a:pt x="15459456" y="0"/>
                  </a:lnTo>
                  <a:lnTo>
                    <a:pt x="15459456" y="2377440"/>
                  </a:lnTo>
                  <a:lnTo>
                    <a:pt x="0" y="23774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322892" y="1423226"/>
            <a:ext cx="11642217" cy="1830705"/>
            <a:chOff x="0" y="0"/>
            <a:chExt cx="15522956" cy="24409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522956" cy="2440940"/>
            </a:xfrm>
            <a:custGeom>
              <a:avLst/>
              <a:gdLst/>
              <a:ahLst/>
              <a:cxnLst/>
              <a:rect r="r" b="b" t="t" l="l"/>
              <a:pathLst>
                <a:path h="2440940" w="15522956">
                  <a:moveTo>
                    <a:pt x="31750" y="0"/>
                  </a:moveTo>
                  <a:lnTo>
                    <a:pt x="15491206" y="0"/>
                  </a:lnTo>
                  <a:cubicBezTo>
                    <a:pt x="15508732" y="0"/>
                    <a:pt x="15522956" y="14224"/>
                    <a:pt x="15522956" y="31750"/>
                  </a:cubicBezTo>
                  <a:lnTo>
                    <a:pt x="15522956" y="2409190"/>
                  </a:lnTo>
                  <a:cubicBezTo>
                    <a:pt x="15522956" y="2426716"/>
                    <a:pt x="15508732" y="2440940"/>
                    <a:pt x="15491206" y="2440940"/>
                  </a:cubicBezTo>
                  <a:lnTo>
                    <a:pt x="31750" y="2440940"/>
                  </a:lnTo>
                  <a:cubicBezTo>
                    <a:pt x="14224" y="2440940"/>
                    <a:pt x="0" y="2426716"/>
                    <a:pt x="0" y="2409190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2409190"/>
                  </a:lnTo>
                  <a:lnTo>
                    <a:pt x="31750" y="2409190"/>
                  </a:lnTo>
                  <a:lnTo>
                    <a:pt x="31750" y="2377440"/>
                  </a:lnTo>
                  <a:lnTo>
                    <a:pt x="15491206" y="2377440"/>
                  </a:lnTo>
                  <a:lnTo>
                    <a:pt x="15491206" y="2409190"/>
                  </a:lnTo>
                  <a:lnTo>
                    <a:pt x="15459456" y="2409190"/>
                  </a:lnTo>
                  <a:lnTo>
                    <a:pt x="15459456" y="31750"/>
                  </a:lnTo>
                  <a:lnTo>
                    <a:pt x="15491206" y="31750"/>
                  </a:lnTo>
                  <a:lnTo>
                    <a:pt x="15491206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373692" y="1369251"/>
            <a:ext cx="11540617" cy="183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397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Click to edit Master title style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81139" y="950595"/>
            <a:ext cx="15991714" cy="8666322"/>
            <a:chOff x="0" y="0"/>
            <a:chExt cx="21322285" cy="11555095"/>
          </a:xfrm>
        </p:grpSpPr>
        <p:sp>
          <p:nvSpPr>
            <p:cNvPr name="Freeform 8" id="8" descr="Fig. 5"/>
            <p:cNvSpPr/>
            <p:nvPr/>
          </p:nvSpPr>
          <p:spPr>
            <a:xfrm flipH="false" flipV="false" rot="0">
              <a:off x="0" y="0"/>
              <a:ext cx="21322285" cy="11555095"/>
            </a:xfrm>
            <a:custGeom>
              <a:avLst/>
              <a:gdLst/>
              <a:ahLst/>
              <a:cxnLst/>
              <a:rect r="r" b="b" t="t" l="l"/>
              <a:pathLst>
                <a:path h="11555095" w="21322285">
                  <a:moveTo>
                    <a:pt x="0" y="0"/>
                  </a:moveTo>
                  <a:lnTo>
                    <a:pt x="21322285" y="0"/>
                  </a:lnTo>
                  <a:lnTo>
                    <a:pt x="21322285" y="11555095"/>
                  </a:lnTo>
                  <a:lnTo>
                    <a:pt x="0" y="115550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" t="0" r="-4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5268072" y="4602080"/>
            <a:ext cx="1804702" cy="1455801"/>
            <a:chOff x="0" y="0"/>
            <a:chExt cx="2406269" cy="194106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06269" cy="1941068"/>
            </a:xfrm>
            <a:custGeom>
              <a:avLst/>
              <a:gdLst/>
              <a:ahLst/>
              <a:cxnLst/>
              <a:rect r="r" b="b" t="t" l="l"/>
              <a:pathLst>
                <a:path h="1941068" w="2406269">
                  <a:moveTo>
                    <a:pt x="0" y="0"/>
                  </a:moveTo>
                  <a:lnTo>
                    <a:pt x="2406269" y="0"/>
                  </a:lnTo>
                  <a:lnTo>
                    <a:pt x="2406269" y="1941068"/>
                  </a:lnTo>
                  <a:lnTo>
                    <a:pt x="0" y="19410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426" r="0" b="-2426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4173269" y="4160960"/>
            <a:ext cx="1880235" cy="1668780"/>
            <a:chOff x="0" y="0"/>
            <a:chExt cx="2506980" cy="22250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06980" cy="2225040"/>
            </a:xfrm>
            <a:custGeom>
              <a:avLst/>
              <a:gdLst/>
              <a:ahLst/>
              <a:cxnLst/>
              <a:rect r="r" b="b" t="t" l="l"/>
              <a:pathLst>
                <a:path h="2225040" w="2506980">
                  <a:moveTo>
                    <a:pt x="0" y="0"/>
                  </a:moveTo>
                  <a:lnTo>
                    <a:pt x="2506980" y="0"/>
                  </a:lnTo>
                  <a:lnTo>
                    <a:pt x="2506980" y="2225040"/>
                  </a:lnTo>
                  <a:lnTo>
                    <a:pt x="0" y="22250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4163744" y="4151435"/>
            <a:ext cx="1899285" cy="1687830"/>
            <a:chOff x="0" y="0"/>
            <a:chExt cx="2532380" cy="22504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532380" cy="2250440"/>
            </a:xfrm>
            <a:custGeom>
              <a:avLst/>
              <a:gdLst/>
              <a:ahLst/>
              <a:cxnLst/>
              <a:rect r="r" b="b" t="t" l="l"/>
              <a:pathLst>
                <a:path h="2250440" w="2532380">
                  <a:moveTo>
                    <a:pt x="12700" y="0"/>
                  </a:moveTo>
                  <a:lnTo>
                    <a:pt x="2519680" y="0"/>
                  </a:lnTo>
                  <a:cubicBezTo>
                    <a:pt x="2526665" y="0"/>
                    <a:pt x="2532380" y="5715"/>
                    <a:pt x="2532380" y="12700"/>
                  </a:cubicBezTo>
                  <a:lnTo>
                    <a:pt x="2532380" y="2237740"/>
                  </a:lnTo>
                  <a:cubicBezTo>
                    <a:pt x="2532380" y="2244725"/>
                    <a:pt x="2526665" y="2250440"/>
                    <a:pt x="2519680" y="2250440"/>
                  </a:cubicBezTo>
                  <a:lnTo>
                    <a:pt x="12700" y="2250440"/>
                  </a:lnTo>
                  <a:cubicBezTo>
                    <a:pt x="5715" y="2250440"/>
                    <a:pt x="0" y="2244725"/>
                    <a:pt x="0" y="223774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2237740"/>
                  </a:lnTo>
                  <a:lnTo>
                    <a:pt x="12700" y="2237740"/>
                  </a:lnTo>
                  <a:lnTo>
                    <a:pt x="12700" y="2225040"/>
                  </a:lnTo>
                  <a:lnTo>
                    <a:pt x="2519680" y="2225040"/>
                  </a:lnTo>
                  <a:lnTo>
                    <a:pt x="2519680" y="2237740"/>
                  </a:lnTo>
                  <a:lnTo>
                    <a:pt x="2506980" y="2237740"/>
                  </a:lnTo>
                  <a:lnTo>
                    <a:pt x="2506980" y="12700"/>
                  </a:lnTo>
                  <a:lnTo>
                    <a:pt x="2519680" y="12700"/>
                  </a:lnTo>
                  <a:lnTo>
                    <a:pt x="251968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4214544" y="4045072"/>
            <a:ext cx="1797685" cy="1743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spc="48">
                <a:solidFill>
                  <a:srgbClr val="000000"/>
                </a:solidFill>
                <a:latin typeface="TT Smalls"/>
                <a:ea typeface="TT Smalls"/>
                <a:cs typeface="TT Smalls"/>
                <a:sym typeface="TT Smalls"/>
              </a:rPr>
              <a:t>Segmentation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299448" y="960120"/>
            <a:ext cx="1508760" cy="2441448"/>
            <a:chOff x="0" y="0"/>
            <a:chExt cx="2011680" cy="325526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11680" cy="3255264"/>
            </a:xfrm>
            <a:custGeom>
              <a:avLst/>
              <a:gdLst/>
              <a:ahLst/>
              <a:cxnLst/>
              <a:rect r="r" b="b" t="t" l="l"/>
              <a:pathLst>
                <a:path h="3255264" w="2011680">
                  <a:moveTo>
                    <a:pt x="0" y="0"/>
                  </a:moveTo>
                  <a:lnTo>
                    <a:pt x="2011680" y="0"/>
                  </a:lnTo>
                  <a:lnTo>
                    <a:pt x="2011680" y="3255264"/>
                  </a:lnTo>
                  <a:lnTo>
                    <a:pt x="0" y="325526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289923" y="950595"/>
            <a:ext cx="1527810" cy="2460498"/>
            <a:chOff x="0" y="0"/>
            <a:chExt cx="2037080" cy="328066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37080" cy="3280664"/>
            </a:xfrm>
            <a:custGeom>
              <a:avLst/>
              <a:gdLst/>
              <a:ahLst/>
              <a:cxnLst/>
              <a:rect r="r" b="b" t="t" l="l"/>
              <a:pathLst>
                <a:path h="3280664" w="2037080">
                  <a:moveTo>
                    <a:pt x="12700" y="0"/>
                  </a:moveTo>
                  <a:lnTo>
                    <a:pt x="2024380" y="0"/>
                  </a:lnTo>
                  <a:cubicBezTo>
                    <a:pt x="2031365" y="0"/>
                    <a:pt x="2037080" y="5715"/>
                    <a:pt x="2037080" y="12700"/>
                  </a:cubicBezTo>
                  <a:lnTo>
                    <a:pt x="2037080" y="3267964"/>
                  </a:lnTo>
                  <a:cubicBezTo>
                    <a:pt x="2037080" y="3274949"/>
                    <a:pt x="2031365" y="3280664"/>
                    <a:pt x="2024380" y="3280664"/>
                  </a:cubicBezTo>
                  <a:lnTo>
                    <a:pt x="12700" y="3280664"/>
                  </a:lnTo>
                  <a:cubicBezTo>
                    <a:pt x="5715" y="3280664"/>
                    <a:pt x="0" y="3274949"/>
                    <a:pt x="0" y="3267964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267964"/>
                  </a:lnTo>
                  <a:lnTo>
                    <a:pt x="12700" y="3267964"/>
                  </a:lnTo>
                  <a:lnTo>
                    <a:pt x="12700" y="3255264"/>
                  </a:lnTo>
                  <a:lnTo>
                    <a:pt x="2024380" y="3255264"/>
                  </a:lnTo>
                  <a:lnTo>
                    <a:pt x="2024380" y="3267964"/>
                  </a:lnTo>
                  <a:lnTo>
                    <a:pt x="2011680" y="3267964"/>
                  </a:lnTo>
                  <a:lnTo>
                    <a:pt x="2011680" y="12700"/>
                  </a:lnTo>
                  <a:lnTo>
                    <a:pt x="2024380" y="12700"/>
                  </a:lnTo>
                  <a:lnTo>
                    <a:pt x="202438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9340723" y="870426"/>
            <a:ext cx="1426210" cy="2489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spc="62">
                <a:solidFill>
                  <a:srgbClr val="FFFFFF"/>
                </a:solidFill>
                <a:latin typeface="TT Smalls"/>
                <a:ea typeface="TT Smalls"/>
                <a:cs typeface="TT Smalls"/>
                <a:sym typeface="TT Smalls"/>
              </a:rPr>
              <a:t>CNN Models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262872" y="6236869"/>
            <a:ext cx="1581912" cy="2401253"/>
            <a:chOff x="0" y="0"/>
            <a:chExt cx="2109216" cy="320167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109216" cy="3201670"/>
            </a:xfrm>
            <a:custGeom>
              <a:avLst/>
              <a:gdLst/>
              <a:ahLst/>
              <a:cxnLst/>
              <a:rect r="r" b="b" t="t" l="l"/>
              <a:pathLst>
                <a:path h="3201670" w="2109216">
                  <a:moveTo>
                    <a:pt x="0" y="0"/>
                  </a:moveTo>
                  <a:lnTo>
                    <a:pt x="2109216" y="0"/>
                  </a:lnTo>
                  <a:lnTo>
                    <a:pt x="2109216" y="3201670"/>
                  </a:lnTo>
                  <a:lnTo>
                    <a:pt x="0" y="320167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9253347" y="6227344"/>
            <a:ext cx="1600962" cy="2420303"/>
            <a:chOff x="0" y="0"/>
            <a:chExt cx="2134616" cy="322707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134616" cy="3227070"/>
            </a:xfrm>
            <a:custGeom>
              <a:avLst/>
              <a:gdLst/>
              <a:ahLst/>
              <a:cxnLst/>
              <a:rect r="r" b="b" t="t" l="l"/>
              <a:pathLst>
                <a:path h="3227070" w="2134616">
                  <a:moveTo>
                    <a:pt x="12700" y="0"/>
                  </a:moveTo>
                  <a:lnTo>
                    <a:pt x="2121916" y="0"/>
                  </a:lnTo>
                  <a:cubicBezTo>
                    <a:pt x="2128901" y="0"/>
                    <a:pt x="2134616" y="5715"/>
                    <a:pt x="2134616" y="12700"/>
                  </a:cubicBezTo>
                  <a:lnTo>
                    <a:pt x="2134616" y="3214370"/>
                  </a:lnTo>
                  <a:cubicBezTo>
                    <a:pt x="2134616" y="3221355"/>
                    <a:pt x="2128901" y="3227070"/>
                    <a:pt x="2121916" y="3227070"/>
                  </a:cubicBezTo>
                  <a:lnTo>
                    <a:pt x="12700" y="3227070"/>
                  </a:lnTo>
                  <a:cubicBezTo>
                    <a:pt x="5715" y="3227070"/>
                    <a:pt x="0" y="3221355"/>
                    <a:pt x="0" y="321437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214370"/>
                  </a:lnTo>
                  <a:lnTo>
                    <a:pt x="12700" y="3214370"/>
                  </a:lnTo>
                  <a:lnTo>
                    <a:pt x="12700" y="3201670"/>
                  </a:lnTo>
                  <a:lnTo>
                    <a:pt x="2121916" y="3201670"/>
                  </a:lnTo>
                  <a:lnTo>
                    <a:pt x="2121916" y="3214370"/>
                  </a:lnTo>
                  <a:lnTo>
                    <a:pt x="2109216" y="3214370"/>
                  </a:lnTo>
                  <a:lnTo>
                    <a:pt x="2109216" y="12700"/>
                  </a:lnTo>
                  <a:lnTo>
                    <a:pt x="2121916" y="12700"/>
                  </a:lnTo>
                  <a:lnTo>
                    <a:pt x="2121916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9304147" y="6147175"/>
            <a:ext cx="1499362" cy="2449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spc="62">
                <a:solidFill>
                  <a:srgbClr val="FFFFFF"/>
                </a:solidFill>
                <a:latin typeface="TT Smalls"/>
                <a:ea typeface="TT Smalls"/>
                <a:cs typeface="TT Smalls"/>
                <a:sym typeface="TT Smalls"/>
              </a:rPr>
              <a:t>CNN Models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5312692" y="6199251"/>
            <a:ext cx="1823751" cy="419862"/>
          </a:xfrm>
          <a:custGeom>
            <a:avLst/>
            <a:gdLst/>
            <a:ahLst/>
            <a:cxnLst/>
            <a:rect r="r" b="b" t="t" l="l"/>
            <a:pathLst>
              <a:path h="419862" w="1823751">
                <a:moveTo>
                  <a:pt x="0" y="0"/>
                </a:moveTo>
                <a:lnTo>
                  <a:pt x="1823751" y="0"/>
                </a:lnTo>
                <a:lnTo>
                  <a:pt x="1823751" y="419862"/>
                </a:lnTo>
                <a:lnTo>
                  <a:pt x="0" y="4198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902" r="0" b="-902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121570" y="3253931"/>
            <a:ext cx="1983867" cy="478879"/>
          </a:xfrm>
          <a:custGeom>
            <a:avLst/>
            <a:gdLst/>
            <a:ahLst/>
            <a:cxnLst/>
            <a:rect r="r" b="b" t="t" l="l"/>
            <a:pathLst>
              <a:path h="478879" w="1983867">
                <a:moveTo>
                  <a:pt x="0" y="0"/>
                </a:moveTo>
                <a:lnTo>
                  <a:pt x="1983867" y="0"/>
                </a:lnTo>
                <a:lnTo>
                  <a:pt x="1983867" y="478879"/>
                </a:lnTo>
                <a:lnTo>
                  <a:pt x="0" y="478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545" r="0" b="-545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2189994" y="1536801"/>
            <a:ext cx="1983867" cy="478879"/>
          </a:xfrm>
          <a:custGeom>
            <a:avLst/>
            <a:gdLst/>
            <a:ahLst/>
            <a:cxnLst/>
            <a:rect r="r" b="b" t="t" l="l"/>
            <a:pathLst>
              <a:path h="478879" w="1983867">
                <a:moveTo>
                  <a:pt x="0" y="0"/>
                </a:moveTo>
                <a:lnTo>
                  <a:pt x="1983867" y="0"/>
                </a:lnTo>
                <a:lnTo>
                  <a:pt x="1983867" y="478879"/>
                </a:lnTo>
                <a:lnTo>
                  <a:pt x="0" y="478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545" r="0" b="-545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2295801" y="6930529"/>
            <a:ext cx="1983867" cy="478879"/>
          </a:xfrm>
          <a:custGeom>
            <a:avLst/>
            <a:gdLst/>
            <a:ahLst/>
            <a:cxnLst/>
            <a:rect r="r" b="b" t="t" l="l"/>
            <a:pathLst>
              <a:path h="478879" w="1983867">
                <a:moveTo>
                  <a:pt x="0" y="0"/>
                </a:moveTo>
                <a:lnTo>
                  <a:pt x="1983867" y="0"/>
                </a:lnTo>
                <a:lnTo>
                  <a:pt x="1983867" y="478879"/>
                </a:lnTo>
                <a:lnTo>
                  <a:pt x="0" y="478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545" r="0" b="-545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2295801" y="8619566"/>
            <a:ext cx="1983867" cy="478879"/>
          </a:xfrm>
          <a:custGeom>
            <a:avLst/>
            <a:gdLst/>
            <a:ahLst/>
            <a:cxnLst/>
            <a:rect r="r" b="b" t="t" l="l"/>
            <a:pathLst>
              <a:path h="478879" w="1983867">
                <a:moveTo>
                  <a:pt x="0" y="0"/>
                </a:moveTo>
                <a:lnTo>
                  <a:pt x="1983867" y="0"/>
                </a:lnTo>
                <a:lnTo>
                  <a:pt x="1983867" y="478879"/>
                </a:lnTo>
                <a:lnTo>
                  <a:pt x="0" y="478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545" r="0" b="-545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2666436" y="1410247"/>
            <a:ext cx="1180954" cy="605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62">
                <a:solidFill>
                  <a:srgbClr val="66CCFF"/>
                </a:solidFill>
                <a:latin typeface="TT Smalls"/>
                <a:ea typeface="TT Smalls"/>
                <a:cs typeface="TT Smalls"/>
                <a:sym typeface="TT Smalls"/>
              </a:rPr>
              <a:t>Normal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666436" y="6803975"/>
            <a:ext cx="1180954" cy="605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62">
                <a:solidFill>
                  <a:srgbClr val="66CCFF"/>
                </a:solidFill>
                <a:latin typeface="TT Smalls"/>
                <a:ea typeface="TT Smalls"/>
                <a:cs typeface="TT Smalls"/>
                <a:sym typeface="TT Smalls"/>
              </a:rPr>
              <a:t>Normal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189994" y="3111056"/>
            <a:ext cx="1915443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62">
                <a:solidFill>
                  <a:srgbClr val="CC0099"/>
                </a:solidFill>
                <a:latin typeface="TT Smalls"/>
                <a:ea typeface="TT Smalls"/>
                <a:cs typeface="TT Smalls"/>
                <a:sym typeface="TT Smalls"/>
              </a:rPr>
              <a:t>Pneumonia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342683" y="8504783"/>
            <a:ext cx="1936984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62">
                <a:solidFill>
                  <a:srgbClr val="CC0099"/>
                </a:solidFill>
                <a:latin typeface="TT Smalls"/>
                <a:ea typeface="TT Smalls"/>
                <a:cs typeface="TT Smalls"/>
                <a:sym typeface="TT Smalls"/>
              </a:rPr>
              <a:t>Pneumonia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785548" y="6168771"/>
            <a:ext cx="875583" cy="548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b="true" sz="2700" spc="62">
                <a:solidFill>
                  <a:srgbClr val="7030A0"/>
                </a:solidFill>
                <a:latin typeface="Arimo Bold"/>
                <a:ea typeface="Arimo Bold"/>
                <a:cs typeface="Arimo Bold"/>
                <a:sym typeface="Arimo Bold"/>
              </a:rPr>
              <a:t>X-AI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842032" y="-43267"/>
            <a:ext cx="9123076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97" u="sng">
                <a:solidFill>
                  <a:srgbClr val="7030A0"/>
                </a:solidFill>
                <a:latin typeface="TT Smalls"/>
                <a:ea typeface="TT Smalls"/>
                <a:cs typeface="TT Smalls"/>
                <a:sym typeface="TT Smalls"/>
              </a:rPr>
              <a:t>PROPOSED BLOCK 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46704" y="1447037"/>
            <a:ext cx="11594592" cy="1783080"/>
            <a:chOff x="0" y="0"/>
            <a:chExt cx="15459456" cy="237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59456" cy="2377440"/>
            </a:xfrm>
            <a:custGeom>
              <a:avLst/>
              <a:gdLst/>
              <a:ahLst/>
              <a:cxnLst/>
              <a:rect r="r" b="b" t="t" l="l"/>
              <a:pathLst>
                <a:path h="2377440" w="15459456">
                  <a:moveTo>
                    <a:pt x="0" y="0"/>
                  </a:moveTo>
                  <a:lnTo>
                    <a:pt x="15459456" y="0"/>
                  </a:lnTo>
                  <a:lnTo>
                    <a:pt x="15459456" y="2377440"/>
                  </a:lnTo>
                  <a:lnTo>
                    <a:pt x="0" y="23774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322892" y="1423225"/>
            <a:ext cx="11642217" cy="1830705"/>
            <a:chOff x="0" y="0"/>
            <a:chExt cx="15522956" cy="24409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522956" cy="2440940"/>
            </a:xfrm>
            <a:custGeom>
              <a:avLst/>
              <a:gdLst/>
              <a:ahLst/>
              <a:cxnLst/>
              <a:rect r="r" b="b" t="t" l="l"/>
              <a:pathLst>
                <a:path h="2440940" w="15522956">
                  <a:moveTo>
                    <a:pt x="31750" y="0"/>
                  </a:moveTo>
                  <a:lnTo>
                    <a:pt x="15491206" y="0"/>
                  </a:lnTo>
                  <a:cubicBezTo>
                    <a:pt x="15508732" y="0"/>
                    <a:pt x="15522956" y="14224"/>
                    <a:pt x="15522956" y="31750"/>
                  </a:cubicBezTo>
                  <a:lnTo>
                    <a:pt x="15522956" y="2409190"/>
                  </a:lnTo>
                  <a:cubicBezTo>
                    <a:pt x="15522956" y="2426716"/>
                    <a:pt x="15508732" y="2440940"/>
                    <a:pt x="15491206" y="2440940"/>
                  </a:cubicBezTo>
                  <a:lnTo>
                    <a:pt x="31750" y="2440940"/>
                  </a:lnTo>
                  <a:cubicBezTo>
                    <a:pt x="14224" y="2440940"/>
                    <a:pt x="0" y="2426716"/>
                    <a:pt x="0" y="2409190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2409190"/>
                  </a:lnTo>
                  <a:lnTo>
                    <a:pt x="31750" y="2409190"/>
                  </a:lnTo>
                  <a:lnTo>
                    <a:pt x="31750" y="2377440"/>
                  </a:lnTo>
                  <a:lnTo>
                    <a:pt x="15491206" y="2377440"/>
                  </a:lnTo>
                  <a:lnTo>
                    <a:pt x="15491206" y="2409190"/>
                  </a:lnTo>
                  <a:lnTo>
                    <a:pt x="15459456" y="2409190"/>
                  </a:lnTo>
                  <a:lnTo>
                    <a:pt x="15459456" y="31750"/>
                  </a:lnTo>
                  <a:lnTo>
                    <a:pt x="15491206" y="31750"/>
                  </a:lnTo>
                  <a:lnTo>
                    <a:pt x="15491206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373692" y="1943430"/>
            <a:ext cx="11540617" cy="81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5"/>
              </a:lnSpc>
            </a:pPr>
            <a:r>
              <a:rPr lang="en-US" b="true" sz="5599" spc="53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Methodology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22892" y="3016256"/>
            <a:ext cx="12503470" cy="5674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53652" indent="-238413" lvl="3">
              <a:lnSpc>
                <a:spcPts val="5910"/>
              </a:lnSpc>
              <a:buFont typeface="Arial"/>
              <a:buChar char="￭"/>
            </a:pPr>
            <a:r>
              <a:rPr lang="en-US" sz="3648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</a:p>
          <a:p>
            <a:pPr algn="just" marL="953652" indent="-238413" lvl="3">
              <a:lnSpc>
                <a:spcPts val="5910"/>
              </a:lnSpc>
              <a:buFont typeface="Arial"/>
              <a:buChar char="￭"/>
            </a:pPr>
            <a:r>
              <a:rPr lang="en-US" sz="3648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Augmentation Strategies </a:t>
            </a:r>
          </a:p>
          <a:p>
            <a:pPr algn="just" marL="953652" indent="-238413" lvl="3">
              <a:lnSpc>
                <a:spcPts val="5910"/>
              </a:lnSpc>
              <a:buFont typeface="Arial"/>
              <a:buChar char="￭"/>
            </a:pPr>
            <a:r>
              <a:rPr lang="en-US" sz="3648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 &amp; Training</a:t>
            </a:r>
          </a:p>
          <a:p>
            <a:pPr algn="just" marL="953652" indent="-238413" lvl="3">
              <a:lnSpc>
                <a:spcPts val="5910"/>
              </a:lnSpc>
              <a:buFont typeface="Arial"/>
              <a:buChar char="￭"/>
            </a:pPr>
            <a:r>
              <a:rPr lang="en-US" sz="3648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XAI Integration using LIME technique</a:t>
            </a:r>
          </a:p>
          <a:p>
            <a:pPr algn="just" marL="953652" indent="-238413" lvl="3">
              <a:lnSpc>
                <a:spcPts val="5910"/>
              </a:lnSpc>
              <a:buFont typeface="Arial"/>
              <a:buChar char="￭"/>
            </a:pPr>
            <a:r>
              <a:rPr lang="en-US" sz="3648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and Testing</a:t>
            </a:r>
          </a:p>
          <a:p>
            <a:pPr algn="just" marL="953652" indent="-238413" lvl="3">
              <a:lnSpc>
                <a:spcPts val="5910"/>
              </a:lnSpc>
              <a:buFont typeface="Arial"/>
              <a:buChar char="￭"/>
            </a:pPr>
            <a:r>
              <a:rPr lang="en-US" sz="3648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</a:p>
          <a:p>
            <a:pPr algn="l" marL="953652" indent="-238413" lvl="3">
              <a:lnSpc>
                <a:spcPts val="394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6359" y="593598"/>
            <a:ext cx="14951869" cy="1576006"/>
            <a:chOff x="0" y="0"/>
            <a:chExt cx="19935825" cy="21013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935825" cy="2101342"/>
            </a:xfrm>
            <a:custGeom>
              <a:avLst/>
              <a:gdLst/>
              <a:ahLst/>
              <a:cxnLst/>
              <a:rect r="r" b="b" t="t" l="l"/>
              <a:pathLst>
                <a:path h="2101342" w="19935825">
                  <a:moveTo>
                    <a:pt x="0" y="0"/>
                  </a:moveTo>
                  <a:lnTo>
                    <a:pt x="19935825" y="0"/>
                  </a:lnTo>
                  <a:lnTo>
                    <a:pt x="19935825" y="2101342"/>
                  </a:lnTo>
                  <a:lnTo>
                    <a:pt x="0" y="210134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32547" y="569785"/>
            <a:ext cx="14999494" cy="1623632"/>
            <a:chOff x="0" y="0"/>
            <a:chExt cx="19999325" cy="216484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999325" cy="2164842"/>
            </a:xfrm>
            <a:custGeom>
              <a:avLst/>
              <a:gdLst/>
              <a:ahLst/>
              <a:cxnLst/>
              <a:rect r="r" b="b" t="t" l="l"/>
              <a:pathLst>
                <a:path h="2164842" w="19999325">
                  <a:moveTo>
                    <a:pt x="31750" y="0"/>
                  </a:moveTo>
                  <a:lnTo>
                    <a:pt x="19967575" y="0"/>
                  </a:lnTo>
                  <a:cubicBezTo>
                    <a:pt x="19985101" y="0"/>
                    <a:pt x="19999325" y="14224"/>
                    <a:pt x="19999325" y="31750"/>
                  </a:cubicBezTo>
                  <a:lnTo>
                    <a:pt x="19999325" y="2133092"/>
                  </a:lnTo>
                  <a:cubicBezTo>
                    <a:pt x="19999325" y="2150618"/>
                    <a:pt x="19985101" y="2164842"/>
                    <a:pt x="19967575" y="2164842"/>
                  </a:cubicBezTo>
                  <a:lnTo>
                    <a:pt x="31750" y="2164842"/>
                  </a:lnTo>
                  <a:cubicBezTo>
                    <a:pt x="14224" y="2164842"/>
                    <a:pt x="0" y="2150618"/>
                    <a:pt x="0" y="2133092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2133092"/>
                  </a:lnTo>
                  <a:lnTo>
                    <a:pt x="31750" y="2133092"/>
                  </a:lnTo>
                  <a:lnTo>
                    <a:pt x="31750" y="2101342"/>
                  </a:lnTo>
                  <a:lnTo>
                    <a:pt x="19967575" y="2101342"/>
                  </a:lnTo>
                  <a:lnTo>
                    <a:pt x="19967575" y="2133092"/>
                  </a:lnTo>
                  <a:lnTo>
                    <a:pt x="19935825" y="2133092"/>
                  </a:lnTo>
                  <a:lnTo>
                    <a:pt x="19935825" y="31750"/>
                  </a:lnTo>
                  <a:lnTo>
                    <a:pt x="19967575" y="31750"/>
                  </a:lnTo>
                  <a:lnTo>
                    <a:pt x="19967575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356359" y="1025747"/>
            <a:ext cx="14911705" cy="67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397">
                <a:solidFill>
                  <a:srgbClr val="262626"/>
                </a:solidFill>
                <a:latin typeface="TT Smalls"/>
                <a:ea typeface="TT Smalls"/>
                <a:cs typeface="TT Smalls"/>
                <a:sym typeface="TT Smalls"/>
              </a:rPr>
              <a:t>CNN MODELS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7800" y="2314575"/>
            <a:ext cx="14782800" cy="1495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83">
                <a:solidFill>
                  <a:srgbClr val="000000"/>
                </a:solidFill>
                <a:latin typeface="TT Smalls"/>
                <a:ea typeface="TT Smalls"/>
                <a:cs typeface="TT Smalls"/>
                <a:sym typeface="TT Smalls"/>
              </a:rPr>
              <a:t>The following table shows the performance metrics of each CNN model used: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26712" y="3482340"/>
            <a:ext cx="15424976" cy="6804660"/>
            <a:chOff x="0" y="0"/>
            <a:chExt cx="20566635" cy="90728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566635" cy="9072880"/>
            </a:xfrm>
            <a:custGeom>
              <a:avLst/>
              <a:gdLst/>
              <a:ahLst/>
              <a:cxnLst/>
              <a:rect r="r" b="b" t="t" l="l"/>
              <a:pathLst>
                <a:path h="9072880" w="20566635">
                  <a:moveTo>
                    <a:pt x="0" y="0"/>
                  </a:moveTo>
                  <a:lnTo>
                    <a:pt x="20566635" y="0"/>
                  </a:lnTo>
                  <a:lnTo>
                    <a:pt x="20566635" y="9072880"/>
                  </a:lnTo>
                  <a:lnTo>
                    <a:pt x="0" y="907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DAGYHvnnws8</dc:identifier>
  <dcterms:modified xsi:type="dcterms:W3CDTF">2011-08-01T06:04:30Z</dcterms:modified>
  <cp:revision>1</cp:revision>
  <dc:title>Aditi Mishra &amp; Aparna choudhury.pptx</dc:title>
</cp:coreProperties>
</file>