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3"/>
  </p:sldMasterIdLst>
  <p:notesMasterIdLst>
    <p:notesMasterId r:id="rId5"/>
  </p:notesMasterIdLst>
  <p:handoutMasterIdLst>
    <p:handoutMasterId r:id="rId25"/>
  </p:handoutMasterIdLst>
  <p:sldIdLst>
    <p:sldId id="4025" r:id="rId4"/>
    <p:sldId id="264" r:id="rId6"/>
    <p:sldId id="4154" r:id="rId7"/>
    <p:sldId id="4095" r:id="rId8"/>
    <p:sldId id="4093" r:id="rId9"/>
    <p:sldId id="4155" r:id="rId10"/>
    <p:sldId id="4094" r:id="rId11"/>
    <p:sldId id="4156" r:id="rId12"/>
    <p:sldId id="4158" r:id="rId13"/>
    <p:sldId id="4159" r:id="rId14"/>
    <p:sldId id="4161" r:id="rId15"/>
    <p:sldId id="4164" r:id="rId16"/>
    <p:sldId id="4160" r:id="rId17"/>
    <p:sldId id="4170" r:id="rId18"/>
    <p:sldId id="4167" r:id="rId19"/>
    <p:sldId id="4168" r:id="rId20"/>
    <p:sldId id="4169" r:id="rId21"/>
    <p:sldId id="4172" r:id="rId22"/>
    <p:sldId id="4162" r:id="rId23"/>
    <p:sldId id="4048" r:id="rId24"/>
  </p:sldIdLst>
  <p:sldSz cx="12858750" cy="7232650"/>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555" userDrawn="1">
          <p15:clr>
            <a:srgbClr val="A4A3A4"/>
          </p15:clr>
        </p15:guide>
        <p15:guide id="2" pos="3999" userDrawn="1">
          <p15:clr>
            <a:srgbClr val="A4A3A4"/>
          </p15:clr>
        </p15:guide>
        <p15:guide id="3" pos="640" userDrawn="1">
          <p15:clr>
            <a:srgbClr val="A4A3A4"/>
          </p15:clr>
        </p15:guide>
        <p15:guide id="4" orient="horz" pos="4206" userDrawn="1">
          <p15:clr>
            <a:srgbClr val="A4A3A4"/>
          </p15:clr>
        </p15:guide>
        <p15:guide id="5" pos="7433" userDrawn="1">
          <p15:clr>
            <a:srgbClr val="A4A3A4"/>
          </p15:clr>
        </p15:guide>
        <p15:guide id="6" pos="6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3A"/>
    <a:srgbClr val="3C536A"/>
    <a:srgbClr val="005490"/>
    <a:srgbClr val="5CBA46"/>
    <a:srgbClr val="57CE95"/>
    <a:srgbClr val="0B97F1"/>
    <a:srgbClr val="000000"/>
    <a:srgbClr val="341801"/>
    <a:srgbClr val="682F03"/>
    <a:srgbClr val="F0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90" autoAdjust="0"/>
    <p:restoredTop sz="96314" autoAdjust="0"/>
  </p:normalViewPr>
  <p:slideViewPr>
    <p:cSldViewPr showGuides="1">
      <p:cViewPr varScale="1">
        <p:scale>
          <a:sx n="104" d="100"/>
          <a:sy n="104" d="100"/>
        </p:scale>
        <p:origin x="342" y="120"/>
      </p:cViewPr>
      <p:guideLst>
        <p:guide orient="horz" pos="4555"/>
        <p:guide pos="3999"/>
        <p:guide pos="640"/>
        <p:guide orient="horz" pos="4206"/>
        <p:guide pos="7433"/>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6EE78B-84D8-412F-BC69-ACC7C447BAFC}"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80135" y="497268"/>
            <a:ext cx="4629150" cy="1832271"/>
          </a:xfrm>
        </p:spPr>
        <p:txBody>
          <a:bodyPr>
            <a:noAutofit/>
          </a:bodyPr>
          <a:lstStyle>
            <a:lvl1pPr>
              <a:lnSpc>
                <a:spcPct val="80000"/>
              </a:lnSpc>
              <a:defRPr sz="4220"/>
            </a:lvl1pPr>
          </a:lstStyle>
          <a:p>
            <a:r>
              <a:rPr lang="zh-CN" altLang="en-US"/>
              <a:t>单击此处编辑母版标题样式</a:t>
            </a:r>
            <a:endParaRPr lang="en-US" dirty="0"/>
          </a:p>
        </p:txBody>
      </p:sp>
      <p:sp>
        <p:nvSpPr>
          <p:cNvPr id="3" name="Content Placeholder 2"/>
          <p:cNvSpPr>
            <a:spLocks noGrp="1"/>
          </p:cNvSpPr>
          <p:nvPr>
            <p:ph idx="1"/>
          </p:nvPr>
        </p:nvSpPr>
        <p:spPr>
          <a:xfrm>
            <a:off x="6027539" y="867918"/>
            <a:ext cx="5988963" cy="5467883"/>
          </a:xfrm>
        </p:spPr>
        <p:txBody>
          <a:bodyPr/>
          <a:lstStyle>
            <a:lvl1pPr>
              <a:defRPr sz="2530"/>
            </a:lvl1pPr>
            <a:lvl2pPr>
              <a:defRPr sz="2110"/>
            </a:lvl2pPr>
            <a:lvl3pPr>
              <a:defRPr sz="1685"/>
            </a:lvl3pPr>
            <a:lvl4pPr>
              <a:defRPr sz="1685"/>
            </a:lvl4pPr>
            <a:lvl5pPr>
              <a:defRPr sz="1685"/>
            </a:lvl5pPr>
            <a:lvl6pPr>
              <a:defRPr sz="1685"/>
            </a:lvl6pPr>
            <a:lvl7pPr>
              <a:defRPr sz="1685"/>
            </a:lvl7pPr>
            <a:lvl8pPr>
              <a:defRPr sz="1685"/>
            </a:lvl8pPr>
            <a:lvl9pPr>
              <a:defRPr sz="168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080135" y="2380833"/>
            <a:ext cx="4629150" cy="3967827"/>
          </a:xfrm>
        </p:spPr>
        <p:txBody>
          <a:bodyPr lIns="91440" rIns="91440">
            <a:normAutofit/>
          </a:bodyPr>
          <a:lstStyle>
            <a:lvl1pPr marL="0" indent="0">
              <a:lnSpc>
                <a:spcPct val="108000"/>
              </a:lnSpc>
              <a:spcBef>
                <a:spcPts val="635"/>
              </a:spcBef>
              <a:buNone/>
              <a:defRPr sz="1685"/>
            </a:lvl1pPr>
            <a:lvl2pPr marL="481965" indent="0">
              <a:buNone/>
              <a:defRPr sz="1265"/>
            </a:lvl2pPr>
            <a:lvl3pPr marL="964565" indent="0">
              <a:buNone/>
              <a:defRPr sz="1055"/>
            </a:lvl3pPr>
            <a:lvl4pPr marL="1446530" indent="0">
              <a:buNone/>
              <a:defRPr sz="950"/>
            </a:lvl4pPr>
            <a:lvl5pPr marL="1928495" indent="0">
              <a:buNone/>
              <a:defRPr sz="950"/>
            </a:lvl5pPr>
            <a:lvl6pPr marL="2411095" indent="0">
              <a:buNone/>
              <a:defRPr sz="950"/>
            </a:lvl6pPr>
            <a:lvl7pPr marL="2893060" indent="0">
              <a:buNone/>
              <a:defRPr sz="950"/>
            </a:lvl7pPr>
            <a:lvl8pPr marL="3375025" indent="0">
              <a:buNone/>
              <a:defRPr sz="950"/>
            </a:lvl8pPr>
            <a:lvl9pPr marL="3856990" indent="0">
              <a:buNone/>
              <a:defRPr sz="9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2203" y="5231109"/>
            <a:ext cx="8197453" cy="1542965"/>
          </a:xfrm>
        </p:spPr>
        <p:txBody>
          <a:bodyPr anchor="ctr">
            <a:normAutofit/>
          </a:bodyPr>
          <a:lstStyle>
            <a:lvl1pPr algn="r">
              <a:defRPr sz="5275" spc="211"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855535" cy="4821767"/>
          </a:xfrm>
          <a:solidFill>
            <a:schemeClr val="accent1">
              <a:lumMod val="60000"/>
              <a:lumOff val="40000"/>
            </a:schemeClr>
          </a:solidFill>
        </p:spPr>
        <p:txBody>
          <a:bodyPr lIns="457200" tIns="365760" rIns="45720" bIns="45720" anchor="t"/>
          <a:lstStyle>
            <a:lvl1pPr marL="0" indent="0">
              <a:buNone/>
              <a:defRPr sz="3375"/>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6990" indent="0">
              <a:buNone/>
              <a:defRPr sz="2110"/>
            </a:lvl9pPr>
          </a:lstStyle>
          <a:p>
            <a:r>
              <a:rPr lang="zh-CN" altLang="en-US"/>
              <a:t>单击图标添加图片</a:t>
            </a:r>
            <a:endParaRPr lang="en-US" dirty="0"/>
          </a:p>
        </p:txBody>
      </p:sp>
      <p:sp>
        <p:nvSpPr>
          <p:cNvPr id="4" name="Text Placeholder 3"/>
          <p:cNvSpPr>
            <a:spLocks noGrp="1"/>
          </p:cNvSpPr>
          <p:nvPr>
            <p:ph type="body" sz="half" idx="2"/>
          </p:nvPr>
        </p:nvSpPr>
        <p:spPr>
          <a:xfrm>
            <a:off x="9081492" y="5231109"/>
            <a:ext cx="3375422" cy="1542965"/>
          </a:xfrm>
        </p:spPr>
        <p:txBody>
          <a:bodyPr lIns="91440" rIns="91440" anchor="ctr">
            <a:normAutofit/>
          </a:bodyPr>
          <a:lstStyle>
            <a:lvl1pPr marL="0" indent="0">
              <a:lnSpc>
                <a:spcPct val="100000"/>
              </a:lnSpc>
              <a:spcBef>
                <a:spcPts val="0"/>
              </a:spcBef>
              <a:buNone/>
              <a:defRPr sz="1900">
                <a:solidFill>
                  <a:schemeClr val="tx1">
                    <a:lumMod val="95000"/>
                    <a:lumOff val="5000"/>
                  </a:schemeClr>
                </a:solidFill>
              </a:defRPr>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fld>
            <a:endParaRPr lang="zh-CN" altLang="en-US"/>
          </a:p>
        </p:txBody>
      </p:sp>
      <p:cxnSp>
        <p:nvCxnSpPr>
          <p:cNvPr id="8" name="Straight Connector 7"/>
          <p:cNvCxnSpPr/>
          <p:nvPr/>
        </p:nvCxnSpPr>
        <p:spPr>
          <a:xfrm flipV="1">
            <a:off x="8845498" y="5551682"/>
            <a:ext cx="0" cy="96435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2044" y="803628"/>
            <a:ext cx="2772668" cy="5705757"/>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44775" y="803628"/>
            <a:ext cx="7996535" cy="570575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fld>
            <a:endParaRPr lang="zh-CN" altLang="en-US"/>
          </a:p>
        </p:txBody>
      </p:sp>
      <p:cxnSp>
        <p:nvCxnSpPr>
          <p:cNvPr id="7" name="Straight Connector 6"/>
          <p:cNvCxnSpPr/>
          <p:nvPr/>
        </p:nvCxnSpPr>
        <p:spPr>
          <a:xfrm rot="5400000" flipV="1">
            <a:off x="10608469" y="62474"/>
            <a:ext cx="0" cy="96440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内容与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Rectangle 9"/>
          <p:cNvSpPr/>
          <p:nvPr/>
        </p:nvSpPr>
        <p:spPr>
          <a:xfrm>
            <a:off x="0" y="0"/>
            <a:ext cx="12858750" cy="48217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858750" cy="48217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2203" y="5231108"/>
            <a:ext cx="8197453" cy="1542965"/>
          </a:xfrm>
        </p:spPr>
        <p:txBody>
          <a:bodyPr anchor="ctr">
            <a:normAutofit/>
          </a:bodyPr>
          <a:lstStyle>
            <a:lvl1pPr algn="r">
              <a:defRPr sz="5275" spc="211"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9081492" y="5231108"/>
            <a:ext cx="3375422" cy="1542965"/>
          </a:xfrm>
        </p:spPr>
        <p:txBody>
          <a:bodyPr lIns="91440" rIns="91440" anchor="ctr">
            <a:normAutofit/>
          </a:bodyPr>
          <a:lstStyle>
            <a:lvl1pPr marL="0" indent="0" algn="l">
              <a:lnSpc>
                <a:spcPct val="100000"/>
              </a:lnSpc>
              <a:spcBef>
                <a:spcPts val="0"/>
              </a:spcBef>
              <a:buNone/>
              <a:defRPr sz="1900">
                <a:solidFill>
                  <a:schemeClr val="tx1">
                    <a:lumMod val="95000"/>
                    <a:lumOff val="5000"/>
                  </a:schemeClr>
                </a:solidFill>
              </a:defRPr>
            </a:lvl1pPr>
            <a:lvl2pPr marL="481965" indent="0" algn="ctr">
              <a:buNone/>
              <a:defRPr sz="1900"/>
            </a:lvl2pPr>
            <a:lvl3pPr marL="964565" indent="0" algn="ctr">
              <a:buNone/>
              <a:defRPr sz="1900"/>
            </a:lvl3pPr>
            <a:lvl4pPr marL="1446530" indent="0" algn="ctr">
              <a:buNone/>
              <a:defRPr sz="1900"/>
            </a:lvl4pPr>
            <a:lvl5pPr marL="1928495" indent="0" algn="ctr">
              <a:buNone/>
              <a:defRPr sz="1900"/>
            </a:lvl5pPr>
            <a:lvl6pPr marL="2411095" indent="0" algn="ctr">
              <a:buNone/>
              <a:defRPr sz="1900"/>
            </a:lvl6pPr>
            <a:lvl7pPr marL="2893060" indent="0" algn="ctr">
              <a:buNone/>
              <a:defRPr sz="1900"/>
            </a:lvl7pPr>
            <a:lvl8pPr marL="3375025" indent="0" algn="ctr">
              <a:buNone/>
              <a:defRPr sz="1900"/>
            </a:lvl8pPr>
            <a:lvl9pPr marL="3856990" indent="0" algn="ctr">
              <a:buNone/>
              <a:defRPr sz="19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fld>
            <a:endParaRPr lang="zh-CN" altLang="en-US"/>
          </a:p>
        </p:txBody>
      </p:sp>
      <p:cxnSp>
        <p:nvCxnSpPr>
          <p:cNvPr id="8" name="Straight Connector 7"/>
          <p:cNvCxnSpPr/>
          <p:nvPr/>
        </p:nvCxnSpPr>
        <p:spPr>
          <a:xfrm flipV="1">
            <a:off x="8845498" y="5551682"/>
            <a:ext cx="0" cy="9643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12858750" cy="48217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858750" cy="48217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203" y="5231108"/>
            <a:ext cx="8197453" cy="1542965"/>
          </a:xfrm>
        </p:spPr>
        <p:txBody>
          <a:bodyPr anchor="ctr">
            <a:normAutofit/>
          </a:bodyPr>
          <a:lstStyle>
            <a:lvl1pPr algn="r">
              <a:defRPr sz="5275" b="0" spc="211"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9081492" y="5231108"/>
            <a:ext cx="3375422" cy="1542965"/>
          </a:xfrm>
        </p:spPr>
        <p:txBody>
          <a:bodyPr lIns="91440" rIns="91440" anchor="ctr">
            <a:normAutofit/>
          </a:bodyPr>
          <a:lstStyle>
            <a:lvl1pPr marL="0" indent="0">
              <a:lnSpc>
                <a:spcPct val="100000"/>
              </a:lnSpc>
              <a:spcBef>
                <a:spcPts val="0"/>
              </a:spcBef>
              <a:buNone/>
              <a:defRPr sz="1900">
                <a:solidFill>
                  <a:schemeClr val="tx1">
                    <a:lumMod val="95000"/>
                    <a:lumOff val="5000"/>
                  </a:schemeClr>
                </a:solidFill>
              </a:defRPr>
            </a:lvl1pPr>
            <a:lvl2pPr marL="481965" indent="0">
              <a:buNone/>
              <a:defRPr sz="1900">
                <a:solidFill>
                  <a:schemeClr val="tx1">
                    <a:tint val="75000"/>
                  </a:schemeClr>
                </a:solidFill>
              </a:defRPr>
            </a:lvl2pPr>
            <a:lvl3pPr marL="964565" indent="0">
              <a:buNone/>
              <a:defRPr sz="1685">
                <a:solidFill>
                  <a:schemeClr val="tx1">
                    <a:tint val="75000"/>
                  </a:schemeClr>
                </a:solidFill>
              </a:defRPr>
            </a:lvl3pPr>
            <a:lvl4pPr marL="1446530" indent="0">
              <a:buNone/>
              <a:defRPr sz="1475">
                <a:solidFill>
                  <a:schemeClr val="tx1">
                    <a:tint val="75000"/>
                  </a:schemeClr>
                </a:solidFill>
              </a:defRPr>
            </a:lvl4pPr>
            <a:lvl5pPr marL="1928495" indent="0">
              <a:buNone/>
              <a:defRPr sz="1475">
                <a:solidFill>
                  <a:schemeClr val="tx1">
                    <a:tint val="75000"/>
                  </a:schemeClr>
                </a:solidFill>
              </a:defRPr>
            </a:lvl5pPr>
            <a:lvl6pPr marL="2411095" indent="0">
              <a:buNone/>
              <a:defRPr sz="1475">
                <a:solidFill>
                  <a:schemeClr val="tx1">
                    <a:tint val="75000"/>
                  </a:schemeClr>
                </a:solidFill>
              </a:defRPr>
            </a:lvl6pPr>
            <a:lvl7pPr marL="2893060" indent="0">
              <a:buNone/>
              <a:defRPr sz="1475">
                <a:solidFill>
                  <a:schemeClr val="tx1">
                    <a:tint val="75000"/>
                  </a:schemeClr>
                </a:solidFill>
              </a:defRPr>
            </a:lvl7pPr>
            <a:lvl8pPr marL="3375025" indent="0">
              <a:buNone/>
              <a:defRPr sz="1475">
                <a:solidFill>
                  <a:schemeClr val="tx1">
                    <a:tint val="75000"/>
                  </a:schemeClr>
                </a:solidFill>
              </a:defRPr>
            </a:lvl8pPr>
            <a:lvl9pPr marL="3856990" indent="0">
              <a:buNone/>
              <a:defRPr sz="1475">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fld>
            <a:endParaRPr lang="zh-CN" altLang="en-US"/>
          </a:p>
        </p:txBody>
      </p:sp>
      <p:cxnSp>
        <p:nvCxnSpPr>
          <p:cNvPr id="8" name="Straight Connector 7"/>
          <p:cNvCxnSpPr/>
          <p:nvPr/>
        </p:nvCxnSpPr>
        <p:spPr>
          <a:xfrm flipV="1">
            <a:off x="8845498" y="5551682"/>
            <a:ext cx="0" cy="9643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80135" y="617186"/>
            <a:ext cx="10251638" cy="158153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80134" y="2410883"/>
            <a:ext cx="5014913" cy="424315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316861" y="2410883"/>
            <a:ext cx="5014913" cy="424315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80135" y="2298709"/>
            <a:ext cx="5014913" cy="867918"/>
          </a:xfrm>
        </p:spPr>
        <p:txBody>
          <a:bodyPr lIns="137160" rIns="137160" anchor="ctr">
            <a:normAutofit/>
          </a:bodyPr>
          <a:lstStyle>
            <a:lvl1pPr marL="0" indent="0">
              <a:spcBef>
                <a:spcPts val="0"/>
              </a:spcBef>
              <a:spcAft>
                <a:spcPts val="0"/>
              </a:spcAft>
              <a:buNone/>
              <a:defRPr sz="2425" b="0" cap="none" baseline="0">
                <a:solidFill>
                  <a:schemeClr val="accent1"/>
                </a:solidFill>
                <a:latin typeface="+mn-lt"/>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80135" y="3129917"/>
            <a:ext cx="5014913" cy="352412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318514" y="2298709"/>
            <a:ext cx="5014913" cy="867918"/>
          </a:xfrm>
        </p:spPr>
        <p:txBody>
          <a:bodyPr lIns="137160" rIns="137160" anchor="ctr">
            <a:normAutofit/>
          </a:bodyPr>
          <a:lstStyle>
            <a:lvl1pPr marL="0" indent="0">
              <a:spcBef>
                <a:spcPts val="0"/>
              </a:spcBef>
              <a:spcAft>
                <a:spcPts val="0"/>
              </a:spcAft>
              <a:buNone/>
              <a:defRPr lang="en-US" sz="2425" b="0" kern="1200" cap="none" baseline="0" dirty="0">
                <a:solidFill>
                  <a:schemeClr val="accent1"/>
                </a:solidFill>
                <a:latin typeface="+mn-lt"/>
                <a:ea typeface="+mn-ea"/>
                <a:cs typeface="+mn-cs"/>
              </a:defRPr>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marL="0" lvl="0" indent="0" algn="l" defTabSz="964565" rtl="0" eaLnBrk="1" latinLnBrk="0" hangingPunct="1">
              <a:lnSpc>
                <a:spcPct val="90000"/>
              </a:lnSpc>
              <a:spcBef>
                <a:spcPts val="19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6318514" y="3129917"/>
            <a:ext cx="5014913" cy="352412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4" Type="http://schemas.openxmlformats.org/officeDocument/2006/relationships/theme" Target="../theme/theme2.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0135" y="617186"/>
            <a:ext cx="10251638" cy="158153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80136" y="2410883"/>
            <a:ext cx="10251639" cy="4243155"/>
          </a:xfrm>
          <a:prstGeom prst="rect">
            <a:avLst/>
          </a:prstGeom>
        </p:spPr>
        <p:txBody>
          <a:bodyPr vert="horz" lIns="45720" tIns="45720" rIns="4572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80136" y="6824196"/>
            <a:ext cx="2271948" cy="289306"/>
          </a:xfrm>
          <a:prstGeom prst="rect">
            <a:avLst/>
          </a:prstGeom>
        </p:spPr>
        <p:txBody>
          <a:bodyPr vert="horz" lIns="91440" tIns="45720" rIns="91440" bIns="45720" rtlCol="0" anchor="ctr"/>
          <a:lstStyle>
            <a:lvl1pPr algn="l">
              <a:defRPr sz="1055">
                <a:solidFill>
                  <a:schemeClr val="tx1">
                    <a:lumMod val="95000"/>
                    <a:lumOff val="5000"/>
                  </a:schemeClr>
                </a:solidFill>
                <a:latin typeface="+mj-lt"/>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5107780" y="6824196"/>
            <a:ext cx="6224195" cy="289306"/>
          </a:xfrm>
          <a:prstGeom prst="rect">
            <a:avLst/>
          </a:prstGeom>
        </p:spPr>
        <p:txBody>
          <a:bodyPr vert="horz" lIns="91440" tIns="45720" rIns="91440" bIns="45720" rtlCol="0" anchor="ctr"/>
          <a:lstStyle>
            <a:lvl1pPr algn="r">
              <a:defRPr sz="1055"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1430000" y="6824196"/>
            <a:ext cx="1026914" cy="289306"/>
          </a:xfrm>
          <a:prstGeom prst="rect">
            <a:avLst/>
          </a:prstGeom>
        </p:spPr>
        <p:txBody>
          <a:bodyPr vert="horz" lIns="91440" tIns="45720" rIns="91440" bIns="45720" rtlCol="0" anchor="ctr"/>
          <a:lstStyle>
            <a:lvl1pPr algn="l">
              <a:defRPr sz="1055">
                <a:solidFill>
                  <a:schemeClr val="tx1">
                    <a:lumMod val="95000"/>
                    <a:lumOff val="5000"/>
                  </a:schemeClr>
                </a:solidFill>
                <a:latin typeface="+mj-lt"/>
              </a:defRPr>
            </a:lvl1pPr>
          </a:lstStyle>
          <a:p>
            <a:fld id="{3E01EE5D-26FB-46D5-A381-ECFB35BF1D34}" type="slidenum">
              <a:rPr lang="zh-CN" altLang="en-US" smtClean="0"/>
            </a:fld>
            <a:endParaRPr lang="zh-CN" altLang="en-US"/>
          </a:p>
        </p:txBody>
      </p:sp>
      <p:cxnSp>
        <p:nvCxnSpPr>
          <p:cNvPr id="7" name="Straight Connector 6"/>
          <p:cNvCxnSpPr/>
          <p:nvPr/>
        </p:nvCxnSpPr>
        <p:spPr>
          <a:xfrm flipV="1">
            <a:off x="803672" y="871466"/>
            <a:ext cx="0" cy="96435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xStyles>
    <p:titleStyle>
      <a:lvl1pPr algn="l" defTabSz="964565" rtl="0" eaLnBrk="1" latinLnBrk="0" hangingPunct="1">
        <a:lnSpc>
          <a:spcPct val="80000"/>
        </a:lnSpc>
        <a:spcBef>
          <a:spcPct val="0"/>
        </a:spcBef>
        <a:buNone/>
        <a:defRPr sz="5275" kern="1200" cap="all" spc="105" baseline="0">
          <a:solidFill>
            <a:schemeClr val="tx1">
              <a:lumMod val="95000"/>
              <a:lumOff val="5000"/>
            </a:schemeClr>
          </a:solidFill>
          <a:latin typeface="+mj-lt"/>
          <a:ea typeface="+mj-ea"/>
          <a:cs typeface="+mj-cs"/>
        </a:defRPr>
      </a:lvl1pPr>
    </p:titleStyle>
    <p:bodyStyle>
      <a:lvl1pPr marL="96520" indent="-96520" algn="l" defTabSz="964565" rtl="0" eaLnBrk="1" latinLnBrk="0" hangingPunct="1">
        <a:lnSpc>
          <a:spcPct val="90000"/>
        </a:lnSpc>
        <a:spcBef>
          <a:spcPts val="1265"/>
        </a:spcBef>
        <a:spcAft>
          <a:spcPts val="210"/>
        </a:spcAft>
        <a:buClr>
          <a:schemeClr val="accent1"/>
        </a:buClr>
        <a:buSzPct val="100000"/>
        <a:buFont typeface="Tw Cen MT" panose="020B0602020104020603" pitchFamily="34" charset="0"/>
        <a:buChar char=" "/>
        <a:defRPr sz="2320" kern="1200">
          <a:solidFill>
            <a:schemeClr val="tx1"/>
          </a:solidFill>
          <a:latin typeface="+mn-lt"/>
          <a:ea typeface="+mn-ea"/>
          <a:cs typeface="+mn-cs"/>
        </a:defRPr>
      </a:lvl1pPr>
      <a:lvl2pPr marL="279400"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900" kern="1200">
          <a:solidFill>
            <a:schemeClr val="tx1"/>
          </a:solidFill>
          <a:latin typeface="+mn-lt"/>
          <a:ea typeface="+mn-ea"/>
          <a:cs typeface="+mn-cs"/>
        </a:defRPr>
      </a:lvl2pPr>
      <a:lvl3pPr marL="472440"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3pPr>
      <a:lvl4pPr marL="626745"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4pPr>
      <a:lvl5pPr marL="819785"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5pPr>
      <a:lvl6pPr marL="964565"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6pPr>
      <a:lvl7pPr marL="1118870"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7pPr>
      <a:lvl8pPr marL="1282700"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8pPr>
      <a:lvl9pPr marL="1437005" indent="-144780" algn="l" defTabSz="964565" rtl="0" eaLnBrk="1" latinLnBrk="0" hangingPunct="1">
        <a:lnSpc>
          <a:spcPct val="90000"/>
        </a:lnSpc>
        <a:spcBef>
          <a:spcPts val="210"/>
        </a:spcBef>
        <a:spcAft>
          <a:spcPts val="420"/>
        </a:spcAft>
        <a:buClr>
          <a:schemeClr val="accent1"/>
        </a:buClr>
        <a:buFont typeface="Wingdings 3" panose="05040102010807070707" pitchFamily="18" charset="2"/>
        <a:buChar char=""/>
        <a:defRPr sz="1475"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858750" cy="7232650"/>
          </a:xfrm>
          <a:prstGeom prst="rect">
            <a:avLst/>
          </a:prstGeom>
        </p:spPr>
      </p:pic>
      <p:sp>
        <p:nvSpPr>
          <p:cNvPr id="17" name="矩形 2"/>
          <p:cNvSpPr/>
          <p:nvPr/>
        </p:nvSpPr>
        <p:spPr>
          <a:xfrm>
            <a:off x="0" y="1809422"/>
            <a:ext cx="12858750" cy="3600400"/>
          </a:xfrm>
          <a:prstGeom prst="rect">
            <a:avLst/>
          </a:pr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 Box 9"/>
          <p:cNvSpPr txBox="1">
            <a:spLocks noChangeArrowheads="1"/>
          </p:cNvSpPr>
          <p:nvPr/>
        </p:nvSpPr>
        <p:spPr bwMode="auto">
          <a:xfrm>
            <a:off x="3845308" y="375648"/>
            <a:ext cx="5382260" cy="264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600" b="1" dirty="0">
                <a:ln>
                  <a:gradFill flip="none" rotWithShape="1">
                    <a:gsLst>
                      <a:gs pos="60000">
                        <a:schemeClr val="accent1">
                          <a:lumMod val="5000"/>
                          <a:lumOff val="95000"/>
                        </a:schemeClr>
                      </a:gs>
                      <a:gs pos="100000">
                        <a:schemeClr val="bg1">
                          <a:alpha val="0"/>
                        </a:schemeClr>
                      </a:gs>
                    </a:gsLst>
                    <a:lin ang="5400000" scaled="1"/>
                    <a:tileRect/>
                  </a:gradFill>
                </a:ln>
                <a:noFill/>
                <a:latin typeface="微软雅黑" panose="020B0503020204020204" pitchFamily="34" charset="-122"/>
                <a:ea typeface="微软雅黑" panose="020B0503020204020204" pitchFamily="34" charset="-122"/>
              </a:rPr>
              <a:t>20</a:t>
            </a:r>
            <a:r>
              <a:rPr lang="en-US" altLang="zh-CN" sz="16600" b="1" dirty="0">
                <a:ln>
                  <a:gradFill flip="none" rotWithShape="1">
                    <a:gsLst>
                      <a:gs pos="60000">
                        <a:schemeClr val="accent1">
                          <a:lumMod val="5000"/>
                          <a:lumOff val="95000"/>
                        </a:schemeClr>
                      </a:gs>
                      <a:gs pos="100000">
                        <a:schemeClr val="bg1">
                          <a:alpha val="0"/>
                        </a:schemeClr>
                      </a:gs>
                    </a:gsLst>
                    <a:lin ang="5400000" scaled="1"/>
                    <a:tileRect/>
                  </a:gradFill>
                </a:ln>
                <a:noFill/>
                <a:latin typeface="微软雅黑" panose="020B0503020204020204" pitchFamily="34" charset="-122"/>
                <a:ea typeface="微软雅黑" panose="020B0503020204020204" pitchFamily="34" charset="-122"/>
              </a:rPr>
              <a:t>24</a:t>
            </a:r>
            <a:endParaRPr lang="zh-CN" altLang="zh-CN" sz="16600" b="1" dirty="0">
              <a:ln>
                <a:gradFill flip="none" rotWithShape="1">
                  <a:gsLst>
                    <a:gs pos="60000">
                      <a:schemeClr val="accent1">
                        <a:lumMod val="5000"/>
                        <a:lumOff val="95000"/>
                      </a:schemeClr>
                    </a:gs>
                    <a:gs pos="100000">
                      <a:schemeClr val="bg1">
                        <a:alpha val="0"/>
                      </a:schemeClr>
                    </a:gs>
                  </a:gsLst>
                  <a:lin ang="5400000" scaled="1"/>
                  <a:tileRect/>
                </a:gradFill>
              </a:ln>
              <a:noFill/>
              <a:latin typeface="微软雅黑" panose="020B0503020204020204" pitchFamily="34" charset="-122"/>
              <a:ea typeface="微软雅黑" panose="020B0503020204020204" pitchFamily="34" charset="-122"/>
            </a:endParaRPr>
          </a:p>
        </p:txBody>
      </p:sp>
      <p:sp>
        <p:nvSpPr>
          <p:cNvPr id="19" name="矩形 4"/>
          <p:cNvSpPr/>
          <p:nvPr/>
        </p:nvSpPr>
        <p:spPr>
          <a:xfrm rot="10800000">
            <a:off x="3333413" y="1744370"/>
            <a:ext cx="6336704" cy="1547448"/>
          </a:xfrm>
          <a:prstGeom prst="rect">
            <a:avLst/>
          </a:prstGeom>
          <a:gradFill>
            <a:gsLst>
              <a:gs pos="31000">
                <a:srgbClr val="3C536A"/>
              </a:gs>
              <a:gs pos="100000">
                <a:srgbClr val="3C536A">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59"/>
          <p:cNvSpPr>
            <a:spLocks noChangeArrowheads="1"/>
          </p:cNvSpPr>
          <p:nvPr/>
        </p:nvSpPr>
        <p:spPr bwMode="auto">
          <a:xfrm>
            <a:off x="1748965" y="3328865"/>
            <a:ext cx="9273189" cy="1772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dirty="0">
                <a:solidFill>
                  <a:schemeClr val="bg1"/>
                </a:solidFill>
                <a:cs typeface="Arial" panose="020B0604020202020204" pitchFamily="34" charset="0"/>
              </a:rPr>
              <a:t>"Multiclass Image Classification with Noise Reduction using Deep Learning"</a:t>
            </a:r>
            <a:endParaRPr lang="zh-CN" altLang="en-US" sz="3600" b="1" dirty="0">
              <a:solidFill>
                <a:schemeClr val="bg1"/>
              </a:solidFill>
              <a:cs typeface="Arial" panose="020B0604020202020204" pitchFamily="34" charset="0"/>
            </a:endParaRPr>
          </a:p>
          <a:p>
            <a:pPr algn="ctr">
              <a:buNone/>
            </a:pPr>
            <a:endParaRPr lang="zh-CN" altLang="en-US" sz="3600" b="1" dirty="0">
              <a:solidFill>
                <a:schemeClr val="bg1"/>
              </a:solidFill>
              <a:cs typeface="Arial" panose="020B0604020202020204" pitchFamily="34" charset="0"/>
            </a:endParaRPr>
          </a:p>
        </p:txBody>
      </p:sp>
      <p:sp>
        <p:nvSpPr>
          <p:cNvPr id="24" name="圆角矩形 19"/>
          <p:cNvSpPr/>
          <p:nvPr/>
        </p:nvSpPr>
        <p:spPr>
          <a:xfrm>
            <a:off x="3837305" y="2463800"/>
            <a:ext cx="5390515" cy="460375"/>
          </a:xfrm>
          <a:prstGeom prst="roundRect">
            <a:avLst>
              <a:gd name="adj" fmla="val 50000"/>
            </a:avLst>
          </a:prstGeom>
          <a:noFill/>
          <a:ln>
            <a:gradFill>
              <a:gsLst>
                <a:gs pos="0">
                  <a:schemeClr val="accent1">
                    <a:lumMod val="5000"/>
                    <a:lumOff val="95000"/>
                  </a:schemeClr>
                </a:gs>
                <a:gs pos="100000">
                  <a:srgbClr val="FF6D3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Università degli Studi di Messina</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25" name="直接连接符 22"/>
          <p:cNvCxnSpPr/>
          <p:nvPr/>
        </p:nvCxnSpPr>
        <p:spPr>
          <a:xfrm>
            <a:off x="0" y="5255019"/>
            <a:ext cx="12858750" cy="0"/>
          </a:xfrm>
          <a:prstGeom prst="line">
            <a:avLst/>
          </a:prstGeom>
          <a:ln>
            <a:gradFill flip="none" rotWithShape="1">
              <a:gsLst>
                <a:gs pos="100000">
                  <a:srgbClr val="FF6D3A"/>
                </a:gs>
                <a:gs pos="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889000" y="-73660"/>
            <a:ext cx="6095365" cy="1132205"/>
          </a:xfrm>
          <a:prstGeom prst="rect">
            <a:avLst/>
          </a:prstGeom>
          <a:noFill/>
        </p:spPr>
        <p:txBody>
          <a:bodyPr wrap="square" lIns="0" tIns="0" rIns="0" bIns="0" rtlCol="0" anchor="ctr">
            <a:noAutofit/>
          </a:bodyPr>
          <a:p>
            <a:endParaRPr lang="en-US" sz="2400">
              <a:sym typeface="+mn-ea"/>
            </a:endParaRPr>
          </a:p>
          <a:p>
            <a:r>
              <a:rPr lang="en-US" sz="2400" b="1">
                <a:sym typeface="+mn-ea"/>
              </a:rPr>
              <a:t>  Noisy Test Images - Generation and Evaluation</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Text Box 1"/>
          <p:cNvSpPr txBox="1"/>
          <p:nvPr/>
        </p:nvSpPr>
        <p:spPr>
          <a:xfrm>
            <a:off x="889000" y="1024255"/>
            <a:ext cx="11259820" cy="2245360"/>
          </a:xfrm>
          <a:prstGeom prst="rect">
            <a:avLst/>
          </a:prstGeom>
          <a:noFill/>
        </p:spPr>
        <p:txBody>
          <a:bodyPr wrap="square" rtlCol="0">
            <a:spAutoFit/>
          </a:bodyPr>
          <a:p>
            <a:pPr algn="just"/>
            <a:r>
              <a:rPr lang="en-US" sz="2000"/>
              <a:t>In order to simulate real-world scenarios, noisy test images are generated by introducing artificial noise to the original images.The noise is applied using the impulse noise function, which introduces impulse noise to the images.These noisy test images are then used to evaluate the model's performance under conditions that replicate the challenges of a noisy environment.</a:t>
            </a:r>
            <a:endParaRPr lang="en-US" sz="2000"/>
          </a:p>
          <a:p>
            <a:pPr algn="just"/>
            <a:endParaRPr lang="en-US" sz="2000"/>
          </a:p>
          <a:p>
            <a:endParaRPr lang="en-US" sz="2000"/>
          </a:p>
          <a:p>
            <a:r>
              <a:rPr lang="en-US" sz="2000">
                <a:solidFill>
                  <a:schemeClr val="accent2"/>
                </a:solidFill>
              </a:rPr>
              <a:t> </a:t>
            </a:r>
            <a:endParaRPr lang="en-US" sz="2000">
              <a:solidFill>
                <a:schemeClr val="accent2"/>
              </a:solidFill>
            </a:endParaRPr>
          </a:p>
        </p:txBody>
      </p:sp>
      <p:pic>
        <p:nvPicPr>
          <p:cNvPr id="6908293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025650" y="2346325"/>
            <a:ext cx="8852535" cy="42144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41045" y="87630"/>
            <a:ext cx="6567805" cy="1132205"/>
          </a:xfrm>
          <a:prstGeom prst="rect">
            <a:avLst/>
          </a:prstGeom>
          <a:noFill/>
        </p:spPr>
        <p:txBody>
          <a:bodyPr wrap="square" lIns="0" tIns="0" rIns="0" bIns="0" rtlCol="0" anchor="ctr">
            <a:noAutofit/>
          </a:bodyPr>
          <a:p>
            <a:endParaRPr lang="en-US" sz="2400">
              <a:sym typeface="+mn-ea"/>
            </a:endParaRPr>
          </a:p>
          <a:p>
            <a:r>
              <a:rPr lang="en-US" sz="2400" b="1">
                <a:sym typeface="+mn-ea"/>
              </a:rPr>
              <a:t> Confusion Matrix &amp; Classification for Orginal image</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100" name="Picture 99"/>
          <p:cNvPicPr/>
          <p:nvPr/>
        </p:nvPicPr>
        <p:blipFill>
          <a:blip r:embed="rId1"/>
          <a:stretch>
            <a:fillRect/>
          </a:stretch>
        </p:blipFill>
        <p:spPr>
          <a:xfrm>
            <a:off x="741045" y="998220"/>
            <a:ext cx="5787390" cy="4168140"/>
          </a:xfrm>
          <a:prstGeom prst="rect">
            <a:avLst/>
          </a:prstGeom>
          <a:noFill/>
          <a:ln w="9525">
            <a:noFill/>
          </a:ln>
        </p:spPr>
      </p:pic>
      <p:sp>
        <p:nvSpPr>
          <p:cNvPr id="3" name="Text Box 2"/>
          <p:cNvSpPr txBox="1"/>
          <p:nvPr/>
        </p:nvSpPr>
        <p:spPr>
          <a:xfrm>
            <a:off x="381000" y="5200650"/>
            <a:ext cx="12330430" cy="2030095"/>
          </a:xfrm>
          <a:prstGeom prst="rect">
            <a:avLst/>
          </a:prstGeom>
          <a:noFill/>
        </p:spPr>
        <p:txBody>
          <a:bodyPr wrap="square" rtlCol="0">
            <a:spAutoFit/>
          </a:bodyPr>
          <a:p>
            <a:pPr algn="just"/>
            <a:r>
              <a:rPr lang="en-US" sz="1800"/>
              <a:t>The classification report presents the performance metrics for a multi-class classification model on a dataset with five classes. Precision measures the accuracy of positive predictions. The model exhibits high precision for all classes, ranging from 97% to 100%, indicating a low rate of false positives.Recall, or sensitivity, measures the ability of the model to capture all relevant instances of a class. The model demonstrates high recall across all classes, with values ranging from 98% to 100%. The F1-score is the harmonic mean of precision and recall. The model's F1-scores are consistently high, reflecting a balanced trade-off between precision and recall.Support, The number of instances (samples) for each class in the dataset.</a:t>
            </a:r>
            <a:endParaRPr lang="en-US" sz="1800"/>
          </a:p>
          <a:p>
            <a:pPr algn="just"/>
            <a:endParaRPr lang="en-US" sz="1800"/>
          </a:p>
        </p:txBody>
      </p:sp>
      <p:pic>
        <p:nvPicPr>
          <p:cNvPr id="5" name="Picture 4"/>
          <p:cNvPicPr>
            <a:picLocks noChangeAspect="1"/>
          </p:cNvPicPr>
          <p:nvPr/>
        </p:nvPicPr>
        <p:blipFill>
          <a:blip r:embed="rId2"/>
          <a:stretch>
            <a:fillRect/>
          </a:stretch>
        </p:blipFill>
        <p:spPr>
          <a:xfrm>
            <a:off x="6573520" y="1816100"/>
            <a:ext cx="6095365" cy="2517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668655" y="375920"/>
            <a:ext cx="6426200" cy="534035"/>
          </a:xfrm>
          <a:prstGeom prst="rect">
            <a:avLst/>
          </a:prstGeom>
          <a:noFill/>
        </p:spPr>
        <p:txBody>
          <a:bodyPr wrap="square" rtlCol="0" anchor="t">
            <a:noAutofit/>
          </a:bodyPr>
          <a:p>
            <a:endParaRPr lang="en-US" sz="2400" b="1">
              <a:sym typeface="+mn-ea"/>
            </a:endParaRPr>
          </a:p>
        </p:txBody>
      </p:sp>
      <p:sp>
        <p:nvSpPr>
          <p:cNvPr id="28" name="TextBox 8"/>
          <p:cNvSpPr txBox="1"/>
          <p:nvPr/>
        </p:nvSpPr>
        <p:spPr>
          <a:xfrm>
            <a:off x="786130" y="89535"/>
            <a:ext cx="5414010" cy="1130300"/>
          </a:xfrm>
          <a:prstGeom prst="rect">
            <a:avLst/>
          </a:prstGeom>
          <a:noFill/>
        </p:spPr>
        <p:txBody>
          <a:bodyPr wrap="square" lIns="0" tIns="0" rIns="0" bIns="0" rtlCol="0" anchor="ctr">
            <a:noAutofit/>
          </a:bodyPr>
          <a:p>
            <a:endParaRPr lang="en-US" sz="2400">
              <a:sym typeface="+mn-ea"/>
            </a:endParaRPr>
          </a:p>
          <a:p>
            <a:r>
              <a:rPr lang="en-US" sz="2400" b="1">
                <a:sym typeface="+mn-ea"/>
              </a:rPr>
              <a:t> Confusion Matrix for noisy image</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101" name="Picture 100"/>
          <p:cNvPicPr/>
          <p:nvPr/>
        </p:nvPicPr>
        <p:blipFill>
          <a:blip r:embed="rId1"/>
          <a:stretch>
            <a:fillRect/>
          </a:stretch>
        </p:blipFill>
        <p:spPr>
          <a:xfrm>
            <a:off x="956945" y="951865"/>
            <a:ext cx="5923280" cy="4556125"/>
          </a:xfrm>
          <a:prstGeom prst="rect">
            <a:avLst/>
          </a:prstGeom>
          <a:noFill/>
          <a:ln w="9525">
            <a:noFill/>
          </a:ln>
        </p:spPr>
      </p:pic>
      <p:sp>
        <p:nvSpPr>
          <p:cNvPr id="5" name="Text Box 4"/>
          <p:cNvSpPr txBox="1"/>
          <p:nvPr/>
        </p:nvSpPr>
        <p:spPr>
          <a:xfrm>
            <a:off x="668655" y="5560695"/>
            <a:ext cx="11559540" cy="2183765"/>
          </a:xfrm>
          <a:prstGeom prst="rect">
            <a:avLst/>
          </a:prstGeom>
          <a:noFill/>
        </p:spPr>
        <p:txBody>
          <a:bodyPr wrap="square" rtlCol="0">
            <a:spAutoFit/>
          </a:bodyPr>
          <a:p>
            <a:pPr algn="just"/>
            <a:r>
              <a:rPr lang="en-US" sz="2000"/>
              <a:t>Here, High precision values (ranging from 0.97 to 1.00) indicate that the model has a low false positive rate for all classes, meaning that when it predicts a class, it is usually correct &amp; High recall values (ranging from 0.98 to 1.00) suggest that the model has a low false negative rate for all classes, indicating that it captures a high percentage of the true positive instances. High F1-scores (ranging from 0.98 to 1.00) imply a good balance between precision and recall for each class.</a:t>
            </a:r>
            <a:endParaRPr lang="en-US" sz="2000"/>
          </a:p>
          <a:p>
            <a:endParaRPr lang="en-US"/>
          </a:p>
          <a:p>
            <a:endParaRPr lang="en-US"/>
          </a:p>
        </p:txBody>
      </p:sp>
      <p:pic>
        <p:nvPicPr>
          <p:cNvPr id="6" name="Picture 5"/>
          <p:cNvPicPr>
            <a:picLocks noChangeAspect="1"/>
          </p:cNvPicPr>
          <p:nvPr/>
        </p:nvPicPr>
        <p:blipFill>
          <a:blip r:embed="rId2"/>
          <a:stretch>
            <a:fillRect/>
          </a:stretch>
        </p:blipFill>
        <p:spPr>
          <a:xfrm>
            <a:off x="6789420" y="1816100"/>
            <a:ext cx="5828665" cy="2710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889000" y="-73660"/>
            <a:ext cx="5459095" cy="1132205"/>
          </a:xfrm>
          <a:prstGeom prst="rect">
            <a:avLst/>
          </a:prstGeom>
          <a:noFill/>
        </p:spPr>
        <p:txBody>
          <a:bodyPr wrap="square" lIns="0" tIns="0" rIns="0" bIns="0" rtlCol="0" anchor="ctr">
            <a:noAutofit/>
          </a:bodyPr>
          <a:p>
            <a:endParaRPr lang="en-US" sz="2400">
              <a:sym typeface="+mn-ea"/>
            </a:endParaRPr>
          </a:p>
          <a:p>
            <a:r>
              <a:rPr lang="en-US" sz="2400" b="1">
                <a:sym typeface="+mn-ea"/>
              </a:rPr>
              <a:t>  Accuracy on Orginal vs. noisy test images</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Text Box 2"/>
          <p:cNvSpPr txBox="1"/>
          <p:nvPr/>
        </p:nvSpPr>
        <p:spPr>
          <a:xfrm>
            <a:off x="1028700" y="2248535"/>
            <a:ext cx="10977880" cy="561975"/>
          </a:xfrm>
          <a:prstGeom prst="rect">
            <a:avLst/>
          </a:prstGeom>
          <a:noFill/>
        </p:spPr>
        <p:txBody>
          <a:bodyPr wrap="square" rtlCol="0">
            <a:noAutofit/>
          </a:bodyPr>
          <a:p>
            <a:pPr algn="just"/>
            <a:r>
              <a:rPr lang="en-US"/>
              <a:t>                      </a:t>
            </a:r>
            <a:r>
              <a:rPr lang="en-US" sz="2000" b="1">
                <a:gradFill>
                  <a:gsLst>
                    <a:gs pos="0">
                      <a:srgbClr val="007BD3"/>
                    </a:gs>
                    <a:gs pos="100000">
                      <a:srgbClr val="034373"/>
                    </a:gs>
                  </a:gsLst>
                  <a:lin scaled="0"/>
                </a:gradFill>
              </a:rPr>
              <a:t>Orginal</a:t>
            </a:r>
            <a:r>
              <a:rPr lang="en-US" sz="2000">
                <a:gradFill>
                  <a:gsLst>
                    <a:gs pos="0">
                      <a:srgbClr val="007BD3"/>
                    </a:gs>
                    <a:gs pos="100000">
                      <a:srgbClr val="034373"/>
                    </a:gs>
                  </a:gsLst>
                  <a:lin scaled="0"/>
                </a:gradFill>
              </a:rPr>
              <a:t> </a:t>
            </a:r>
            <a:r>
              <a:rPr lang="en-US"/>
              <a:t>                                                                                        </a:t>
            </a:r>
            <a:r>
              <a:rPr lang="en-US" sz="2000"/>
              <a:t>            </a:t>
            </a:r>
            <a:r>
              <a:rPr lang="en-US" sz="2000" b="1"/>
              <a:t>                     </a:t>
            </a:r>
            <a:r>
              <a:rPr lang="en-US" sz="2000" b="1">
                <a:solidFill>
                  <a:srgbClr val="0070C0"/>
                </a:solidFill>
              </a:rPr>
              <a:t>Noisy</a:t>
            </a:r>
            <a:endParaRPr lang="en-US" b="1"/>
          </a:p>
          <a:p>
            <a:pPr algn="just"/>
            <a:endParaRPr lang="en-US"/>
          </a:p>
          <a:p>
            <a:pPr algn="just"/>
            <a:endParaRPr lang="en-US"/>
          </a:p>
        </p:txBody>
      </p:sp>
      <p:pic>
        <p:nvPicPr>
          <p:cNvPr id="2" name="Picture 1"/>
          <p:cNvPicPr>
            <a:picLocks noChangeAspect="1"/>
          </p:cNvPicPr>
          <p:nvPr/>
        </p:nvPicPr>
        <p:blipFill>
          <a:blip r:embed="rId1"/>
          <a:stretch>
            <a:fillRect/>
          </a:stretch>
        </p:blipFill>
        <p:spPr>
          <a:xfrm>
            <a:off x="1388745" y="786765"/>
            <a:ext cx="3216910" cy="1395730"/>
          </a:xfrm>
          <a:prstGeom prst="rect">
            <a:avLst/>
          </a:prstGeom>
        </p:spPr>
      </p:pic>
      <p:pic>
        <p:nvPicPr>
          <p:cNvPr id="4" name="Picture 3"/>
          <p:cNvPicPr>
            <a:picLocks noChangeAspect="1"/>
          </p:cNvPicPr>
          <p:nvPr/>
        </p:nvPicPr>
        <p:blipFill>
          <a:blip r:embed="rId2"/>
          <a:stretch>
            <a:fillRect/>
          </a:stretch>
        </p:blipFill>
        <p:spPr>
          <a:xfrm>
            <a:off x="7975600" y="808355"/>
            <a:ext cx="3578860" cy="1402715"/>
          </a:xfrm>
          <a:prstGeom prst="rect">
            <a:avLst/>
          </a:prstGeom>
        </p:spPr>
      </p:pic>
      <p:sp>
        <p:nvSpPr>
          <p:cNvPr id="7" name="Text Box 6"/>
          <p:cNvSpPr txBox="1"/>
          <p:nvPr/>
        </p:nvSpPr>
        <p:spPr>
          <a:xfrm>
            <a:off x="668655" y="5344795"/>
            <a:ext cx="11236325" cy="4121150"/>
          </a:xfrm>
          <a:prstGeom prst="rect">
            <a:avLst/>
          </a:prstGeom>
          <a:noFill/>
        </p:spPr>
        <p:txBody>
          <a:bodyPr wrap="square" rtlCol="0">
            <a:noAutofit/>
          </a:bodyPr>
          <a:p>
            <a:endParaRPr lang="en-US"/>
          </a:p>
          <a:p>
            <a:pPr algn="just"/>
            <a:r>
              <a:rPr lang="en-US" sz="2000"/>
              <a:t>Overall,The model demonstrates remarkable performance on both clean and noisy images, showcasing its versatility. The low loss on both clean and noisy images indicates efficient learning and adaptation, contributing to reliable predictions.</a:t>
            </a:r>
            <a:endParaRPr lang="en-US" sz="2000"/>
          </a:p>
        </p:txBody>
      </p:sp>
      <p:sp>
        <p:nvSpPr>
          <p:cNvPr id="8" name="Text Box 7"/>
          <p:cNvSpPr txBox="1"/>
          <p:nvPr/>
        </p:nvSpPr>
        <p:spPr>
          <a:xfrm>
            <a:off x="7524115" y="2608580"/>
            <a:ext cx="4482465" cy="3415030"/>
          </a:xfrm>
          <a:prstGeom prst="rect">
            <a:avLst/>
          </a:prstGeom>
          <a:noFill/>
        </p:spPr>
        <p:txBody>
          <a:bodyPr wrap="square" rtlCol="0">
            <a:spAutoFit/>
          </a:bodyPr>
          <a:p>
            <a:pPr marL="285750" indent="-285750" algn="just">
              <a:buFont typeface="Wingdings" panose="05000000000000000000" charset="0"/>
              <a:buChar char="v"/>
            </a:pPr>
            <a:r>
              <a:rPr lang="en-US" sz="2000">
                <a:sym typeface="+mn-ea"/>
              </a:rPr>
              <a:t>The model maintains high accuracy even on noisy images with an accuracy of 98.83%.</a:t>
            </a:r>
            <a:endParaRPr lang="en-US" sz="2000"/>
          </a:p>
          <a:p>
            <a:pPr marL="285750" indent="-285750" algn="just">
              <a:buFont typeface="Wingdings" panose="05000000000000000000" charset="0"/>
              <a:buChar char="v"/>
            </a:pPr>
            <a:r>
              <a:rPr lang="en-US" sz="2000">
                <a:sym typeface="+mn-ea"/>
              </a:rPr>
              <a:t>Precision, recall, and F1-scores remain consistently high, suggesting robustness to noise.</a:t>
            </a:r>
            <a:endParaRPr lang="en-US" sz="2000"/>
          </a:p>
          <a:p>
            <a:pPr marL="285750" indent="-285750" algn="just">
              <a:buFont typeface="Wingdings" panose="05000000000000000000" charset="0"/>
              <a:buChar char="v"/>
            </a:pPr>
            <a:r>
              <a:rPr lang="en-US" sz="2000">
                <a:sym typeface="+mn-ea"/>
              </a:rPr>
              <a:t>The low loss indicates effective learning and adaptation to noisy conditions.</a:t>
            </a:r>
            <a:endParaRPr lang="en-US" sz="2000"/>
          </a:p>
          <a:p>
            <a:endParaRPr lang="en-US"/>
          </a:p>
          <a:p>
            <a:endParaRPr lang="en-US"/>
          </a:p>
        </p:txBody>
      </p:sp>
      <p:sp>
        <p:nvSpPr>
          <p:cNvPr id="9" name="Text Box 8"/>
          <p:cNvSpPr txBox="1"/>
          <p:nvPr/>
        </p:nvSpPr>
        <p:spPr>
          <a:xfrm>
            <a:off x="812800" y="2680335"/>
            <a:ext cx="4286250" cy="3169285"/>
          </a:xfrm>
          <a:prstGeom prst="rect">
            <a:avLst/>
          </a:prstGeom>
          <a:noFill/>
        </p:spPr>
        <p:txBody>
          <a:bodyPr wrap="square" rtlCol="0">
            <a:spAutoFit/>
          </a:bodyPr>
          <a:p>
            <a:pPr marL="285750" indent="-285750" algn="just">
              <a:buFont typeface="Wingdings" panose="05000000000000000000" charset="0"/>
              <a:buChar char="v"/>
            </a:pPr>
            <a:r>
              <a:rPr lang="en-US" sz="2000">
                <a:sym typeface="+mn-ea"/>
              </a:rPr>
              <a:t>The model performs exceptionally well on clean images with an accuracy of 98.79%.</a:t>
            </a:r>
            <a:endParaRPr lang="en-US" sz="2000"/>
          </a:p>
          <a:p>
            <a:pPr marL="285750" indent="-285750" algn="just">
              <a:buFont typeface="Wingdings" panose="05000000000000000000" charset="0"/>
              <a:buChar char="v"/>
            </a:pPr>
            <a:r>
              <a:rPr lang="en-US" sz="2000">
                <a:sym typeface="+mn-ea"/>
              </a:rPr>
              <a:t>High precision, recall, and F1-scores across all classes indicate accurate and reliable predictions.</a:t>
            </a:r>
            <a:endParaRPr lang="en-US" sz="2000"/>
          </a:p>
          <a:p>
            <a:pPr marL="285750" indent="-285750" algn="just">
              <a:buFont typeface="Wingdings" panose="05000000000000000000" charset="0"/>
              <a:buChar char="v"/>
            </a:pPr>
            <a:r>
              <a:rPr lang="en-US" sz="2000">
                <a:sym typeface="+mn-ea"/>
              </a:rPr>
              <a:t>The low loss suggests efficient learning and adaptation to clean images.</a:t>
            </a:r>
            <a:endParaRPr lang="en-US" sz="2000"/>
          </a:p>
          <a:p>
            <a:pPr algn="just"/>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Box 8"/>
          <p:cNvSpPr txBox="1"/>
          <p:nvPr/>
        </p:nvSpPr>
        <p:spPr>
          <a:xfrm>
            <a:off x="786130" y="89535"/>
            <a:ext cx="9177020" cy="1130300"/>
          </a:xfrm>
          <a:prstGeom prst="rect">
            <a:avLst/>
          </a:prstGeom>
          <a:noFill/>
        </p:spPr>
        <p:txBody>
          <a:bodyPr wrap="square" lIns="0" tIns="0" rIns="0" bIns="0" rtlCol="0" anchor="ctr">
            <a:noAutofit/>
          </a:bodyPr>
          <a:p>
            <a:endParaRPr lang="en-US" sz="2400">
              <a:sym typeface="+mn-ea"/>
            </a:endParaRPr>
          </a:p>
          <a:p>
            <a:r>
              <a:rPr lang="en-US" sz="2400" b="1">
                <a:sym typeface="+mn-ea"/>
              </a:rPr>
              <a:t> Enhancing Robustness  through Multi-level Noise Evaluation</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741045" y="1167765"/>
            <a:ext cx="11108055" cy="3476625"/>
          </a:xfrm>
          <a:prstGeom prst="rect">
            <a:avLst/>
          </a:prstGeom>
          <a:noFill/>
        </p:spPr>
        <p:txBody>
          <a:bodyPr wrap="square" rtlCol="0">
            <a:spAutoFit/>
          </a:bodyPr>
          <a:p>
            <a:pPr algn="just"/>
            <a:r>
              <a:rPr lang="en-US" sz="2000"/>
              <a:t>Till now I have trained an evaluated the neural network for a multi-class image classification task on a dataset containing different rice types. Now, If I obtain results for three noise probabilities (e.g., 0.2, 0.4, 0.6), it suggests that I am  introducing noise to the test dataset by corrupting some of the images with different levels of noise (20%, 40%, 60%).</a:t>
            </a:r>
            <a:endParaRPr lang="en-US" sz="2000"/>
          </a:p>
          <a:p>
            <a:pPr algn="just"/>
            <a:endParaRPr lang="en-US" sz="2000"/>
          </a:p>
          <a:p>
            <a:pPr algn="just"/>
            <a:r>
              <a:rPr lang="en-US" sz="2000"/>
              <a:t>The noise levels can affect the model's performance, and evaluating the model on datasets with different noise levels helps to understand how robust our model is to noisy data. It allows  to assess whether the model can still perform well under various conditions, which is important for real-world scenarios where the input data might not be perfect. Images are given below:</a:t>
            </a:r>
            <a:endParaRPr lang="en-US" sz="2000"/>
          </a:p>
          <a:p>
            <a:pPr algn="just"/>
            <a:endParaRPr lang="en-US" sz="2000"/>
          </a:p>
          <a:p>
            <a:pPr algn="just"/>
            <a:endParaRPr lang="en-US" sz="2000"/>
          </a:p>
        </p:txBody>
      </p:sp>
      <p:pic>
        <p:nvPicPr>
          <p:cNvPr id="103" name="Picture 102"/>
          <p:cNvPicPr/>
          <p:nvPr/>
        </p:nvPicPr>
        <p:blipFill>
          <a:blip r:embed="rId1"/>
          <a:srcRect l="1030" t="1093" r="80582" b="79985"/>
          <a:stretch>
            <a:fillRect/>
          </a:stretch>
        </p:blipFill>
        <p:spPr>
          <a:xfrm>
            <a:off x="885190" y="4259580"/>
            <a:ext cx="2573655" cy="2496185"/>
          </a:xfrm>
          <a:prstGeom prst="rect">
            <a:avLst/>
          </a:prstGeom>
          <a:noFill/>
          <a:ln w="9525">
            <a:noFill/>
          </a:ln>
        </p:spPr>
      </p:pic>
      <p:sp>
        <p:nvSpPr>
          <p:cNvPr id="3" name="Text Box 2"/>
          <p:cNvSpPr txBox="1"/>
          <p:nvPr/>
        </p:nvSpPr>
        <p:spPr>
          <a:xfrm>
            <a:off x="2252980" y="6864350"/>
            <a:ext cx="678180" cy="368300"/>
          </a:xfrm>
          <a:prstGeom prst="rect">
            <a:avLst/>
          </a:prstGeom>
          <a:noFill/>
        </p:spPr>
        <p:txBody>
          <a:bodyPr wrap="square" rtlCol="0">
            <a:spAutoFit/>
          </a:bodyPr>
          <a:p>
            <a:r>
              <a:rPr lang="en-US"/>
              <a:t>20%</a:t>
            </a:r>
            <a:endParaRPr lang="en-US"/>
          </a:p>
        </p:txBody>
      </p:sp>
      <p:pic>
        <p:nvPicPr>
          <p:cNvPr id="104" name="Picture 103"/>
          <p:cNvPicPr/>
          <p:nvPr/>
        </p:nvPicPr>
        <p:blipFill>
          <a:blip r:embed="rId2"/>
          <a:srcRect l="848" t="933" r="80582" b="79985"/>
          <a:stretch>
            <a:fillRect/>
          </a:stretch>
        </p:blipFill>
        <p:spPr>
          <a:xfrm>
            <a:off x="5133340" y="4267200"/>
            <a:ext cx="2578100" cy="2493010"/>
          </a:xfrm>
          <a:prstGeom prst="rect">
            <a:avLst/>
          </a:prstGeom>
          <a:noFill/>
          <a:ln w="9525">
            <a:noFill/>
          </a:ln>
        </p:spPr>
      </p:pic>
      <p:sp>
        <p:nvSpPr>
          <p:cNvPr id="5" name="Text Box 4"/>
          <p:cNvSpPr txBox="1"/>
          <p:nvPr/>
        </p:nvSpPr>
        <p:spPr>
          <a:xfrm>
            <a:off x="6175375" y="6784340"/>
            <a:ext cx="939165" cy="368300"/>
          </a:xfrm>
          <a:prstGeom prst="rect">
            <a:avLst/>
          </a:prstGeom>
          <a:noFill/>
        </p:spPr>
        <p:txBody>
          <a:bodyPr wrap="square" rtlCol="0">
            <a:spAutoFit/>
          </a:bodyPr>
          <a:p>
            <a:r>
              <a:rPr lang="en-US">
                <a:sym typeface="+mn-ea"/>
              </a:rPr>
              <a:t> 40%</a:t>
            </a:r>
            <a:endParaRPr lang="en-US"/>
          </a:p>
        </p:txBody>
      </p:sp>
      <p:pic>
        <p:nvPicPr>
          <p:cNvPr id="105" name="Picture 104"/>
          <p:cNvPicPr/>
          <p:nvPr/>
        </p:nvPicPr>
        <p:blipFill>
          <a:blip r:embed="rId3"/>
          <a:srcRect l="848" t="417" r="80582" b="79985"/>
          <a:stretch>
            <a:fillRect/>
          </a:stretch>
        </p:blipFill>
        <p:spPr>
          <a:xfrm>
            <a:off x="9237980" y="4267200"/>
            <a:ext cx="2438400" cy="2488565"/>
          </a:xfrm>
          <a:prstGeom prst="rect">
            <a:avLst/>
          </a:prstGeom>
          <a:noFill/>
          <a:ln w="9525">
            <a:noFill/>
          </a:ln>
        </p:spPr>
      </p:pic>
      <p:sp>
        <p:nvSpPr>
          <p:cNvPr id="7" name="Text Box 6"/>
          <p:cNvSpPr txBox="1"/>
          <p:nvPr/>
        </p:nvSpPr>
        <p:spPr>
          <a:xfrm>
            <a:off x="10173970" y="6784340"/>
            <a:ext cx="939165" cy="368300"/>
          </a:xfrm>
          <a:prstGeom prst="rect">
            <a:avLst/>
          </a:prstGeom>
          <a:noFill/>
        </p:spPr>
        <p:txBody>
          <a:bodyPr wrap="square" rtlCol="0">
            <a:spAutoFit/>
          </a:bodyPr>
          <a:p>
            <a:r>
              <a:rPr lang="en-US">
                <a:sym typeface="+mn-ea"/>
              </a:rPr>
              <a:t> 60%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86130" y="89535"/>
            <a:ext cx="5414010" cy="1130300"/>
          </a:xfrm>
          <a:prstGeom prst="rect">
            <a:avLst/>
          </a:prstGeom>
          <a:noFill/>
        </p:spPr>
        <p:txBody>
          <a:bodyPr wrap="square" lIns="0" tIns="0" rIns="0" bIns="0" rtlCol="0" anchor="ctr">
            <a:noAutofit/>
          </a:bodyPr>
          <a:p>
            <a:endParaRPr lang="en-US" sz="2400">
              <a:sym typeface="+mn-ea"/>
            </a:endParaRPr>
          </a:p>
          <a:p>
            <a:r>
              <a:rPr lang="en-US" sz="2400" b="1">
                <a:sym typeface="+mn-ea"/>
              </a:rPr>
              <a:t> Noise Levels Experiment of 20%:</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102" name="Picture 101"/>
          <p:cNvPicPr/>
          <p:nvPr/>
        </p:nvPicPr>
        <p:blipFill>
          <a:blip r:embed="rId1"/>
          <a:stretch>
            <a:fillRect/>
          </a:stretch>
        </p:blipFill>
        <p:spPr>
          <a:xfrm>
            <a:off x="413385" y="1219200"/>
            <a:ext cx="6288405" cy="5010150"/>
          </a:xfrm>
          <a:prstGeom prst="rect">
            <a:avLst/>
          </a:prstGeom>
          <a:noFill/>
          <a:ln w="9525">
            <a:noFill/>
          </a:ln>
        </p:spPr>
      </p:pic>
      <p:pic>
        <p:nvPicPr>
          <p:cNvPr id="3" name="Picture 2"/>
          <p:cNvPicPr>
            <a:picLocks noChangeAspect="1"/>
          </p:cNvPicPr>
          <p:nvPr/>
        </p:nvPicPr>
        <p:blipFill>
          <a:blip r:embed="rId2"/>
          <a:stretch>
            <a:fillRect/>
          </a:stretch>
        </p:blipFill>
        <p:spPr>
          <a:xfrm>
            <a:off x="6717665" y="1809115"/>
            <a:ext cx="5621020" cy="2599055"/>
          </a:xfrm>
          <a:prstGeom prst="rect">
            <a:avLst/>
          </a:prstGeom>
        </p:spPr>
      </p:pic>
      <p:pic>
        <p:nvPicPr>
          <p:cNvPr id="5" name="Picture 4"/>
          <p:cNvPicPr>
            <a:picLocks noChangeAspect="1"/>
          </p:cNvPicPr>
          <p:nvPr/>
        </p:nvPicPr>
        <p:blipFill>
          <a:blip r:embed="rId3"/>
          <a:stretch>
            <a:fillRect/>
          </a:stretch>
        </p:blipFill>
        <p:spPr>
          <a:xfrm>
            <a:off x="6789420" y="4624070"/>
            <a:ext cx="2425700" cy="4692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86130" y="89535"/>
            <a:ext cx="5414010" cy="1130300"/>
          </a:xfrm>
          <a:prstGeom prst="rect">
            <a:avLst/>
          </a:prstGeom>
          <a:noFill/>
        </p:spPr>
        <p:txBody>
          <a:bodyPr wrap="square" lIns="0" tIns="0" rIns="0" bIns="0" rtlCol="0" anchor="ctr">
            <a:noAutofit/>
          </a:bodyPr>
          <a:p>
            <a:r>
              <a:rPr lang="en-US" sz="2400" b="1">
                <a:sym typeface="+mn-ea"/>
              </a:rPr>
              <a:t>Noise Levels Experiment of 40%:</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106" name="Picture 105"/>
          <p:cNvPicPr/>
          <p:nvPr/>
        </p:nvPicPr>
        <p:blipFill>
          <a:blip r:embed="rId1"/>
          <a:stretch>
            <a:fillRect/>
          </a:stretch>
        </p:blipFill>
        <p:spPr>
          <a:xfrm>
            <a:off x="308610" y="1167765"/>
            <a:ext cx="6765925" cy="4906645"/>
          </a:xfrm>
          <a:prstGeom prst="rect">
            <a:avLst/>
          </a:prstGeom>
          <a:noFill/>
          <a:ln w="9525">
            <a:noFill/>
          </a:ln>
        </p:spPr>
      </p:pic>
      <p:pic>
        <p:nvPicPr>
          <p:cNvPr id="3" name="Picture 2"/>
          <p:cNvPicPr>
            <a:picLocks noChangeAspect="1"/>
          </p:cNvPicPr>
          <p:nvPr/>
        </p:nvPicPr>
        <p:blipFill>
          <a:blip r:embed="rId2"/>
          <a:stretch>
            <a:fillRect/>
          </a:stretch>
        </p:blipFill>
        <p:spPr>
          <a:xfrm>
            <a:off x="7005320" y="1631950"/>
            <a:ext cx="5335905" cy="2673985"/>
          </a:xfrm>
          <a:prstGeom prst="rect">
            <a:avLst/>
          </a:prstGeom>
        </p:spPr>
      </p:pic>
      <p:pic>
        <p:nvPicPr>
          <p:cNvPr id="4" name="Picture 3"/>
          <p:cNvPicPr>
            <a:picLocks noChangeAspect="1"/>
          </p:cNvPicPr>
          <p:nvPr/>
        </p:nvPicPr>
        <p:blipFill>
          <a:blip r:embed="rId3"/>
          <a:stretch>
            <a:fillRect/>
          </a:stretch>
        </p:blipFill>
        <p:spPr>
          <a:xfrm>
            <a:off x="7077710" y="4408170"/>
            <a:ext cx="2835910" cy="4133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86130" y="89535"/>
            <a:ext cx="5414010" cy="1130300"/>
          </a:xfrm>
          <a:prstGeom prst="rect">
            <a:avLst/>
          </a:prstGeom>
          <a:noFill/>
        </p:spPr>
        <p:txBody>
          <a:bodyPr wrap="square" lIns="0" tIns="0" rIns="0" bIns="0" rtlCol="0" anchor="ctr">
            <a:noAutofit/>
          </a:bodyPr>
          <a:p>
            <a:endParaRPr lang="en-US" sz="2400">
              <a:sym typeface="+mn-ea"/>
            </a:endParaRPr>
          </a:p>
          <a:p>
            <a:r>
              <a:rPr lang="en-US" sz="2400" b="1">
                <a:sym typeface="+mn-ea"/>
              </a:rPr>
              <a:t> </a:t>
            </a:r>
            <a:endParaRPr lang="en-US" sz="2400" b="1">
              <a:sym typeface="+mn-ea"/>
            </a:endParaRPr>
          </a:p>
          <a:p>
            <a:r>
              <a:rPr lang="en-US" sz="2400" b="1">
                <a:sym typeface="+mn-ea"/>
              </a:rPr>
              <a:t>Noise Levels Experiment of 60%:</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a:p>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107" name="Picture 106"/>
          <p:cNvPicPr/>
          <p:nvPr/>
        </p:nvPicPr>
        <p:blipFill>
          <a:blip r:embed="rId1"/>
          <a:stretch>
            <a:fillRect/>
          </a:stretch>
        </p:blipFill>
        <p:spPr>
          <a:xfrm>
            <a:off x="452755" y="1146810"/>
            <a:ext cx="6723380" cy="4724400"/>
          </a:xfrm>
          <a:prstGeom prst="rect">
            <a:avLst/>
          </a:prstGeom>
          <a:noFill/>
          <a:ln w="9525">
            <a:noFill/>
          </a:ln>
        </p:spPr>
      </p:pic>
      <p:pic>
        <p:nvPicPr>
          <p:cNvPr id="3" name="Picture 2"/>
          <p:cNvPicPr>
            <a:picLocks noChangeAspect="1"/>
          </p:cNvPicPr>
          <p:nvPr/>
        </p:nvPicPr>
        <p:blipFill>
          <a:blip r:embed="rId2"/>
          <a:stretch>
            <a:fillRect/>
          </a:stretch>
        </p:blipFill>
        <p:spPr>
          <a:xfrm>
            <a:off x="7077710" y="1853565"/>
            <a:ext cx="5459730" cy="2604770"/>
          </a:xfrm>
          <a:prstGeom prst="rect">
            <a:avLst/>
          </a:prstGeom>
        </p:spPr>
      </p:pic>
      <p:pic>
        <p:nvPicPr>
          <p:cNvPr id="5" name="Picture 4"/>
          <p:cNvPicPr>
            <a:picLocks noChangeAspect="1"/>
          </p:cNvPicPr>
          <p:nvPr/>
        </p:nvPicPr>
        <p:blipFill>
          <a:blip r:embed="rId3"/>
          <a:stretch>
            <a:fillRect/>
          </a:stretch>
        </p:blipFill>
        <p:spPr>
          <a:xfrm>
            <a:off x="7118985" y="4552315"/>
            <a:ext cx="2536825" cy="3505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86130" y="89535"/>
            <a:ext cx="5414010" cy="1130300"/>
          </a:xfrm>
          <a:prstGeom prst="rect">
            <a:avLst/>
          </a:prstGeom>
          <a:noFill/>
        </p:spPr>
        <p:txBody>
          <a:bodyPr wrap="square" lIns="0" tIns="0" rIns="0" bIns="0" rtlCol="0" anchor="ctr">
            <a:noAutofit/>
          </a:bodyPr>
          <a:p>
            <a:endParaRPr lang="en-US" sz="2400">
              <a:sym typeface="+mn-ea"/>
            </a:endParaRPr>
          </a:p>
          <a:p>
            <a:r>
              <a:rPr lang="en-US" sz="2400" b="1">
                <a:sym typeface="+mn-ea"/>
              </a:rPr>
              <a:t> </a:t>
            </a:r>
            <a:endParaRPr lang="en-US" sz="2400" b="1">
              <a:sym typeface="+mn-ea"/>
            </a:endParaRPr>
          </a:p>
          <a:p>
            <a:r>
              <a:rPr lang="en-US" sz="2400" b="1">
                <a:sym typeface="+mn-ea"/>
              </a:rPr>
              <a:t>Model Performance Summary:</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a:p>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Text Box 3"/>
          <p:cNvSpPr txBox="1"/>
          <p:nvPr/>
        </p:nvSpPr>
        <p:spPr>
          <a:xfrm>
            <a:off x="786130" y="952500"/>
            <a:ext cx="11631930" cy="6247130"/>
          </a:xfrm>
          <a:prstGeom prst="rect">
            <a:avLst/>
          </a:prstGeom>
          <a:noFill/>
        </p:spPr>
        <p:txBody>
          <a:bodyPr wrap="square" rtlCol="0">
            <a:spAutoFit/>
          </a:bodyPr>
          <a:p>
            <a:r>
              <a:rPr lang="en-US" sz="2000">
                <a:sym typeface="+mn-ea"/>
              </a:rPr>
              <a:t>Lets discuss how the model performed across different noise levels:</a:t>
            </a:r>
            <a:endParaRPr lang="en-US"/>
          </a:p>
          <a:p>
            <a:pPr marL="285750" indent="-285750" algn="just">
              <a:buFont typeface="Wingdings" panose="05000000000000000000" charset="0"/>
              <a:buChar char="v"/>
            </a:pPr>
            <a:r>
              <a:rPr lang="en-US" sz="2000"/>
              <a:t>Noise Level: 20%</a:t>
            </a:r>
            <a:endParaRPr lang="en-US" sz="2000"/>
          </a:p>
          <a:p>
            <a:pPr algn="just"/>
            <a:r>
              <a:rPr lang="en-US" sz="2000"/>
              <a:t>     - The model achieves impressive accuracy even with a 20% noise level, demonstrating robustness.</a:t>
            </a:r>
            <a:endParaRPr lang="en-US" sz="2000"/>
          </a:p>
          <a:p>
            <a:pPr algn="just"/>
            <a:r>
              <a:rPr lang="en-US" sz="2000"/>
              <a:t>     - High precision, recall, and F1-scores across all classes indicate accurate and reliable predictions.</a:t>
            </a:r>
            <a:endParaRPr lang="en-US" sz="2000"/>
          </a:p>
          <a:p>
            <a:pPr algn="just"/>
            <a:r>
              <a:rPr lang="en-US" sz="2000"/>
              <a:t>     - The minimal loss suggests efficient learning and adaptation to noise.</a:t>
            </a:r>
            <a:endParaRPr lang="en-US" sz="2000"/>
          </a:p>
          <a:p>
            <a:pPr algn="just"/>
            <a:endParaRPr lang="en-US" sz="2000"/>
          </a:p>
          <a:p>
            <a:pPr marL="285750" indent="-285750" algn="just">
              <a:buFont typeface="Wingdings" panose="05000000000000000000" charset="0"/>
              <a:buChar char="v"/>
            </a:pPr>
            <a:r>
              <a:rPr lang="en-US" sz="2000"/>
              <a:t>Noise Level: 40%</a:t>
            </a:r>
            <a:endParaRPr lang="en-US" sz="2000"/>
          </a:p>
          <a:p>
            <a:pPr algn="just"/>
            <a:r>
              <a:rPr lang="en-US" sz="2000"/>
              <a:t>     - The model maintains exceptional accuracy at a 40% noise level, showcasing resilience to increased noise.</a:t>
            </a:r>
            <a:endParaRPr lang="en-US" sz="2000"/>
          </a:p>
          <a:p>
            <a:pPr algn="just"/>
            <a:r>
              <a:rPr lang="en-US" sz="2000"/>
              <a:t>     - Precision, recall, and F1-scores remain high, suggesting consistent and reliable performance.</a:t>
            </a:r>
            <a:endParaRPr lang="en-US" sz="2000"/>
          </a:p>
          <a:p>
            <a:pPr algn="just"/>
            <a:r>
              <a:rPr lang="en-US" sz="2000"/>
              <a:t>     - The low loss indicates effective learning and adaptation to the higher noise level.</a:t>
            </a:r>
            <a:endParaRPr lang="en-US" sz="2000"/>
          </a:p>
          <a:p>
            <a:pPr algn="just"/>
            <a:endParaRPr lang="en-US" sz="2000"/>
          </a:p>
          <a:p>
            <a:pPr marL="285750" indent="-285750" algn="just">
              <a:buFont typeface="Wingdings" panose="05000000000000000000" charset="0"/>
              <a:buChar char="v"/>
            </a:pPr>
            <a:r>
              <a:rPr lang="en-US" sz="2000"/>
              <a:t>Noise Level: 60%</a:t>
            </a:r>
            <a:endParaRPr lang="en-US" sz="2000"/>
          </a:p>
          <a:p>
            <a:pPr algn="just"/>
            <a:r>
              <a:rPr lang="en-US" sz="2000"/>
              <a:t>     - The model continues to perform admirably at a 60% noise level, showcasing its adaptability.</a:t>
            </a:r>
            <a:endParaRPr lang="en-US" sz="2000"/>
          </a:p>
          <a:p>
            <a:pPr algn="just"/>
            <a:r>
              <a:rPr lang="en-US" sz="2000"/>
              <a:t>     - Precision, recall, and F1-scores remain consistently high, indicating reliable predictions.</a:t>
            </a:r>
            <a:endParaRPr lang="en-US" sz="2000"/>
          </a:p>
          <a:p>
            <a:pPr algn="just"/>
            <a:r>
              <a:rPr lang="en-US" sz="2000"/>
              <a:t>     - The model demonstrates robustness, maintaining a low loss even in the presence of substantial noise.</a:t>
            </a:r>
            <a:endParaRPr lang="en-US" sz="2000"/>
          </a:p>
          <a:p>
            <a:pPr algn="just"/>
            <a:endParaRPr lang="en-US" sz="2000"/>
          </a:p>
          <a:p>
            <a:pPr algn="just"/>
            <a:r>
              <a:rPr lang="en-US" sz="2000"/>
              <a:t> Overall,The model exhibits remarkable performance across various noise levels, suggesting its suitability for real-world scenarios.High accuracy, coupled with consistent precision, recall, and F1-scores, highlights the model's robustness.The model showcases efficient learning and adaptation, maintaining low loss even in challenging conditions.</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4555" y="1240155"/>
            <a:ext cx="11430000" cy="4892675"/>
          </a:xfrm>
          <a:prstGeom prst="rect">
            <a:avLst/>
          </a:prstGeom>
          <a:noFill/>
        </p:spPr>
        <p:txBody>
          <a:bodyPr wrap="square" rtlCol="0">
            <a:spAutoFit/>
          </a:bodyPr>
          <a:p>
            <a:pPr algn="just"/>
            <a:r>
              <a:rPr lang="en-US" sz="2000">
                <a:cs typeface="Calibri" panose="020F0502020204030204" pitchFamily="34" charset="0"/>
              </a:rPr>
              <a:t>In summary, The deep learning model, trained on a clean dataset, shows high accuracy and also show  generalization on a noisy test dataset. The confusion matrix and classification report further illustrate the model's effectiveness in classifying different image categories. The overall work involves data preprocessing, model training, evaluation, and performance analysis, showcasing successful image classification for the given task.</a:t>
            </a:r>
            <a:endParaRPr lang="en-US" sz="2000">
              <a:cs typeface="Calibri" panose="020F0502020204030204" pitchFamily="34" charset="0"/>
            </a:endParaRPr>
          </a:p>
          <a:p>
            <a:pPr algn="just"/>
            <a:endParaRPr lang="en-US" sz="2000">
              <a:cs typeface="Calibri" panose="020F0502020204030204" pitchFamily="34" charset="0"/>
            </a:endParaRPr>
          </a:p>
          <a:p>
            <a:pPr algn="just"/>
            <a:r>
              <a:rPr lang="en-US" sz="2000">
                <a:cs typeface="Calibri" panose="020F0502020204030204" pitchFamily="34" charset="0"/>
              </a:rPr>
              <a:t>         Real-world applications often involve imperfect conditions where images may have noise distortions.Evaluating a model's performance under noisy conditions is crucial for assessing its robustness and reliability in practical settings.It helps identify how well the model generalizes to unseen data, especially when images deviate from the pristine conditions seen during training.This evaluation provides insights into the model's ability to make accurate predictions in scenarios where input data may not be ideal, enhancing the model's overall utility and applicability.</a:t>
            </a:r>
            <a:endParaRPr lang="en-US" sz="2000">
              <a:cs typeface="Calibri" panose="020F0502020204030204" pitchFamily="34" charset="0"/>
            </a:endParaRPr>
          </a:p>
          <a:p>
            <a:endParaRPr lang="en-US"/>
          </a:p>
          <a:p>
            <a:endParaRPr lang="en-US"/>
          </a:p>
          <a:p>
            <a:endParaRPr lang="en-US"/>
          </a:p>
          <a:p>
            <a:endParaRPr lang="en-US"/>
          </a:p>
        </p:txBody>
      </p:sp>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741045" y="87630"/>
            <a:ext cx="5459095" cy="1132205"/>
          </a:xfrm>
          <a:prstGeom prst="rect">
            <a:avLst/>
          </a:prstGeom>
          <a:noFill/>
        </p:spPr>
        <p:txBody>
          <a:bodyPr wrap="square" lIns="0" tIns="0" rIns="0" bIns="0" rtlCol="0" anchor="ctr">
            <a:noAutofit/>
          </a:bodyPr>
          <a:p>
            <a:endParaRPr lang="en-US" sz="2400">
              <a:sym typeface="+mn-ea"/>
            </a:endParaRPr>
          </a:p>
          <a:p>
            <a:r>
              <a:rPr lang="en-US" sz="2400" b="1">
                <a:sym typeface="+mn-ea"/>
              </a:rPr>
              <a:t> Conclusion</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p:cNvSpPr txBox="1"/>
          <p:nvPr/>
        </p:nvSpPr>
        <p:spPr>
          <a:xfrm>
            <a:off x="857250" y="48896"/>
            <a:ext cx="5490845" cy="861695"/>
          </a:xfrm>
          <a:prstGeom prst="rect">
            <a:avLst/>
          </a:prstGeom>
          <a:noFill/>
        </p:spPr>
        <p:txBody>
          <a:bodyPr wrap="square" lIns="0" tIns="0" rIns="0" bIns="0" rtlCol="0" anchor="ctr">
            <a:spAutoFit/>
          </a:bodyPr>
          <a:lstStyle/>
          <a:p>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a:p>
            <a:r>
              <a:rPr lang="en-US" altLang="zh-CN" sz="2800" b="1" dirty="0">
                <a:latin typeface="Arial" panose="020B0604020202020204" pitchFamily="34" charset="0"/>
                <a:ea typeface="微软雅黑" panose="020B0503020204020204" pitchFamily="34" charset="-122"/>
                <a:sym typeface="Arial" panose="020B0604020202020204" pitchFamily="34" charset="0"/>
              </a:rPr>
              <a:t>Introduction</a:t>
            </a:r>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nvSpPr>
        <p:spPr>
          <a:xfrm>
            <a:off x="-51278"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668655" y="786765"/>
            <a:ext cx="11617960" cy="5719445"/>
          </a:xfrm>
          <a:prstGeom prst="rect">
            <a:avLst/>
          </a:prstGeom>
          <a:noFill/>
        </p:spPr>
        <p:txBody>
          <a:bodyPr wrap="square" rtlCol="0">
            <a:noAutofit/>
          </a:bodyPr>
          <a:p>
            <a:endParaRPr lang="en-US"/>
          </a:p>
          <a:p>
            <a:pPr algn="just"/>
            <a:r>
              <a:rPr lang="en-US" sz="2000"/>
              <a:t> CNNs have demonstrated unparalleled success, achieving state-of-the-art performance in various domains. Their ability to automatically learn relevant features from raw pixel data makes them particularly effective for tasks involving visual recognition, including the intricate task of distinguishing between different rice varieties.</a:t>
            </a:r>
            <a:endParaRPr lang="en-US" sz="2000"/>
          </a:p>
          <a:p>
            <a:pPr algn="just"/>
            <a:endParaRPr lang="en-US" sz="2000"/>
          </a:p>
          <a:p>
            <a:pPr algn="just"/>
            <a:r>
              <a:rPr lang="en-US" sz="2000"/>
              <a:t>Impulse noise, on the other hand, introduces a dynamic challenge to the robustness of CNNs. Often encountered in real-world scenarios, impulse noise simulates sudden and random disturbances in image pixels, manifesting as sporadic bright and dark spots. Understanding how CNNs respond to images contaminated with impulse noise is crucial for assessing their practical applicability in scenarios where image quality may be compromised.</a:t>
            </a:r>
            <a:endParaRPr lang="en-US" sz="2000"/>
          </a:p>
          <a:p>
            <a:pPr algn="just"/>
            <a:endParaRPr lang="en-US" sz="2000"/>
          </a:p>
          <a:p>
            <a:pPr algn="just"/>
            <a:r>
              <a:rPr lang="en-US" sz="2000"/>
              <a:t>In this context, this project delves into the intersection of CNNs and impulse noise within the domain of rice image classification. By subjecting the model to test scenarios involving noisy images, the project aims to evaluate the network's resilience and adaptability in the face of real-world challenges. This exploration not only advances our understanding of CNNs but also underscores their potential for practical deployment in image classification tasks, even when images are marred by unpredictable and disruptive noise.</a:t>
            </a:r>
            <a:endParaRPr lang="en-US" sz="2000"/>
          </a:p>
          <a:p>
            <a:pPr algn="just"/>
            <a:endParaRPr lang="en-US" sz="2000"/>
          </a:p>
          <a:p>
            <a:pPr algn="just"/>
            <a:endParaRPr lang="en-US" sz="2000"/>
          </a:p>
          <a:p>
            <a:pPr algn="just"/>
            <a:endParaRPr lang="en-US" sz="2000"/>
          </a:p>
          <a:p>
            <a:pPr algn="just"/>
            <a:endParaRPr lang="en-US" sz="2000"/>
          </a:p>
          <a:p>
            <a:pPr algn="just"/>
            <a:endParaRPr lang="en-US" sz="2000"/>
          </a:p>
          <a:p>
            <a:pPr algn="just"/>
            <a:endParaRPr lang="en-US" sz="2000"/>
          </a:p>
          <a:p>
            <a:pPr algn="just"/>
            <a:endParaRPr lang="en-US" sz="2000"/>
          </a:p>
          <a:p>
            <a:pPr algn="just"/>
            <a:endParaRPr lang="en-US" sz="2000"/>
          </a:p>
          <a:p>
            <a:pPr algn="just"/>
            <a:r>
              <a:rPr lang="en-US" sz="2000"/>
              <a:t>                                                                    Salt &amp; paper / Impulse Noise</a:t>
            </a:r>
            <a:endParaRPr lang="en-US" sz="2000"/>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858750" cy="7232650"/>
          </a:xfrm>
          <a:prstGeom prst="rect">
            <a:avLst/>
          </a:prstGeom>
        </p:spPr>
      </p:pic>
      <p:sp>
        <p:nvSpPr>
          <p:cNvPr id="3" name="矩形 2"/>
          <p:cNvSpPr/>
          <p:nvPr/>
        </p:nvSpPr>
        <p:spPr>
          <a:xfrm>
            <a:off x="0" y="1816125"/>
            <a:ext cx="12858750" cy="3600400"/>
          </a:xfrm>
          <a:prstGeom prst="rect">
            <a:avLst/>
          </a:pr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3" name="Text Box 9"/>
          <p:cNvSpPr txBox="1">
            <a:spLocks noChangeArrowheads="1"/>
          </p:cNvSpPr>
          <p:nvPr/>
        </p:nvSpPr>
        <p:spPr bwMode="auto">
          <a:xfrm>
            <a:off x="1748603" y="2103483"/>
            <a:ext cx="942758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600" b="1" dirty="0">
                <a:ln>
                  <a:gradFill flip="none" rotWithShape="1">
                    <a:gsLst>
                      <a:gs pos="60000">
                        <a:schemeClr val="accent1">
                          <a:lumMod val="5000"/>
                          <a:lumOff val="95000"/>
                        </a:schemeClr>
                      </a:gs>
                      <a:gs pos="100000">
                        <a:schemeClr val="bg1">
                          <a:alpha val="0"/>
                        </a:schemeClr>
                      </a:gs>
                    </a:gsLst>
                    <a:lin ang="5400000" scaled="1"/>
                    <a:tileRect/>
                  </a:gradFill>
                </a:ln>
                <a:noFill/>
                <a:latin typeface="微软雅黑" panose="020B0503020204020204" pitchFamily="34" charset="-122"/>
                <a:ea typeface="微软雅黑" panose="020B0503020204020204" pitchFamily="34" charset="-122"/>
              </a:rPr>
              <a:t>THANKS</a:t>
            </a:r>
            <a:endParaRPr lang="zh-CN" altLang="zh-CN" sz="16600" b="1" dirty="0">
              <a:ln>
                <a:gradFill flip="none" rotWithShape="1">
                  <a:gsLst>
                    <a:gs pos="60000">
                      <a:schemeClr val="accent1">
                        <a:lumMod val="5000"/>
                        <a:lumOff val="95000"/>
                      </a:schemeClr>
                    </a:gs>
                    <a:gs pos="100000">
                      <a:schemeClr val="bg1">
                        <a:alpha val="0"/>
                      </a:schemeClr>
                    </a:gs>
                  </a:gsLst>
                  <a:lin ang="5400000" scaled="1"/>
                  <a:tileRect/>
                </a:gradFill>
              </a:ln>
              <a:noFill/>
              <a:latin typeface="微软雅黑" panose="020B0503020204020204" pitchFamily="34" charset="-122"/>
              <a:ea typeface="微软雅黑" panose="020B0503020204020204" pitchFamily="34" charset="-122"/>
            </a:endParaRPr>
          </a:p>
        </p:txBody>
      </p:sp>
      <p:sp>
        <p:nvSpPr>
          <p:cNvPr id="18" name="矩形 259"/>
          <p:cNvSpPr>
            <a:spLocks noChangeArrowheads="1"/>
          </p:cNvSpPr>
          <p:nvPr/>
        </p:nvSpPr>
        <p:spPr bwMode="auto">
          <a:xfrm>
            <a:off x="2884163" y="5087623"/>
            <a:ext cx="709042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200" dirty="0">
                <a:solidFill>
                  <a:schemeClr val="bg1"/>
                </a:solidFill>
                <a:cs typeface="Arial" panose="020B0604020202020204" pitchFamily="34" charset="0"/>
              </a:rPr>
              <a:t>	</a:t>
            </a:r>
            <a:endParaRPr lang="zh-CN" altLang="en-US" sz="1200" dirty="0">
              <a:solidFill>
                <a:schemeClr val="bg1"/>
              </a:solidFill>
              <a:cs typeface="Arial" panose="020B0604020202020204" pitchFamily="34" charset="0"/>
            </a:endParaRPr>
          </a:p>
        </p:txBody>
      </p:sp>
      <p:cxnSp>
        <p:nvCxnSpPr>
          <p:cNvPr id="23" name="直接连接符 22"/>
          <p:cNvCxnSpPr/>
          <p:nvPr/>
        </p:nvCxnSpPr>
        <p:spPr>
          <a:xfrm>
            <a:off x="0" y="5255019"/>
            <a:ext cx="12858750" cy="0"/>
          </a:xfrm>
          <a:prstGeom prst="line">
            <a:avLst/>
          </a:prstGeom>
          <a:ln>
            <a:gradFill flip="none" rotWithShape="1">
              <a:gsLst>
                <a:gs pos="100000">
                  <a:srgbClr val="FF6D3A"/>
                </a:gs>
                <a:gs pos="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51278"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96900" y="304165"/>
            <a:ext cx="6426200" cy="1383665"/>
          </a:xfrm>
          <a:prstGeom prst="rect">
            <a:avLst/>
          </a:prstGeom>
          <a:noFill/>
        </p:spPr>
        <p:txBody>
          <a:bodyPr wrap="square" rtlCol="0" anchor="t">
            <a:spAutoFit/>
          </a:bodyPr>
          <a:p>
            <a:r>
              <a:rPr lang="en-US" altLang="zh-CN" sz="2800" b="1" dirty="0">
                <a:latin typeface="Arial" panose="020B0604020202020204" pitchFamily="34" charset="0"/>
                <a:ea typeface="微软雅黑" panose="020B0503020204020204" pitchFamily="34" charset="-122"/>
                <a:sym typeface="Arial" panose="020B0604020202020204" pitchFamily="34" charset="0"/>
              </a:rPr>
              <a:t>Project Overview</a:t>
            </a:r>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Text Box 3"/>
          <p:cNvSpPr txBox="1"/>
          <p:nvPr/>
        </p:nvSpPr>
        <p:spPr>
          <a:xfrm>
            <a:off x="741045" y="770255"/>
            <a:ext cx="11677015" cy="4984750"/>
          </a:xfrm>
          <a:prstGeom prst="rect">
            <a:avLst/>
          </a:prstGeom>
          <a:noFill/>
        </p:spPr>
        <p:txBody>
          <a:bodyPr wrap="square" rtlCol="0">
            <a:spAutoFit/>
          </a:bodyPr>
          <a:p>
            <a:endParaRPr lang="en-US"/>
          </a:p>
          <a:p>
            <a:pPr algn="just"/>
            <a:endParaRPr lang="en-US" sz="2000"/>
          </a:p>
          <a:p>
            <a:pPr marL="342900" indent="-342900" algn="just">
              <a:buFont typeface="Wingdings" panose="05000000000000000000" charset="0"/>
              <a:buChar char="v"/>
            </a:pPr>
            <a:r>
              <a:rPr lang="en-US" sz="2000"/>
              <a:t> The primary objective is to create a model capable of accurately identifying and categorizing various rice varieties.The dataset undergoes meticulous preprocessing, involving loading, organization, label encoding using LabelEncoder, and a strategic train-test split through train_test_split for effective model training and testing.</a:t>
            </a:r>
            <a:endParaRPr lang="en-US" sz="2000"/>
          </a:p>
          <a:p>
            <a:pPr marL="342900" indent="-342900" algn="just">
              <a:buFont typeface="Wingdings" panose="05000000000000000000" charset="0"/>
              <a:buChar char="v"/>
            </a:pPr>
            <a:endParaRPr lang="en-US" sz="2000"/>
          </a:p>
          <a:p>
            <a:pPr marL="342900" indent="-342900" algn="just">
              <a:buFont typeface="Wingdings" panose="05000000000000000000" charset="0"/>
              <a:buChar char="v"/>
            </a:pPr>
            <a:r>
              <a:rPr lang="en-US" sz="2000"/>
              <a:t>The model is compiled using categorical crossentropy loss and trained using the model.fit function. Evaluation on clean test images demonstrates impressive accuracy, precision, recall, and F1-scores across all classes, showcasing the model's reliability. The minimal loss indicates efficient learning.</a:t>
            </a:r>
            <a:endParaRPr lang="en-US" sz="2000"/>
          </a:p>
          <a:p>
            <a:pPr marL="342900" indent="-342900" algn="just">
              <a:buFont typeface="Wingdings" panose="05000000000000000000" charset="0"/>
              <a:buChar char="v"/>
            </a:pPr>
            <a:endParaRPr lang="en-US" sz="2000"/>
          </a:p>
          <a:p>
            <a:pPr marL="342900" indent="-342900" algn="just">
              <a:buFont typeface="Wingdings" panose="05000000000000000000" charset="0"/>
              <a:buChar char="v"/>
            </a:pPr>
            <a:r>
              <a:rPr lang="en-US" sz="2000"/>
              <a:t>A distinctive aspect involves testing the model on noisy test images with impulse noise at three levels (20%, 40%, 60%). The model exhibits remarkable performance, maintaining high accuracy, precision, recall, and F1-scores even in the presence of substantial noise. The low loss at each noise level indicates the model's adaptability and robustness. Comprehensive insights, including confusion matrices, provide a thorough understanding of the model's performance in both clean and noisy scenarios.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Box 8"/>
          <p:cNvSpPr txBox="1"/>
          <p:nvPr/>
        </p:nvSpPr>
        <p:spPr>
          <a:xfrm>
            <a:off x="884555" y="303848"/>
            <a:ext cx="5490845" cy="430530"/>
          </a:xfrm>
          <a:prstGeom prst="rect">
            <a:avLst/>
          </a:prstGeom>
          <a:noFill/>
        </p:spPr>
        <p:txBody>
          <a:bodyPr wrap="square" lIns="0" tIns="0" rIns="0" bIns="0" rtlCol="0" anchor="ctr">
            <a:spAutoFit/>
          </a:bodyPr>
          <a:p>
            <a:r>
              <a:rPr lang="en-US" altLang="zh-CN" sz="2800" b="1" dirty="0">
                <a:latin typeface="Arial" panose="020B0604020202020204" pitchFamily="34" charset="0"/>
                <a:ea typeface="微软雅黑" panose="020B0503020204020204" pitchFamily="34" charset="-122"/>
                <a:sym typeface="Arial" panose="020B0604020202020204" pitchFamily="34" charset="0"/>
              </a:rPr>
              <a:t>Dataset Overview</a:t>
            </a:r>
            <a:r>
              <a:rPr lang="en-US" altLang="zh-CN" sz="2400" b="1" dirty="0">
                <a:latin typeface="Arial" panose="020B0604020202020204" pitchFamily="34" charset="0"/>
                <a:ea typeface="微软雅黑" panose="020B0503020204020204" pitchFamily="34" charset="-122"/>
                <a:sym typeface="Arial" panose="020B0604020202020204" pitchFamily="34" charset="0"/>
              </a:rPr>
              <a:t> </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Text Box 3"/>
          <p:cNvSpPr txBox="1"/>
          <p:nvPr/>
        </p:nvSpPr>
        <p:spPr>
          <a:xfrm>
            <a:off x="956945" y="160020"/>
            <a:ext cx="11653520" cy="5906770"/>
          </a:xfrm>
          <a:prstGeom prst="rect">
            <a:avLst/>
          </a:prstGeom>
          <a:noFill/>
        </p:spPr>
        <p:txBody>
          <a:bodyPr wrap="square" rtlCol="0">
            <a:noAutofit/>
          </a:bodyPr>
          <a:p>
            <a:endParaRPr lang="en-US"/>
          </a:p>
          <a:p>
            <a:endParaRPr lang="en-US"/>
          </a:p>
          <a:p>
            <a:endParaRPr lang="en-US"/>
          </a:p>
          <a:p>
            <a:r>
              <a:rPr lang="en-US"/>
              <a:t>Class Labels:</a:t>
            </a:r>
            <a:endParaRPr lang="en-US"/>
          </a:p>
          <a:p>
            <a:pPr marL="285750" indent="-285750">
              <a:buFont typeface="Arial" panose="020B0604020202020204" pitchFamily="34" charset="0"/>
              <a:buChar char="•"/>
            </a:pPr>
            <a:r>
              <a:rPr lang="en-US"/>
              <a:t>Arborio</a:t>
            </a:r>
            <a:endParaRPr lang="en-US"/>
          </a:p>
          <a:p>
            <a:pPr marL="285750" indent="-285750">
              <a:buFont typeface="Arial" panose="020B0604020202020204" pitchFamily="34" charset="0"/>
              <a:buChar char="•"/>
            </a:pPr>
            <a:r>
              <a:rPr lang="en-US"/>
              <a:t>Basmati</a:t>
            </a:r>
            <a:endParaRPr lang="en-US"/>
          </a:p>
          <a:p>
            <a:pPr marL="285750" indent="-285750">
              <a:buFont typeface="Arial" panose="020B0604020202020204" pitchFamily="34" charset="0"/>
              <a:buChar char="•"/>
            </a:pPr>
            <a:r>
              <a:rPr lang="en-US"/>
              <a:t>Ipsala</a:t>
            </a:r>
            <a:endParaRPr lang="en-US"/>
          </a:p>
          <a:p>
            <a:pPr marL="285750" indent="-285750">
              <a:buFont typeface="Arial" panose="020B0604020202020204" pitchFamily="34" charset="0"/>
              <a:buChar char="•"/>
            </a:pPr>
            <a:r>
              <a:rPr lang="en-US"/>
              <a:t>Jasmine</a:t>
            </a:r>
            <a:endParaRPr lang="en-US"/>
          </a:p>
          <a:p>
            <a:pPr marL="285750" indent="-285750">
              <a:buFont typeface="Arial" panose="020B0604020202020204" pitchFamily="34" charset="0"/>
              <a:buChar char="•"/>
            </a:pPr>
            <a:r>
              <a:rPr lang="en-US"/>
              <a:t>Karacadag</a:t>
            </a:r>
            <a:endParaRPr lang="en-US"/>
          </a:p>
          <a:p>
            <a:endParaRPr lang="en-US"/>
          </a:p>
          <a:p>
            <a:pPr marL="285750" indent="-285750">
              <a:buFont typeface="Wingdings" panose="05000000000000000000" charset="0"/>
              <a:buChar char="v"/>
            </a:pPr>
            <a:r>
              <a:rPr lang="en-US"/>
              <a:t> The dataset is substantial, with clean or orginal images 75000 images &amp; total 120,000 providing a diverse set for model training and evaluation.</a:t>
            </a:r>
            <a:endParaRPr lang="en-US"/>
          </a:p>
          <a:p>
            <a:pPr marL="342900" indent="-342900">
              <a:buFont typeface="Wingdings" panose="05000000000000000000" charset="0"/>
              <a:buChar char="v"/>
            </a:pPr>
            <a:r>
              <a:rPr lang="en-US"/>
              <a:t>Bit Depth and Image Mode:Images have a bit depth of 8, which is standard for RGB images.The RGB image mode indicates the color representation of the images.</a:t>
            </a:r>
            <a:endParaRPr lang="en-US"/>
          </a:p>
          <a:p>
            <a:pPr marL="342900" indent="-342900">
              <a:buFont typeface="Wingdings" panose="05000000000000000000" charset="0"/>
              <a:buChar char="v"/>
            </a:pPr>
            <a:r>
              <a:rPr lang="en-US"/>
              <a:t>Noisy Images 60,000 were used for each noise level, total 300000 images.</a:t>
            </a:r>
            <a:endParaRPr lang="en-US"/>
          </a:p>
          <a:p>
            <a:pPr marL="342900" indent="-342900">
              <a:buFont typeface="Wingdings" panose="05000000000000000000" charset="0"/>
              <a:buChar char="v"/>
            </a:pPr>
            <a:r>
              <a:rPr lang="en-US"/>
              <a:t>DataProcessing: Anaconda(Jupyter)</a:t>
            </a:r>
            <a:endParaRPr lang="en-US"/>
          </a:p>
          <a:p>
            <a:pPr marL="342900" indent="-342900">
              <a:buFont typeface="Wingdings" panose="05000000000000000000" charset="0"/>
              <a:buChar char="v"/>
            </a:pPr>
            <a:r>
              <a:rPr lang="en-US"/>
              <a:t>Model Train: As it is a large dataset I did the training part by using Kaggle.</a:t>
            </a:r>
            <a:endParaRPr lang="en-US"/>
          </a:p>
          <a:p>
            <a:pPr marL="342900" indent="-342900">
              <a:buFont typeface="Wingdings" panose="05000000000000000000" charset="0"/>
              <a:buChar char="v"/>
            </a:pPr>
            <a:endParaRPr lang="en-US"/>
          </a:p>
          <a:p>
            <a:endParaRPr lang="en-US"/>
          </a:p>
          <a:p>
            <a:endParaRPr lang="en-US"/>
          </a:p>
        </p:txBody>
      </p:sp>
      <p:sp>
        <p:nvSpPr>
          <p:cNvPr id="3" name="Text Box 2"/>
          <p:cNvSpPr txBox="1"/>
          <p:nvPr/>
        </p:nvSpPr>
        <p:spPr>
          <a:xfrm>
            <a:off x="7513955" y="1790065"/>
            <a:ext cx="4286250" cy="368300"/>
          </a:xfrm>
          <a:prstGeom prst="rect">
            <a:avLst/>
          </a:prstGeom>
          <a:noFill/>
        </p:spPr>
        <p:txBody>
          <a:bodyPr wrap="square" rtlCol="0">
            <a:spAutoFit/>
          </a:bodyPr>
          <a:p>
            <a:endParaRPr lang="en-US"/>
          </a:p>
        </p:txBody>
      </p:sp>
      <p:pic>
        <p:nvPicPr>
          <p:cNvPr id="6" name="Picture 5"/>
          <p:cNvPicPr>
            <a:picLocks noChangeAspect="1"/>
          </p:cNvPicPr>
          <p:nvPr/>
        </p:nvPicPr>
        <p:blipFill>
          <a:blip r:embed="rId1"/>
          <a:srcRect l="54266"/>
          <a:stretch>
            <a:fillRect/>
          </a:stretch>
        </p:blipFill>
        <p:spPr>
          <a:xfrm>
            <a:off x="3477260" y="880110"/>
            <a:ext cx="3883660" cy="1073150"/>
          </a:xfrm>
          <a:prstGeom prst="rect">
            <a:avLst/>
          </a:prstGeom>
        </p:spPr>
      </p:pic>
      <p:pic>
        <p:nvPicPr>
          <p:cNvPr id="7" name="Picture 6"/>
          <p:cNvPicPr>
            <a:picLocks noChangeAspect="1"/>
          </p:cNvPicPr>
          <p:nvPr/>
        </p:nvPicPr>
        <p:blipFill>
          <a:blip r:embed="rId2"/>
          <a:srcRect l="20091" t="30856" r="3151"/>
          <a:stretch>
            <a:fillRect/>
          </a:stretch>
        </p:blipFill>
        <p:spPr>
          <a:xfrm>
            <a:off x="1101090" y="5416550"/>
            <a:ext cx="10534015" cy="1559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Box 8"/>
          <p:cNvSpPr txBox="1"/>
          <p:nvPr/>
        </p:nvSpPr>
        <p:spPr>
          <a:xfrm>
            <a:off x="857250" y="295275"/>
            <a:ext cx="5490845" cy="368935"/>
          </a:xfrm>
          <a:prstGeom prst="rect">
            <a:avLst/>
          </a:prstGeom>
          <a:noFill/>
        </p:spPr>
        <p:txBody>
          <a:bodyPr wrap="square" lIns="0" tIns="0" rIns="0" bIns="0" rtlCol="0" anchor="ctr">
            <a:spAutoFit/>
          </a:bodyPr>
          <a:p>
            <a:r>
              <a:rPr lang="en-US" altLang="zh-CN" sz="2400" b="1" dirty="0">
                <a:latin typeface="Arial" panose="020B0604020202020204" pitchFamily="34" charset="0"/>
                <a:ea typeface="微软雅黑" panose="020B0503020204020204" pitchFamily="34" charset="-122"/>
                <a:sym typeface="Arial" panose="020B0604020202020204" pitchFamily="34" charset="0"/>
              </a:rPr>
              <a:t>Data Preprocessing</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857250" y="880110"/>
            <a:ext cx="11454765" cy="4608195"/>
          </a:xfrm>
          <a:prstGeom prst="rect">
            <a:avLst/>
          </a:prstGeom>
          <a:noFill/>
        </p:spPr>
        <p:txBody>
          <a:bodyPr wrap="square" rtlCol="0" anchor="t">
            <a:noAutofit/>
          </a:bodyPr>
          <a:p>
            <a:pPr marL="0" indent="0">
              <a:buFont typeface="Wingdings" panose="05000000000000000000" charset="0"/>
              <a:buNone/>
            </a:pPr>
            <a:r>
              <a:rPr lang="en-US" sz="2000" u="sng">
                <a:sym typeface="+mn-ea"/>
              </a:rPr>
              <a:t>Loading and Organizing the Dataset</a:t>
            </a:r>
            <a:endParaRPr lang="en-US" sz="2000" u="sng">
              <a:sym typeface="+mn-ea"/>
            </a:endParaRPr>
          </a:p>
          <a:p>
            <a:pPr marL="0" indent="0">
              <a:buFont typeface="Wingdings" panose="05000000000000000000" charset="0"/>
              <a:buNone/>
            </a:pPr>
            <a:r>
              <a:rPr lang="en-US" sz="2000">
                <a:sym typeface="+mn-ea"/>
              </a:rPr>
              <a:t>- I have loaded the rice image dataset, consisting of images from different rice varieties.</a:t>
            </a:r>
            <a:endParaRPr lang="en-US" sz="2000">
              <a:sym typeface="+mn-ea"/>
            </a:endParaRPr>
          </a:p>
          <a:p>
            <a:pPr marL="0" indent="0">
              <a:buFont typeface="Wingdings" panose="05000000000000000000" charset="0"/>
              <a:buNone/>
            </a:pPr>
            <a:r>
              <a:rPr lang="en-US" sz="2000">
                <a:sym typeface="+mn-ea"/>
              </a:rPr>
              <a:t>- The dataset was organized into a structured format, enabling easy access and manipulation.</a:t>
            </a:r>
            <a:endParaRPr lang="en-US" sz="2000">
              <a:sym typeface="+mn-ea"/>
            </a:endParaRPr>
          </a:p>
          <a:p>
            <a:pPr marL="0" indent="0">
              <a:buFont typeface="Wingdings" panose="05000000000000000000" charset="0"/>
              <a:buNone/>
            </a:pPr>
            <a:endParaRPr lang="en-US" sz="2000">
              <a:sym typeface="+mn-ea"/>
            </a:endParaRPr>
          </a:p>
          <a:p>
            <a:pPr marL="0" indent="0">
              <a:buFont typeface="Wingdings" panose="05000000000000000000" charset="0"/>
              <a:buNone/>
            </a:pPr>
            <a:r>
              <a:rPr lang="en-US" sz="2000" u="sng">
                <a:sym typeface="+mn-ea"/>
              </a:rPr>
              <a:t>Image Labeling using LabelEncoder</a:t>
            </a:r>
            <a:endParaRPr lang="en-US" sz="2000" u="sng">
              <a:sym typeface="+mn-ea"/>
            </a:endParaRPr>
          </a:p>
          <a:p>
            <a:pPr marL="0" indent="0">
              <a:buFont typeface="Wingdings" panose="05000000000000000000" charset="0"/>
              <a:buNone/>
            </a:pPr>
            <a:r>
              <a:rPr lang="en-US" sz="2000">
                <a:sym typeface="+mn-ea"/>
              </a:rPr>
              <a:t>- Utilized LabelEncoder from scikit-learn to convert textual labels into numerical format.</a:t>
            </a:r>
            <a:endParaRPr lang="en-US" sz="2000">
              <a:sym typeface="+mn-ea"/>
            </a:endParaRPr>
          </a:p>
          <a:p>
            <a:pPr marL="0" indent="0">
              <a:buFont typeface="Wingdings" panose="05000000000000000000" charset="0"/>
              <a:buNone/>
            </a:pPr>
            <a:r>
              <a:rPr lang="en-US" sz="2000">
                <a:sym typeface="+mn-ea"/>
              </a:rPr>
              <a:t>- This numeric representation facilitates model training.</a:t>
            </a:r>
            <a:endParaRPr lang="en-US" sz="2000">
              <a:sym typeface="+mn-ea"/>
            </a:endParaRPr>
          </a:p>
          <a:p>
            <a:pPr marL="0" indent="0">
              <a:buFont typeface="Wingdings" panose="05000000000000000000" charset="0"/>
              <a:buNone/>
            </a:pPr>
            <a:r>
              <a:rPr lang="en-US" sz="2000">
                <a:sym typeface="+mn-ea"/>
              </a:rPr>
              <a:t>- Proper data preprocessing lays the foundation for effective model training and evaluation.</a:t>
            </a:r>
            <a:endParaRPr lang="en-US" sz="2000">
              <a:sym typeface="+mn-ea"/>
            </a:endParaRPr>
          </a:p>
          <a:p>
            <a:pPr marL="0" indent="0">
              <a:buFont typeface="Wingdings" panose="05000000000000000000" charset="0"/>
              <a:buNone/>
            </a:pPr>
            <a:endParaRPr lang="en-US" sz="2000">
              <a:sym typeface="+mn-ea"/>
            </a:endParaRPr>
          </a:p>
          <a:p>
            <a:pPr marL="0" indent="0">
              <a:buFont typeface="Wingdings" panose="05000000000000000000" charset="0"/>
              <a:buNone/>
            </a:pPr>
            <a:endParaRPr lang="en-US" sz="2000">
              <a:sym typeface="+mn-ea"/>
            </a:endParaRPr>
          </a:p>
        </p:txBody>
      </p:sp>
      <p:pic>
        <p:nvPicPr>
          <p:cNvPr id="2" name="Picture 1"/>
          <p:cNvPicPr>
            <a:picLocks noChangeAspect="1"/>
          </p:cNvPicPr>
          <p:nvPr/>
        </p:nvPicPr>
        <p:blipFill>
          <a:blip r:embed="rId1"/>
          <a:stretch>
            <a:fillRect/>
          </a:stretch>
        </p:blipFill>
        <p:spPr>
          <a:xfrm>
            <a:off x="884555" y="3544570"/>
            <a:ext cx="11241405" cy="21386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857250" y="-73977"/>
            <a:ext cx="5490845" cy="1107440"/>
          </a:xfrm>
          <a:prstGeom prst="rect">
            <a:avLst/>
          </a:prstGeom>
          <a:noFill/>
        </p:spPr>
        <p:txBody>
          <a:bodyPr wrap="square" lIns="0" tIns="0" rIns="0" bIns="0" rtlCol="0" anchor="ctr">
            <a:spAutoFit/>
          </a:bodyPr>
          <a:p>
            <a:endParaRPr lang="en-US" sz="2400">
              <a:sym typeface="+mn-ea"/>
            </a:endParaRPr>
          </a:p>
          <a:p>
            <a:r>
              <a:rPr lang="en-US" sz="2400" b="1">
                <a:sym typeface="+mn-ea"/>
              </a:rPr>
              <a:t>  Impulse Noise Generation</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Picture 1"/>
          <p:cNvPicPr>
            <a:picLocks noChangeAspect="1"/>
          </p:cNvPicPr>
          <p:nvPr/>
        </p:nvPicPr>
        <p:blipFill>
          <a:blip r:embed="rId1"/>
          <a:stretch>
            <a:fillRect/>
          </a:stretch>
        </p:blipFill>
        <p:spPr>
          <a:xfrm>
            <a:off x="6069330" y="1096010"/>
            <a:ext cx="5833110" cy="2439670"/>
          </a:xfrm>
          <a:prstGeom prst="rect">
            <a:avLst/>
          </a:prstGeom>
        </p:spPr>
      </p:pic>
      <p:sp>
        <p:nvSpPr>
          <p:cNvPr id="3" name="Text Box 2"/>
          <p:cNvSpPr txBox="1"/>
          <p:nvPr/>
        </p:nvSpPr>
        <p:spPr>
          <a:xfrm>
            <a:off x="956945" y="3766820"/>
            <a:ext cx="11069320" cy="2306955"/>
          </a:xfrm>
          <a:prstGeom prst="rect">
            <a:avLst/>
          </a:prstGeom>
          <a:noFill/>
        </p:spPr>
        <p:txBody>
          <a:bodyPr wrap="square" rtlCol="0">
            <a:spAutoFit/>
          </a:bodyPr>
          <a:p>
            <a:pPr marL="285750" indent="-285750" algn="just">
              <a:buFont typeface="Arial" panose="020B0604020202020204" pitchFamily="34" charset="0"/>
              <a:buChar char="•"/>
            </a:pPr>
            <a:r>
              <a:rPr lang="en-US"/>
              <a:t>The intensity of salt and pepper noise is controlled by the parameter b. In the provided code, b is represented as p/2</a:t>
            </a:r>
            <a:endParaRPr lang="en-US"/>
          </a:p>
          <a:p>
            <a:pPr marL="0" indent="0" algn="just">
              <a:buFont typeface="Arial" panose="020B0604020202020204" pitchFamily="34" charset="0"/>
              <a:buNone/>
            </a:pPr>
            <a:endParaRPr lang="en-US"/>
          </a:p>
          <a:p>
            <a:pPr marL="285750" indent="-285750" algn="just">
              <a:buFont typeface="Arial" panose="020B0604020202020204" pitchFamily="34" charset="0"/>
              <a:buChar char="•"/>
            </a:pPr>
            <a:r>
              <a:rPr lang="en-US"/>
              <a:t>The function add_impulse_noise_original_size implemented in the code takes an input image and a probability p as parameters to introduce impulse noise.The algorithm generates a random mask with values between 0 and 1 and applies impulse noise to the image based on the defined probabilities.</a:t>
            </a:r>
            <a:endParaRPr lang="en-US"/>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The resulting noisy image contains black pulses (pepper) and white pulses (salt) with varying intensities.</a:t>
            </a:r>
            <a:endParaRPr lang="en-US"/>
          </a:p>
        </p:txBody>
      </p:sp>
      <p:pic>
        <p:nvPicPr>
          <p:cNvPr id="4" name="Picture 3"/>
          <p:cNvPicPr>
            <a:picLocks noChangeAspect="1"/>
          </p:cNvPicPr>
          <p:nvPr/>
        </p:nvPicPr>
        <p:blipFill>
          <a:blip r:embed="rId2"/>
          <a:stretch>
            <a:fillRect/>
          </a:stretch>
        </p:blipFill>
        <p:spPr>
          <a:xfrm>
            <a:off x="1388745" y="2005965"/>
            <a:ext cx="4099560" cy="1285875"/>
          </a:xfrm>
          <a:prstGeom prst="rect">
            <a:avLst/>
          </a:prstGeom>
        </p:spPr>
      </p:pic>
      <p:sp>
        <p:nvSpPr>
          <p:cNvPr id="5" name="Text Box 4"/>
          <p:cNvSpPr txBox="1"/>
          <p:nvPr/>
        </p:nvSpPr>
        <p:spPr>
          <a:xfrm>
            <a:off x="1016635" y="1268095"/>
            <a:ext cx="4721860" cy="922020"/>
          </a:xfrm>
          <a:prstGeom prst="rect">
            <a:avLst/>
          </a:prstGeom>
          <a:noFill/>
        </p:spPr>
        <p:txBody>
          <a:bodyPr wrap="square" rtlCol="0">
            <a:spAutoFit/>
          </a:bodyPr>
          <a:p>
            <a:pPr algn="just"/>
            <a:r>
              <a:rPr lang="en-US"/>
              <a:t>The mathematical representation for impulse noise at pixel (i, j) in an image f is defined as follows: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extBox 8"/>
          <p:cNvSpPr txBox="1"/>
          <p:nvPr/>
        </p:nvSpPr>
        <p:spPr>
          <a:xfrm>
            <a:off x="812800" y="-73977"/>
            <a:ext cx="5490845" cy="1107440"/>
          </a:xfrm>
          <a:prstGeom prst="rect">
            <a:avLst/>
          </a:prstGeom>
          <a:noFill/>
        </p:spPr>
        <p:txBody>
          <a:bodyPr wrap="square" lIns="0" tIns="0" rIns="0" bIns="0" rtlCol="0" anchor="ctr">
            <a:spAutoFit/>
          </a:bodyPr>
          <a:p>
            <a:endParaRPr lang="en-US" sz="2400">
              <a:sym typeface="+mn-ea"/>
            </a:endParaRPr>
          </a:p>
          <a:p>
            <a:r>
              <a:rPr lang="en-US" altLang="zh-CN" sz="2400" b="1" dirty="0">
                <a:latin typeface="Arial" panose="020B0604020202020204" pitchFamily="34" charset="0"/>
                <a:ea typeface="微软雅黑" panose="020B0503020204020204" pitchFamily="34" charset="-122"/>
                <a:sym typeface="Arial" panose="020B0604020202020204" pitchFamily="34" charset="0"/>
              </a:rPr>
              <a:t>Orginal Images:</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Picture 2"/>
          <p:cNvPicPr/>
          <p:nvPr/>
        </p:nvPicPr>
        <p:blipFill>
          <a:blip r:embed="rId1"/>
          <a:stretch>
            <a:fillRect/>
          </a:stretch>
        </p:blipFill>
        <p:spPr>
          <a:xfrm>
            <a:off x="1656715" y="786765"/>
            <a:ext cx="8131175" cy="62865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889000" y="-73660"/>
            <a:ext cx="5459095" cy="1132205"/>
          </a:xfrm>
          <a:prstGeom prst="rect">
            <a:avLst/>
          </a:prstGeom>
          <a:noFill/>
        </p:spPr>
        <p:txBody>
          <a:bodyPr wrap="square" lIns="0" tIns="0" rIns="0" bIns="0" rtlCol="0" anchor="ctr">
            <a:noAutofit/>
          </a:bodyPr>
          <a:p>
            <a:endParaRPr lang="en-US" sz="2400">
              <a:sym typeface="+mn-ea"/>
            </a:endParaRPr>
          </a:p>
          <a:p>
            <a:r>
              <a:rPr lang="en-US" sz="2400" b="1">
                <a:sym typeface="+mn-ea"/>
              </a:rPr>
              <a:t>  Model Architecture Overview</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Text Box 1"/>
          <p:cNvSpPr txBox="1"/>
          <p:nvPr/>
        </p:nvSpPr>
        <p:spPr>
          <a:xfrm>
            <a:off x="889000" y="880110"/>
            <a:ext cx="11236325" cy="1753235"/>
          </a:xfrm>
          <a:prstGeom prst="rect">
            <a:avLst/>
          </a:prstGeom>
          <a:noFill/>
        </p:spPr>
        <p:txBody>
          <a:bodyPr wrap="square" rtlCol="0">
            <a:spAutoFit/>
          </a:bodyPr>
          <a:p>
            <a:r>
              <a:rPr lang="en-US"/>
              <a:t>The architecture is designed to automatically learn hierarchical features from raw pixel data, making it particularly adept at image classification tasks. Here performed CNN Layers are:</a:t>
            </a:r>
            <a:endParaRPr lang="en-US"/>
          </a:p>
          <a:p>
            <a:pPr marL="285750" indent="-285750">
              <a:buFont typeface="Arial" panose="020B0604020202020204" pitchFamily="34" charset="0"/>
              <a:buChar char="•"/>
            </a:pPr>
            <a:r>
              <a:rPr lang="en-US" b="1"/>
              <a:t>Conv2D Layer:</a:t>
            </a:r>
            <a:r>
              <a:rPr lang="en-US"/>
              <a:t> Performs spatial feature extraction by applying filters on input images, capturing essential patterns.</a:t>
            </a:r>
            <a:endParaRPr lang="en-US"/>
          </a:p>
          <a:p>
            <a:pPr marL="285750" indent="-285750">
              <a:buFont typeface="Arial" panose="020B0604020202020204" pitchFamily="34" charset="0"/>
              <a:buChar char="•"/>
            </a:pPr>
            <a:r>
              <a:rPr lang="en-US" b="1"/>
              <a:t>MaxPooling2D Layer:</a:t>
            </a:r>
            <a:r>
              <a:rPr lang="en-US"/>
              <a:t> Reduces spatial dimensions, Retains crucial information &amp; improves computational efficiency.</a:t>
            </a:r>
            <a:endParaRPr lang="en-US"/>
          </a:p>
          <a:p>
            <a:pPr marL="285750" indent="-285750">
              <a:buFont typeface="Arial" panose="020B0604020202020204" pitchFamily="34" charset="0"/>
              <a:buChar char="•"/>
            </a:pPr>
            <a:r>
              <a:rPr lang="en-US" b="1"/>
              <a:t>Flatten Layer: </a:t>
            </a:r>
            <a:r>
              <a:rPr lang="en-US"/>
              <a:t>Pooled features into a one-dimensional vector, preparing the data for dense layers.</a:t>
            </a:r>
            <a:endParaRPr lang="en-US"/>
          </a:p>
          <a:p>
            <a:pPr marL="285750" indent="-285750">
              <a:buFont typeface="Arial" panose="020B0604020202020204" pitchFamily="34" charset="0"/>
              <a:buChar char="•"/>
            </a:pPr>
            <a:r>
              <a:rPr lang="en-US" b="1"/>
              <a:t>Dense Layers:</a:t>
            </a:r>
            <a:r>
              <a:rPr lang="en-US"/>
              <a:t> Consolidate extracted features, facilitates intricate pattern recognition and classification.</a:t>
            </a:r>
            <a:endParaRPr lang="en-US"/>
          </a:p>
        </p:txBody>
      </p:sp>
      <p:sp>
        <p:nvSpPr>
          <p:cNvPr id="3" name="Text Box 2"/>
          <p:cNvSpPr txBox="1"/>
          <p:nvPr/>
        </p:nvSpPr>
        <p:spPr>
          <a:xfrm>
            <a:off x="884555" y="6136640"/>
            <a:ext cx="11197590" cy="922020"/>
          </a:xfrm>
          <a:prstGeom prst="rect">
            <a:avLst/>
          </a:prstGeom>
          <a:noFill/>
        </p:spPr>
        <p:txBody>
          <a:bodyPr wrap="square" rtlCol="0">
            <a:spAutoFit/>
          </a:bodyPr>
          <a:p>
            <a:pPr algn="just"/>
            <a:r>
              <a:rPr lang="en-US" b="1"/>
              <a:t>Model Compilation and Training:</a:t>
            </a:r>
            <a:r>
              <a:rPr lang="en-US"/>
              <a:t>The model is compiled using the Adam optimizer, a popular choice for gradient-based optimization algorithms.Categorical crossentropy loss is employed as the objective function, suitable for multi-class classification tasks.</a:t>
            </a:r>
            <a:endParaRPr lang="en-US"/>
          </a:p>
        </p:txBody>
      </p:sp>
      <p:pic>
        <p:nvPicPr>
          <p:cNvPr id="5" name="Picture 4"/>
          <p:cNvPicPr>
            <a:picLocks noChangeAspect="1"/>
          </p:cNvPicPr>
          <p:nvPr/>
        </p:nvPicPr>
        <p:blipFill>
          <a:blip r:embed="rId1"/>
          <a:stretch>
            <a:fillRect/>
          </a:stretch>
        </p:blipFill>
        <p:spPr>
          <a:xfrm>
            <a:off x="1892935" y="2608580"/>
            <a:ext cx="6824980" cy="3405505"/>
          </a:xfrm>
          <a:prstGeom prst="rect">
            <a:avLst/>
          </a:prstGeom>
        </p:spPr>
      </p:pic>
      <p:pic>
        <p:nvPicPr>
          <p:cNvPr id="6" name="Picture 5"/>
          <p:cNvPicPr>
            <a:picLocks noChangeAspect="1"/>
          </p:cNvPicPr>
          <p:nvPr/>
        </p:nvPicPr>
        <p:blipFill>
          <a:blip r:embed="rId2"/>
          <a:srcRect r="70304" b="21296"/>
          <a:stretch>
            <a:fillRect/>
          </a:stretch>
        </p:blipFill>
        <p:spPr>
          <a:xfrm>
            <a:off x="8885555" y="3616325"/>
            <a:ext cx="3240405" cy="647700"/>
          </a:xfrm>
          <a:prstGeom prst="rect">
            <a:avLst/>
          </a:prstGeom>
        </p:spPr>
      </p:pic>
      <p:pic>
        <p:nvPicPr>
          <p:cNvPr id="7" name="Picture 6"/>
          <p:cNvPicPr>
            <a:picLocks noChangeAspect="1"/>
          </p:cNvPicPr>
          <p:nvPr/>
        </p:nvPicPr>
        <p:blipFill>
          <a:blip r:embed="rId2"/>
          <a:srcRect l="79190" b="21219"/>
          <a:stretch>
            <a:fillRect/>
          </a:stretch>
        </p:blipFill>
        <p:spPr>
          <a:xfrm>
            <a:off x="8885555" y="4192270"/>
            <a:ext cx="2270760" cy="648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任意多边形 36"/>
          <p:cNvSpPr/>
          <p:nvPr/>
        </p:nvSpPr>
        <p:spPr>
          <a:xfrm>
            <a:off x="3332" y="169854"/>
            <a:ext cx="492901" cy="617026"/>
          </a:xfrm>
          <a:custGeom>
            <a:avLst/>
            <a:gdLst>
              <a:gd name="connsiteX0" fmla="*/ 0 w 5777679"/>
              <a:gd name="connsiteY0" fmla="*/ 0 h 7232650"/>
              <a:gd name="connsiteX1" fmla="*/ 4758761 w 5777679"/>
              <a:gd name="connsiteY1" fmla="*/ 0 h 7232650"/>
              <a:gd name="connsiteX2" fmla="*/ 5777679 w 5777679"/>
              <a:gd name="connsiteY2" fmla="*/ 7232650 h 7232650"/>
              <a:gd name="connsiteX3" fmla="*/ 0 w 5777679"/>
              <a:gd name="connsiteY3" fmla="*/ 7232650 h 7232650"/>
              <a:gd name="connsiteX4" fmla="*/ 0 w 5777679"/>
              <a:gd name="connsiteY4" fmla="*/ 0 h 7232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679" h="7232650">
                <a:moveTo>
                  <a:pt x="0" y="0"/>
                </a:moveTo>
                <a:lnTo>
                  <a:pt x="4758761" y="0"/>
                </a:lnTo>
                <a:lnTo>
                  <a:pt x="5777679" y="7232650"/>
                </a:lnTo>
                <a:lnTo>
                  <a:pt x="0" y="7232650"/>
                </a:lnTo>
                <a:lnTo>
                  <a:pt x="0" y="0"/>
                </a:lnTo>
                <a:close/>
              </a:path>
            </a:pathLst>
          </a:custGeom>
          <a:solidFill>
            <a:srgbClr val="3C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8"/>
          <p:cNvSpPr txBox="1"/>
          <p:nvPr/>
        </p:nvSpPr>
        <p:spPr>
          <a:xfrm>
            <a:off x="889000" y="-73660"/>
            <a:ext cx="5459095" cy="1132205"/>
          </a:xfrm>
          <a:prstGeom prst="rect">
            <a:avLst/>
          </a:prstGeom>
          <a:noFill/>
        </p:spPr>
        <p:txBody>
          <a:bodyPr wrap="square" lIns="0" tIns="0" rIns="0" bIns="0" rtlCol="0" anchor="ctr">
            <a:noAutofit/>
          </a:bodyPr>
          <a:p>
            <a:endParaRPr lang="en-US" sz="2400">
              <a:sym typeface="+mn-ea"/>
            </a:endParaRPr>
          </a:p>
          <a:p>
            <a:r>
              <a:rPr lang="en-US" sz="2400" b="1">
                <a:sym typeface="+mn-ea"/>
              </a:rPr>
              <a:t>  Model Evaluation</a:t>
            </a:r>
            <a:endParaRPr lang="en-US" sz="2400" b="1">
              <a:sym typeface="+mn-ea"/>
            </a:endParaRPr>
          </a:p>
          <a:p>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Text Box 2"/>
          <p:cNvSpPr txBox="1"/>
          <p:nvPr/>
        </p:nvSpPr>
        <p:spPr>
          <a:xfrm>
            <a:off x="885190" y="880110"/>
            <a:ext cx="11243945" cy="706755"/>
          </a:xfrm>
          <a:prstGeom prst="rect">
            <a:avLst/>
          </a:prstGeom>
          <a:noFill/>
        </p:spPr>
        <p:txBody>
          <a:bodyPr wrap="square" rtlCol="0">
            <a:spAutoFit/>
          </a:bodyPr>
          <a:p>
            <a:r>
              <a:rPr lang="en-US" sz="2000"/>
              <a:t>Here, I have trained the model for 50 epochs using the training dataset.Achieved significant accuracy improvements over the epochs and also used checkpoints for early stopping</a:t>
            </a:r>
            <a:endParaRPr lang="en-US" sz="2000"/>
          </a:p>
        </p:txBody>
      </p:sp>
      <p:sp>
        <p:nvSpPr>
          <p:cNvPr id="5" name="Text Box 4"/>
          <p:cNvSpPr txBox="1"/>
          <p:nvPr/>
        </p:nvSpPr>
        <p:spPr>
          <a:xfrm>
            <a:off x="1026160" y="5082540"/>
            <a:ext cx="10943590" cy="1014730"/>
          </a:xfrm>
          <a:prstGeom prst="rect">
            <a:avLst/>
          </a:prstGeom>
          <a:noFill/>
        </p:spPr>
        <p:txBody>
          <a:bodyPr wrap="square" rtlCol="0">
            <a:spAutoFit/>
          </a:bodyPr>
          <a:p>
            <a:r>
              <a:rPr lang="en-US" sz="2000"/>
              <a:t>Observations and Discussion:</a:t>
            </a:r>
            <a:endParaRPr lang="en-US" sz="2000"/>
          </a:p>
          <a:p>
            <a:pPr marL="285750" indent="-285750">
              <a:buFont typeface="Arial" panose="020B0604020202020204" pitchFamily="34" charset="0"/>
              <a:buChar char="•"/>
            </a:pPr>
            <a:r>
              <a:rPr lang="en-US" sz="2000"/>
              <a:t>High accuracy indicates the model's effectiveness in correctly classifying clean images.</a:t>
            </a:r>
            <a:endParaRPr lang="en-US" sz="2000"/>
          </a:p>
          <a:p>
            <a:pPr marL="285750" indent="-285750">
              <a:buFont typeface="Arial" panose="020B0604020202020204" pitchFamily="34" charset="0"/>
              <a:buChar char="•"/>
            </a:pPr>
            <a:r>
              <a:rPr lang="en-US" sz="2000"/>
              <a:t>Balanced loss values reflect the model's ability to minimize errors during training and testing.</a:t>
            </a:r>
            <a:endParaRPr lang="en-US" sz="2000"/>
          </a:p>
        </p:txBody>
      </p:sp>
      <p:pic>
        <p:nvPicPr>
          <p:cNvPr id="7" name="Picture 6"/>
          <p:cNvPicPr>
            <a:picLocks noChangeAspect="1"/>
          </p:cNvPicPr>
          <p:nvPr/>
        </p:nvPicPr>
        <p:blipFill>
          <a:blip r:embed="rId1"/>
          <a:stretch>
            <a:fillRect/>
          </a:stretch>
        </p:blipFill>
        <p:spPr>
          <a:xfrm>
            <a:off x="2324735" y="1528445"/>
            <a:ext cx="7262495" cy="2856865"/>
          </a:xfrm>
          <a:prstGeom prst="rect">
            <a:avLst/>
          </a:prstGeom>
        </p:spPr>
      </p:pic>
      <p:pic>
        <p:nvPicPr>
          <p:cNvPr id="8" name="Picture 7"/>
          <p:cNvPicPr>
            <a:picLocks noChangeAspect="1"/>
          </p:cNvPicPr>
          <p:nvPr/>
        </p:nvPicPr>
        <p:blipFill>
          <a:blip r:embed="rId2"/>
          <a:stretch>
            <a:fillRect/>
          </a:stretch>
        </p:blipFill>
        <p:spPr>
          <a:xfrm>
            <a:off x="2901315" y="4048760"/>
            <a:ext cx="6553200" cy="1033780"/>
          </a:xfrm>
          <a:prstGeom prst="rect">
            <a:avLst/>
          </a:prstGeom>
        </p:spPr>
      </p:pic>
    </p:spTree>
  </p:cSld>
  <p:clrMapOvr>
    <a:masterClrMapping/>
  </p:clrMapOvr>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tukuppt"/>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 63">
      <a:dk1>
        <a:sysClr val="windowText" lastClr="000000"/>
      </a:dk1>
      <a:lt1>
        <a:sysClr val="window" lastClr="FFFFFF"/>
      </a:lt1>
      <a:dk2>
        <a:srgbClr val="44546A"/>
      </a:dk2>
      <a:lt2>
        <a:srgbClr val="E7E6E6"/>
      </a:lt2>
      <a:accent1>
        <a:srgbClr val="264059"/>
      </a:accent1>
      <a:accent2>
        <a:srgbClr val="FF6D3A"/>
      </a:accent2>
      <a:accent3>
        <a:srgbClr val="264059"/>
      </a:accent3>
      <a:accent4>
        <a:srgbClr val="FF6D3A"/>
      </a:accent4>
      <a:accent5>
        <a:srgbClr val="264059"/>
      </a:accent5>
      <a:accent6>
        <a:srgbClr val="FF6D3A"/>
      </a:accent6>
      <a:hlink>
        <a:srgbClr val="264059"/>
      </a:hlink>
      <a:folHlink>
        <a:srgbClr val="FF6D3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11699</Words>
  <Application>WPS Presentation</Application>
  <PresentationFormat>自定义</PresentationFormat>
  <Paragraphs>206</Paragraphs>
  <Slides>20</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20</vt:i4>
      </vt:variant>
    </vt:vector>
  </HeadingPairs>
  <TitlesOfParts>
    <vt:vector size="35" baseType="lpstr">
      <vt:lpstr>Arial</vt:lpstr>
      <vt:lpstr>宋体</vt:lpstr>
      <vt:lpstr>Wingdings</vt:lpstr>
      <vt:lpstr>Calibri</vt:lpstr>
      <vt:lpstr>Tw Cen MT</vt:lpstr>
      <vt:lpstr>Wingdings 3</vt:lpstr>
      <vt:lpstr>微软雅黑</vt:lpstr>
      <vt:lpstr>Wingdings</vt:lpstr>
      <vt:lpstr>Arial Unicode MS</vt:lpstr>
      <vt:lpstr>Tw Cen MT Condensed</vt:lpstr>
      <vt:lpstr>Calibri Light</vt:lpstr>
      <vt:lpstr>华文仿宋</vt:lpstr>
      <vt:lpstr>仿宋</vt:lpstr>
      <vt:lpstr>自定义设计方案</vt:lpstr>
      <vt:lpstr>积分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5 1 PPT模板网</cp:keywords>
  <dc:description>www.51ppt mo ba n.com</dc:description>
  <cp:lastModifiedBy>asus</cp:lastModifiedBy>
  <cp:revision>33</cp:revision>
  <dcterms:created xsi:type="dcterms:W3CDTF">2020-05-19T09:28:00Z</dcterms:created>
  <dcterms:modified xsi:type="dcterms:W3CDTF">2024-02-15T15:36:56Z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795D8C0164D94781BD34E13556F7CA7E_13</vt:lpwstr>
  </property>
</Properties>
</file>