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B37B907-996A-4C44-9930-D1B4B1480D40}" type="datetimeFigureOut">
              <a:rPr lang="en-IN" smtClean="0"/>
              <a:t>18-02-2024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4A5487-BBAD-4DC8-AF94-1708045E761A}" type="slidenum">
              <a:rPr lang="en-IN" smtClean="0"/>
              <a:t>‹#›</a:t>
            </a:fld>
            <a:endParaRPr lang="en-IN"/>
          </a:p>
        </p:txBody>
      </p:sp>
    </p:spTree>
    <p:extLst>
      <p:ext uri="{BB962C8B-B14F-4D97-AF65-F5344CB8AC3E}">
        <p14:creationId xmlns:p14="http://schemas.microsoft.com/office/powerpoint/2010/main" val="31789528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37B907-996A-4C44-9930-D1B4B1480D40}"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A5487-BBAD-4DC8-AF94-1708045E761A}" type="slidenum">
              <a:rPr lang="en-IN" smtClean="0"/>
              <a:t>‹#›</a:t>
            </a:fld>
            <a:endParaRPr lang="en-IN"/>
          </a:p>
        </p:txBody>
      </p:sp>
    </p:spTree>
    <p:extLst>
      <p:ext uri="{BB962C8B-B14F-4D97-AF65-F5344CB8AC3E}">
        <p14:creationId xmlns:p14="http://schemas.microsoft.com/office/powerpoint/2010/main" val="454547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37B907-996A-4C44-9930-D1B4B1480D40}"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A5487-BBAD-4DC8-AF94-1708045E761A}" type="slidenum">
              <a:rPr lang="en-IN" smtClean="0"/>
              <a:t>‹#›</a:t>
            </a:fld>
            <a:endParaRPr lang="en-IN"/>
          </a:p>
        </p:txBody>
      </p:sp>
    </p:spTree>
    <p:extLst>
      <p:ext uri="{BB962C8B-B14F-4D97-AF65-F5344CB8AC3E}">
        <p14:creationId xmlns:p14="http://schemas.microsoft.com/office/powerpoint/2010/main" val="280274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37B907-996A-4C44-9930-D1B4B1480D40}" type="datetimeFigureOut">
              <a:rPr lang="en-IN" smtClean="0"/>
              <a:t>18-02-2024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4A5487-BBAD-4DC8-AF94-1708045E761A}" type="slidenum">
              <a:rPr lang="en-IN" smtClean="0"/>
              <a:t>‹#›</a:t>
            </a:fld>
            <a:endParaRPr lang="en-IN"/>
          </a:p>
        </p:txBody>
      </p:sp>
    </p:spTree>
    <p:extLst>
      <p:ext uri="{BB962C8B-B14F-4D97-AF65-F5344CB8AC3E}">
        <p14:creationId xmlns:p14="http://schemas.microsoft.com/office/powerpoint/2010/main" val="3389348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B37B907-996A-4C44-9930-D1B4B1480D40}" type="datetimeFigureOut">
              <a:rPr lang="en-IN" smtClean="0"/>
              <a:t>18-02-2024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4A5487-BBAD-4DC8-AF94-1708045E761A}" type="slidenum">
              <a:rPr lang="en-IN" smtClean="0"/>
              <a:t>‹#›</a:t>
            </a:fld>
            <a:endParaRPr lang="en-IN"/>
          </a:p>
        </p:txBody>
      </p:sp>
    </p:spTree>
    <p:extLst>
      <p:ext uri="{BB962C8B-B14F-4D97-AF65-F5344CB8AC3E}">
        <p14:creationId xmlns:p14="http://schemas.microsoft.com/office/powerpoint/2010/main" val="18567588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B37B907-996A-4C44-9930-D1B4B1480D40}" type="datetimeFigureOut">
              <a:rPr lang="en-IN" smtClean="0"/>
              <a:t>18-02-2024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44A5487-BBAD-4DC8-AF94-1708045E761A}" type="slidenum">
              <a:rPr lang="en-IN" smtClean="0"/>
              <a:t>‹#›</a:t>
            </a:fld>
            <a:endParaRPr lang="en-IN"/>
          </a:p>
        </p:txBody>
      </p:sp>
    </p:spTree>
    <p:extLst>
      <p:ext uri="{BB962C8B-B14F-4D97-AF65-F5344CB8AC3E}">
        <p14:creationId xmlns:p14="http://schemas.microsoft.com/office/powerpoint/2010/main" val="990618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B37B907-996A-4C44-9930-D1B4B1480D40}" type="datetimeFigureOut">
              <a:rPr lang="en-IN" smtClean="0"/>
              <a:t>18-02-2024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4A5487-BBAD-4DC8-AF94-1708045E761A}"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3084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37B907-996A-4C44-9930-D1B4B1480D40}" type="datetimeFigureOut">
              <a:rPr lang="en-IN" smtClean="0"/>
              <a:t>18-02-2024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4A5487-BBAD-4DC8-AF94-1708045E761A}" type="slidenum">
              <a:rPr lang="en-IN" smtClean="0"/>
              <a:t>‹#›</a:t>
            </a:fld>
            <a:endParaRPr lang="en-IN"/>
          </a:p>
        </p:txBody>
      </p:sp>
    </p:spTree>
    <p:extLst>
      <p:ext uri="{BB962C8B-B14F-4D97-AF65-F5344CB8AC3E}">
        <p14:creationId xmlns:p14="http://schemas.microsoft.com/office/powerpoint/2010/main" val="190682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7B907-996A-4C44-9930-D1B4B1480D40}" type="datetimeFigureOut">
              <a:rPr lang="en-IN" smtClean="0"/>
              <a:t>18-02-2024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4A5487-BBAD-4DC8-AF94-1708045E761A}" type="slidenum">
              <a:rPr lang="en-IN" smtClean="0"/>
              <a:t>‹#›</a:t>
            </a:fld>
            <a:endParaRPr lang="en-IN"/>
          </a:p>
        </p:txBody>
      </p:sp>
    </p:spTree>
    <p:extLst>
      <p:ext uri="{BB962C8B-B14F-4D97-AF65-F5344CB8AC3E}">
        <p14:creationId xmlns:p14="http://schemas.microsoft.com/office/powerpoint/2010/main" val="217928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37B907-996A-4C44-9930-D1B4B1480D40}" type="datetimeFigureOut">
              <a:rPr lang="en-IN" smtClean="0"/>
              <a:t>18-02-2024</a:t>
            </a:fld>
            <a:endParaRPr lang="en-IN"/>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IN"/>
          </a:p>
        </p:txBody>
      </p:sp>
      <p:sp>
        <p:nvSpPr>
          <p:cNvPr id="7" name="Slide Number Placeholder 6"/>
          <p:cNvSpPr>
            <a:spLocks noGrp="1"/>
          </p:cNvSpPr>
          <p:nvPr>
            <p:ph type="sldNum" sz="quarter" idx="12"/>
          </p:nvPr>
        </p:nvSpPr>
        <p:spPr/>
        <p:txBody>
          <a:bodyPr/>
          <a:lstStyle/>
          <a:p>
            <a:fld id="{B44A5487-BBAD-4DC8-AF94-1708045E761A}" type="slidenum">
              <a:rPr lang="en-IN" smtClean="0"/>
              <a:t>‹#›</a:t>
            </a:fld>
            <a:endParaRPr lang="en-IN"/>
          </a:p>
        </p:txBody>
      </p:sp>
    </p:spTree>
    <p:extLst>
      <p:ext uri="{BB962C8B-B14F-4D97-AF65-F5344CB8AC3E}">
        <p14:creationId xmlns:p14="http://schemas.microsoft.com/office/powerpoint/2010/main" val="138510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3B37B907-996A-4C44-9930-D1B4B1480D40}" type="datetimeFigureOut">
              <a:rPr lang="en-IN" smtClean="0"/>
              <a:t>18-02-2024</a:t>
            </a:fld>
            <a:endParaRPr lang="en-IN"/>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IN"/>
          </a:p>
        </p:txBody>
      </p:sp>
      <p:sp>
        <p:nvSpPr>
          <p:cNvPr id="7" name="Slide Number Placeholder 6"/>
          <p:cNvSpPr>
            <a:spLocks noGrp="1"/>
          </p:cNvSpPr>
          <p:nvPr>
            <p:ph type="sldNum" sz="quarter" idx="12"/>
          </p:nvPr>
        </p:nvSpPr>
        <p:spPr/>
        <p:txBody>
          <a:bodyPr/>
          <a:lstStyle/>
          <a:p>
            <a:fld id="{B44A5487-BBAD-4DC8-AF94-1708045E761A}" type="slidenum">
              <a:rPr lang="en-IN" smtClean="0"/>
              <a:t>‹#›</a:t>
            </a:fld>
            <a:endParaRPr lang="en-IN"/>
          </a:p>
        </p:txBody>
      </p:sp>
    </p:spTree>
    <p:extLst>
      <p:ext uri="{BB962C8B-B14F-4D97-AF65-F5344CB8AC3E}">
        <p14:creationId xmlns:p14="http://schemas.microsoft.com/office/powerpoint/2010/main" val="402946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B37B907-996A-4C44-9930-D1B4B1480D40}" type="datetimeFigureOut">
              <a:rPr lang="en-IN" smtClean="0"/>
              <a:t>18-02-2024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44A5487-BBAD-4DC8-AF94-1708045E761A}" type="slidenum">
              <a:rPr lang="en-IN" smtClean="0"/>
              <a:t>‹#›</a:t>
            </a:fld>
            <a:endParaRPr lang="en-IN"/>
          </a:p>
        </p:txBody>
      </p:sp>
    </p:spTree>
    <p:extLst>
      <p:ext uri="{BB962C8B-B14F-4D97-AF65-F5344CB8AC3E}">
        <p14:creationId xmlns:p14="http://schemas.microsoft.com/office/powerpoint/2010/main" val="408028257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5898-2F64-BA54-E9BA-63EC27895133}"/>
              </a:ext>
            </a:extLst>
          </p:cNvPr>
          <p:cNvSpPr>
            <a:spLocks noGrp="1"/>
          </p:cNvSpPr>
          <p:nvPr>
            <p:ph type="ctrTitle"/>
          </p:nvPr>
        </p:nvSpPr>
        <p:spPr>
          <a:xfrm>
            <a:off x="755780" y="849087"/>
            <a:ext cx="10058400" cy="1399592"/>
          </a:xfrm>
        </p:spPr>
        <p:txBody>
          <a:bodyPr>
            <a:normAutofit/>
          </a:bodyPr>
          <a:lstStyle/>
          <a:p>
            <a:r>
              <a:rPr lang="en-US" sz="4800" dirty="0">
                <a:ea typeface="Calibri Light" panose="020F0302020204030204" pitchFamily="34" charset="0"/>
                <a:cs typeface="Calibri Light" panose="020F0302020204030204" pitchFamily="34" charset="0"/>
              </a:rPr>
              <a:t>App And Website Analytics </a:t>
            </a:r>
            <a:endParaRPr lang="en-IN" sz="4800" dirty="0">
              <a:ea typeface="Calibri Light" panose="020F0302020204030204" pitchFamily="34" charset="0"/>
              <a:cs typeface="Calibri Light" panose="020F0302020204030204" pitchFamily="34" charset="0"/>
            </a:endParaRPr>
          </a:p>
        </p:txBody>
      </p:sp>
      <p:sp>
        <p:nvSpPr>
          <p:cNvPr id="3" name="Subtitle 2">
            <a:extLst>
              <a:ext uri="{FF2B5EF4-FFF2-40B4-BE49-F238E27FC236}">
                <a16:creationId xmlns:a16="http://schemas.microsoft.com/office/drawing/2014/main" id="{4E5DB502-E8A5-3715-866F-24590D31064C}"/>
              </a:ext>
            </a:extLst>
          </p:cNvPr>
          <p:cNvSpPr>
            <a:spLocks noGrp="1"/>
          </p:cNvSpPr>
          <p:nvPr>
            <p:ph type="subTitle" idx="1"/>
          </p:nvPr>
        </p:nvSpPr>
        <p:spPr>
          <a:xfrm>
            <a:off x="914400" y="3429001"/>
            <a:ext cx="8582406" cy="2163438"/>
          </a:xfrm>
        </p:spPr>
        <p:txBody>
          <a:bodyPr>
            <a:normAutofit/>
          </a:bodyPr>
          <a:lstStyle/>
          <a:p>
            <a:pPr algn="l"/>
            <a:r>
              <a:rPr lang="en-US" sz="2800" dirty="0">
                <a:highlight>
                  <a:srgbClr val="C0C0C0"/>
                </a:highlight>
                <a:latin typeface="+mj-lt"/>
              </a:rPr>
              <a:t>Name – Aditi .V. Walke</a:t>
            </a:r>
          </a:p>
          <a:p>
            <a:pPr algn="l"/>
            <a:r>
              <a:rPr lang="en-US" sz="2800" dirty="0">
                <a:highlight>
                  <a:srgbClr val="C0C0C0"/>
                </a:highlight>
                <a:latin typeface="+mj-lt"/>
              </a:rPr>
              <a:t>Batch – D43</a:t>
            </a:r>
          </a:p>
          <a:p>
            <a:pPr algn="l"/>
            <a:r>
              <a:rPr lang="en-US" sz="2800" dirty="0">
                <a:highlight>
                  <a:srgbClr val="C0C0C0"/>
                </a:highlight>
                <a:latin typeface="+mj-lt"/>
              </a:rPr>
              <a:t>Topic – </a:t>
            </a:r>
            <a:r>
              <a:rPr lang="en-US" sz="2800" dirty="0" err="1">
                <a:highlight>
                  <a:srgbClr val="C0C0C0"/>
                </a:highlight>
                <a:latin typeface="+mj-lt"/>
              </a:rPr>
              <a:t>Promilo</a:t>
            </a:r>
            <a:r>
              <a:rPr lang="en-US" sz="2800" dirty="0">
                <a:highlight>
                  <a:srgbClr val="C0C0C0"/>
                </a:highlight>
                <a:latin typeface="+mj-lt"/>
              </a:rPr>
              <a:t> Internship Task</a:t>
            </a:r>
          </a:p>
        </p:txBody>
      </p:sp>
    </p:spTree>
    <p:extLst>
      <p:ext uri="{BB962C8B-B14F-4D97-AF65-F5344CB8AC3E}">
        <p14:creationId xmlns:p14="http://schemas.microsoft.com/office/powerpoint/2010/main" val="2229346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2A66-F4A9-D331-078D-BCAA4856D9CC}"/>
              </a:ext>
            </a:extLst>
          </p:cNvPr>
          <p:cNvSpPr>
            <a:spLocks noGrp="1"/>
          </p:cNvSpPr>
          <p:nvPr>
            <p:ph type="title"/>
          </p:nvPr>
        </p:nvSpPr>
        <p:spPr>
          <a:xfrm>
            <a:off x="681135" y="365125"/>
            <a:ext cx="10672665" cy="1325563"/>
          </a:xfrm>
        </p:spPr>
        <p:txBody>
          <a:bodyPr/>
          <a:lstStyle/>
          <a:p>
            <a:r>
              <a:rPr lang="en-IN" sz="2800" b="1" u="sng" dirty="0"/>
              <a:t>Demographic report</a:t>
            </a:r>
            <a:br>
              <a:rPr lang="en-IN" b="1" dirty="0"/>
            </a:br>
            <a:endParaRPr lang="en-IN" dirty="0"/>
          </a:p>
        </p:txBody>
      </p:sp>
      <p:sp>
        <p:nvSpPr>
          <p:cNvPr id="3" name="Content Placeholder 2">
            <a:extLst>
              <a:ext uri="{FF2B5EF4-FFF2-40B4-BE49-F238E27FC236}">
                <a16:creationId xmlns:a16="http://schemas.microsoft.com/office/drawing/2014/main" id="{3CBC2D73-B84B-02A2-2F0D-06CEBA44C5F5}"/>
              </a:ext>
            </a:extLst>
          </p:cNvPr>
          <p:cNvSpPr>
            <a:spLocks noGrp="1"/>
          </p:cNvSpPr>
          <p:nvPr>
            <p:ph idx="1"/>
          </p:nvPr>
        </p:nvSpPr>
        <p:spPr>
          <a:xfrm>
            <a:off x="606491" y="1825625"/>
            <a:ext cx="10747310" cy="4351338"/>
          </a:xfrm>
        </p:spPr>
        <p:txBody>
          <a:bodyPr>
            <a:normAutofit/>
          </a:bodyPr>
          <a:lstStyle/>
          <a:p>
            <a:endParaRPr lang="en-US" sz="2000" dirty="0">
              <a:latin typeface="+mj-lt"/>
            </a:endParaRPr>
          </a:p>
          <a:p>
            <a:endParaRPr lang="en-US" sz="2000" dirty="0">
              <a:latin typeface="+mj-lt"/>
            </a:endParaRPr>
          </a:p>
          <a:p>
            <a:endParaRPr lang="en-US" sz="2000" dirty="0">
              <a:latin typeface="+mj-lt"/>
            </a:endParaRPr>
          </a:p>
          <a:p>
            <a:endParaRPr lang="en-US" sz="2000" dirty="0">
              <a:latin typeface="+mj-lt"/>
            </a:endParaRPr>
          </a:p>
          <a:p>
            <a:endParaRPr lang="en-US" sz="2000" dirty="0">
              <a:latin typeface="+mj-lt"/>
            </a:endParaRPr>
          </a:p>
          <a:p>
            <a:endParaRPr lang="en-US" sz="2000" dirty="0">
              <a:latin typeface="+mj-lt"/>
            </a:endParaRPr>
          </a:p>
          <a:p>
            <a:pPr marL="0" indent="0">
              <a:buNone/>
            </a:pPr>
            <a:endParaRPr lang="en-US" sz="2000" dirty="0">
              <a:latin typeface="+mj-lt"/>
            </a:endParaRPr>
          </a:p>
          <a:p>
            <a:endParaRPr lang="en-US" sz="2000" dirty="0">
              <a:latin typeface="+mj-lt"/>
            </a:endParaRPr>
          </a:p>
          <a:p>
            <a:r>
              <a:rPr lang="en-US" sz="2000" dirty="0">
                <a:latin typeface="+mj-lt"/>
              </a:rPr>
              <a:t>In terms of both new and active users, India ranks first with 23024 and 22528, respectively. In other words, it indicates that the application is intended for Indians and, secondly, for Americans (272-213).</a:t>
            </a:r>
          </a:p>
        </p:txBody>
      </p:sp>
      <p:pic>
        <p:nvPicPr>
          <p:cNvPr id="5" name="Picture 4">
            <a:extLst>
              <a:ext uri="{FF2B5EF4-FFF2-40B4-BE49-F238E27FC236}">
                <a16:creationId xmlns:a16="http://schemas.microsoft.com/office/drawing/2014/main" id="{6737529C-CA85-3406-7506-0A0FFD9A0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35" y="1825625"/>
            <a:ext cx="8578906" cy="3034919"/>
          </a:xfrm>
          <a:prstGeom prst="rect">
            <a:avLst/>
          </a:prstGeom>
        </p:spPr>
      </p:pic>
    </p:spTree>
    <p:extLst>
      <p:ext uri="{BB962C8B-B14F-4D97-AF65-F5344CB8AC3E}">
        <p14:creationId xmlns:p14="http://schemas.microsoft.com/office/powerpoint/2010/main" val="204750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E7554C-C783-D60F-4EBF-A49CA2205F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366" y="783771"/>
            <a:ext cx="9787433" cy="5753141"/>
          </a:xfrm>
        </p:spPr>
      </p:pic>
    </p:spTree>
    <p:extLst>
      <p:ext uri="{BB962C8B-B14F-4D97-AF65-F5344CB8AC3E}">
        <p14:creationId xmlns:p14="http://schemas.microsoft.com/office/powerpoint/2010/main" val="4060583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371F-94A1-DC63-A486-CF09E18F79EE}"/>
              </a:ext>
            </a:extLst>
          </p:cNvPr>
          <p:cNvSpPr>
            <a:spLocks noGrp="1"/>
          </p:cNvSpPr>
          <p:nvPr>
            <p:ph type="title"/>
          </p:nvPr>
        </p:nvSpPr>
        <p:spPr>
          <a:xfrm>
            <a:off x="765110" y="66546"/>
            <a:ext cx="10588690" cy="829193"/>
          </a:xfrm>
        </p:spPr>
        <p:txBody>
          <a:bodyPr>
            <a:normAutofit fontScale="90000"/>
          </a:bodyPr>
          <a:lstStyle/>
          <a:p>
            <a:br>
              <a:rPr lang="en-IN" b="1" u="sng" dirty="0"/>
            </a:br>
            <a:r>
              <a:rPr lang="en-IN" sz="2800" b="1" u="sng" dirty="0" err="1"/>
              <a:t>Citiwise</a:t>
            </a:r>
            <a:r>
              <a:rPr lang="en-IN" sz="2800" b="1" u="sng" dirty="0"/>
              <a:t> report</a:t>
            </a:r>
            <a:br>
              <a:rPr lang="en-IN" sz="2800" b="1" dirty="0"/>
            </a:br>
            <a:endParaRPr lang="en-IN" sz="2800" b="1" dirty="0"/>
          </a:p>
        </p:txBody>
      </p:sp>
      <p:pic>
        <p:nvPicPr>
          <p:cNvPr id="5" name="Content Placeholder 4">
            <a:extLst>
              <a:ext uri="{FF2B5EF4-FFF2-40B4-BE49-F238E27FC236}">
                <a16:creationId xmlns:a16="http://schemas.microsoft.com/office/drawing/2014/main" id="{47085F03-2FD2-8BF6-D8B0-4678D73F30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110" y="993710"/>
            <a:ext cx="7943122" cy="2248678"/>
          </a:xfrm>
        </p:spPr>
      </p:pic>
      <p:pic>
        <p:nvPicPr>
          <p:cNvPr id="7" name="Picture 6">
            <a:extLst>
              <a:ext uri="{FF2B5EF4-FFF2-40B4-BE49-F238E27FC236}">
                <a16:creationId xmlns:a16="http://schemas.microsoft.com/office/drawing/2014/main" id="{868FCCA8-6EB8-011C-2C6B-4E4DCDEB5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10" y="3340360"/>
            <a:ext cx="8016212" cy="3330734"/>
          </a:xfrm>
          <a:prstGeom prst="rect">
            <a:avLst/>
          </a:prstGeom>
        </p:spPr>
      </p:pic>
    </p:spTree>
    <p:extLst>
      <p:ext uri="{BB962C8B-B14F-4D97-AF65-F5344CB8AC3E}">
        <p14:creationId xmlns:p14="http://schemas.microsoft.com/office/powerpoint/2010/main" val="130752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4DC-778A-F75F-2DF5-989B1DC35C84}"/>
              </a:ext>
            </a:extLst>
          </p:cNvPr>
          <p:cNvSpPr>
            <a:spLocks noGrp="1"/>
          </p:cNvSpPr>
          <p:nvPr>
            <p:ph type="title"/>
          </p:nvPr>
        </p:nvSpPr>
        <p:spPr>
          <a:xfrm>
            <a:off x="838199" y="178363"/>
            <a:ext cx="10074020" cy="1093649"/>
          </a:xfrm>
        </p:spPr>
        <p:txBody>
          <a:bodyPr>
            <a:normAutofit fontScale="90000"/>
          </a:bodyPr>
          <a:lstStyle/>
          <a:p>
            <a:br>
              <a:rPr lang="en-IN" sz="2800" b="1" u="sng" dirty="0"/>
            </a:br>
            <a:r>
              <a:rPr lang="en-IN" sz="2800" b="1" u="sng" dirty="0"/>
              <a:t>Gender Report</a:t>
            </a:r>
            <a:br>
              <a:rPr lang="en-IN" sz="2800" b="1" dirty="0"/>
            </a:br>
            <a:endParaRPr lang="en-IN" sz="2800" b="1" dirty="0"/>
          </a:p>
        </p:txBody>
      </p:sp>
      <p:pic>
        <p:nvPicPr>
          <p:cNvPr id="5" name="Content Placeholder 4">
            <a:extLst>
              <a:ext uri="{FF2B5EF4-FFF2-40B4-BE49-F238E27FC236}">
                <a16:creationId xmlns:a16="http://schemas.microsoft.com/office/drawing/2014/main" id="{DF1F71DC-AB50-8A5B-216C-C5DD33A5E4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37827"/>
            <a:ext cx="10074021" cy="1510646"/>
          </a:xfrm>
        </p:spPr>
      </p:pic>
      <p:pic>
        <p:nvPicPr>
          <p:cNvPr id="7" name="Picture 6">
            <a:extLst>
              <a:ext uri="{FF2B5EF4-FFF2-40B4-BE49-F238E27FC236}">
                <a16:creationId xmlns:a16="http://schemas.microsoft.com/office/drawing/2014/main" id="{3A2D3C78-4DDD-613B-5468-7B607D9FD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3114288"/>
            <a:ext cx="6010470" cy="3565349"/>
          </a:xfrm>
          <a:prstGeom prst="rect">
            <a:avLst/>
          </a:prstGeom>
        </p:spPr>
      </p:pic>
    </p:spTree>
    <p:extLst>
      <p:ext uri="{BB962C8B-B14F-4D97-AF65-F5344CB8AC3E}">
        <p14:creationId xmlns:p14="http://schemas.microsoft.com/office/powerpoint/2010/main" val="408926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B42AC-7E8E-DFA2-8C6E-EF62FCEDBCD3}"/>
              </a:ext>
            </a:extLst>
          </p:cNvPr>
          <p:cNvSpPr>
            <a:spLocks noGrp="1"/>
          </p:cNvSpPr>
          <p:nvPr>
            <p:ph type="title"/>
          </p:nvPr>
        </p:nvSpPr>
        <p:spPr>
          <a:xfrm>
            <a:off x="380999" y="3013788"/>
            <a:ext cx="6778708" cy="759110"/>
          </a:xfrm>
        </p:spPr>
        <p:txBody>
          <a:bodyPr>
            <a:normAutofit/>
          </a:bodyPr>
          <a:lstStyle/>
          <a:p>
            <a:r>
              <a:rPr lang="en-US" sz="2000" b="1" dirty="0"/>
              <a:t>Average time spent</a:t>
            </a:r>
            <a:endParaRPr lang="en-IN" sz="2000" b="1" dirty="0"/>
          </a:p>
        </p:txBody>
      </p:sp>
      <p:pic>
        <p:nvPicPr>
          <p:cNvPr id="7" name="Content Placeholder 6">
            <a:extLst>
              <a:ext uri="{FF2B5EF4-FFF2-40B4-BE49-F238E27FC236}">
                <a16:creationId xmlns:a16="http://schemas.microsoft.com/office/drawing/2014/main" id="{B2CB95C0-B7C4-678E-04B6-002D90C3CD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998" y="1"/>
            <a:ext cx="6778709" cy="2929812"/>
          </a:xfrm>
        </p:spPr>
      </p:pic>
      <p:pic>
        <p:nvPicPr>
          <p:cNvPr id="9" name="Picture 8">
            <a:extLst>
              <a:ext uri="{FF2B5EF4-FFF2-40B4-BE49-F238E27FC236}">
                <a16:creationId xmlns:a16="http://schemas.microsoft.com/office/drawing/2014/main" id="{876191B5-E789-5079-3ECF-83A7E4989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69" y="3856873"/>
            <a:ext cx="6711838" cy="3001127"/>
          </a:xfrm>
          <a:prstGeom prst="rect">
            <a:avLst/>
          </a:prstGeom>
        </p:spPr>
      </p:pic>
    </p:spTree>
    <p:extLst>
      <p:ext uri="{BB962C8B-B14F-4D97-AF65-F5344CB8AC3E}">
        <p14:creationId xmlns:p14="http://schemas.microsoft.com/office/powerpoint/2010/main" val="91386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A88F-1003-4481-4EDF-CB0BCCF2DD1B}"/>
              </a:ext>
            </a:extLst>
          </p:cNvPr>
          <p:cNvSpPr>
            <a:spLocks noGrp="1"/>
          </p:cNvSpPr>
          <p:nvPr>
            <p:ph type="title"/>
          </p:nvPr>
        </p:nvSpPr>
        <p:spPr>
          <a:xfrm>
            <a:off x="755002" y="183535"/>
            <a:ext cx="10681996" cy="821093"/>
          </a:xfrm>
        </p:spPr>
        <p:txBody>
          <a:bodyPr>
            <a:normAutofit fontScale="90000"/>
          </a:bodyPr>
          <a:lstStyle/>
          <a:p>
            <a:br>
              <a:rPr lang="en-IN" sz="2800" b="1" u="sng" dirty="0"/>
            </a:br>
            <a:r>
              <a:rPr lang="en-IN" sz="2800" b="1" u="sng" dirty="0"/>
              <a:t>Users by age</a:t>
            </a:r>
            <a:br>
              <a:rPr lang="en-IN" b="1" dirty="0"/>
            </a:br>
            <a:endParaRPr lang="en-IN" dirty="0"/>
          </a:p>
        </p:txBody>
      </p:sp>
      <p:sp>
        <p:nvSpPr>
          <p:cNvPr id="3" name="Content Placeholder 2">
            <a:extLst>
              <a:ext uri="{FF2B5EF4-FFF2-40B4-BE49-F238E27FC236}">
                <a16:creationId xmlns:a16="http://schemas.microsoft.com/office/drawing/2014/main" id="{E767C420-6204-FB68-95CB-13C8C502FCB4}"/>
              </a:ext>
            </a:extLst>
          </p:cNvPr>
          <p:cNvSpPr>
            <a:spLocks noGrp="1"/>
          </p:cNvSpPr>
          <p:nvPr>
            <p:ph idx="1"/>
          </p:nvPr>
        </p:nvSpPr>
        <p:spPr>
          <a:xfrm>
            <a:off x="671804" y="1825625"/>
            <a:ext cx="10681996" cy="4855092"/>
          </a:xfrm>
        </p:spPr>
        <p:txBody>
          <a:bodyPr>
            <a:noAutofit/>
          </a:bodyPr>
          <a:lstStyle/>
          <a:p>
            <a:endParaRPr lang="en-US" sz="2000" dirty="0">
              <a:latin typeface="+mj-lt"/>
            </a:endParaRPr>
          </a:p>
          <a:p>
            <a:endParaRPr lang="en-US" sz="2000" dirty="0">
              <a:latin typeface="+mj-lt"/>
            </a:endParaRPr>
          </a:p>
          <a:p>
            <a:endParaRPr lang="en-US" sz="2000" dirty="0">
              <a:latin typeface="+mj-lt"/>
            </a:endParaRPr>
          </a:p>
          <a:p>
            <a:endParaRPr lang="en-US" sz="2000" dirty="0">
              <a:latin typeface="+mj-lt"/>
            </a:endParaRPr>
          </a:p>
          <a:p>
            <a:r>
              <a:rPr lang="en-US" sz="2000" dirty="0">
                <a:latin typeface="+mj-lt"/>
              </a:rPr>
              <a:t>According to the data that is currently available, the "unknown" category seems to have the greatest amount of users (14,303) and new users (13,636). Additional research and data analysis are required to comprehend and </a:t>
            </a:r>
            <a:r>
              <a:rPr lang="en-US" sz="2000" dirty="0" err="1">
                <a:latin typeface="+mj-lt"/>
              </a:rPr>
              <a:t>categorise</a:t>
            </a:r>
            <a:r>
              <a:rPr lang="en-US" sz="2000" dirty="0">
                <a:latin typeface="+mj-lt"/>
              </a:rPr>
              <a:t> this group more accurately.</a:t>
            </a:r>
          </a:p>
          <a:p>
            <a:r>
              <a:rPr lang="en-US" sz="2000" dirty="0">
                <a:latin typeface="+mj-lt"/>
              </a:rPr>
              <a:t>With the exception of the "unknown" category, a noticeable influx of new users and users from the 18–20 age range has been seen. For the platform, this group of people constitutes a sizable potential audience.</a:t>
            </a:r>
          </a:p>
          <a:p>
            <a:r>
              <a:rPr lang="en-US" sz="2000" dirty="0">
                <a:latin typeface="+mj-lt"/>
              </a:rPr>
              <a:t>Take into account the following ideas to take advantage of this chance and enhance user acquisition from this age group:</a:t>
            </a:r>
          </a:p>
          <a:p>
            <a:r>
              <a:rPr lang="en-US" sz="2000" dirty="0">
                <a:latin typeface="+mj-lt"/>
              </a:rPr>
              <a:t>User onboarding, target marketing, social sharing, and user surveys.</a:t>
            </a:r>
            <a:endParaRPr lang="en-IN" sz="2000" dirty="0">
              <a:latin typeface="+mj-lt"/>
            </a:endParaRPr>
          </a:p>
        </p:txBody>
      </p:sp>
      <p:pic>
        <p:nvPicPr>
          <p:cNvPr id="5" name="Picture 4">
            <a:extLst>
              <a:ext uri="{FF2B5EF4-FFF2-40B4-BE49-F238E27FC236}">
                <a16:creationId xmlns:a16="http://schemas.microsoft.com/office/drawing/2014/main" id="{373FBDF0-8ED1-EB84-8340-E54254097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80" y="1278294"/>
            <a:ext cx="7018104" cy="1892883"/>
          </a:xfrm>
          <a:prstGeom prst="rect">
            <a:avLst/>
          </a:prstGeom>
        </p:spPr>
      </p:pic>
    </p:spTree>
    <p:extLst>
      <p:ext uri="{BB962C8B-B14F-4D97-AF65-F5344CB8AC3E}">
        <p14:creationId xmlns:p14="http://schemas.microsoft.com/office/powerpoint/2010/main" val="2652095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4FE6-1151-C2DE-4B48-14894B441FB3}"/>
              </a:ext>
            </a:extLst>
          </p:cNvPr>
          <p:cNvSpPr>
            <a:spLocks noGrp="1"/>
          </p:cNvSpPr>
          <p:nvPr>
            <p:ph type="title"/>
          </p:nvPr>
        </p:nvSpPr>
        <p:spPr>
          <a:xfrm>
            <a:off x="139960" y="2621902"/>
            <a:ext cx="12052040" cy="4152124"/>
          </a:xfrm>
        </p:spPr>
        <p:txBody>
          <a:bodyPr>
            <a:noAutofit/>
          </a:bodyPr>
          <a:lstStyle/>
          <a:p>
            <a:pPr marL="342900" indent="-342900" algn="l">
              <a:buFont typeface="Arial" panose="020B0604020202020204" pitchFamily="34" charset="0"/>
              <a:buChar char="•"/>
            </a:pPr>
            <a:r>
              <a:rPr lang="en-US" sz="2000" dirty="0">
                <a:ea typeface="Calibri Light" panose="020F0302020204030204" pitchFamily="34" charset="0"/>
                <a:cs typeface="Calibri Light" panose="020F0302020204030204" pitchFamily="34" charset="0"/>
              </a:rPr>
              <a:t>There is a significant user base from unknown age groups, as evidenced by the "unknown" category's high number of engaged sessions (24,976) and event counts (817,501). It is important to track and correctly assign people to their age groups using user surveys, account choices, or user profiles in order to better understand this category.</a:t>
            </a:r>
            <a:br>
              <a:rPr lang="en-US" sz="2000" dirty="0">
                <a:ea typeface="Calibri Light" panose="020F0302020204030204" pitchFamily="34" charset="0"/>
                <a:cs typeface="Calibri Light" panose="020F0302020204030204" pitchFamily="34" charset="0"/>
              </a:rPr>
            </a:br>
            <a:r>
              <a:rPr lang="en-US" sz="2000" dirty="0">
                <a:ea typeface="Calibri Light" panose="020F0302020204030204" pitchFamily="34" charset="0"/>
                <a:cs typeface="Calibri Light" panose="020F0302020204030204" pitchFamily="34" charset="0"/>
              </a:rPr>
              <a:t>Among the age categories that have been discovered, the 18-24 age group shows a promising amount of participation, with 309,328 event counts and 7,291 participating sessions.</a:t>
            </a:r>
            <a:br>
              <a:rPr lang="en-US" sz="2000" dirty="0">
                <a:ea typeface="Calibri Light" panose="020F0302020204030204" pitchFamily="34" charset="0"/>
                <a:cs typeface="Calibri Light" panose="020F0302020204030204" pitchFamily="34" charset="0"/>
              </a:rPr>
            </a:br>
            <a:r>
              <a:rPr lang="en-US" sz="2000" dirty="0">
                <a:ea typeface="Calibri Light" panose="020F0302020204030204" pitchFamily="34" charset="0"/>
                <a:cs typeface="Calibri Light" panose="020F0302020204030204" pitchFamily="34" charset="0"/>
              </a:rPr>
              <a:t>With 90,074 event counts and 3,749 engaged sessions, the 25–34 age group demonstrates a respectable level of interest.</a:t>
            </a:r>
            <a:br>
              <a:rPr lang="en-US" sz="2000" dirty="0">
                <a:ea typeface="Calibri Light" panose="020F0302020204030204" pitchFamily="34" charset="0"/>
                <a:cs typeface="Calibri Light" panose="020F0302020204030204" pitchFamily="34" charset="0"/>
              </a:rPr>
            </a:br>
            <a:r>
              <a:rPr lang="en-US" sz="2000" dirty="0">
                <a:ea typeface="Calibri Light" panose="020F0302020204030204" pitchFamily="34" charset="0"/>
                <a:cs typeface="Calibri Light" panose="020F0302020204030204" pitchFamily="34" charset="0"/>
              </a:rPr>
              <a:t>Continually assess user input, </a:t>
            </a:r>
            <a:r>
              <a:rPr lang="en-US" sz="2000" dirty="0" err="1">
                <a:ea typeface="Calibri Light" panose="020F0302020204030204" pitchFamily="34" charset="0"/>
                <a:cs typeface="Calibri Light" panose="020F0302020204030204" pitchFamily="34" charset="0"/>
              </a:rPr>
              <a:t>behaviour</a:t>
            </a:r>
            <a:r>
              <a:rPr lang="en-US" sz="2000" dirty="0">
                <a:ea typeface="Calibri Light" panose="020F0302020204030204" pitchFamily="34" charset="0"/>
                <a:cs typeface="Calibri Light" panose="020F0302020204030204" pitchFamily="34" charset="0"/>
              </a:rPr>
              <a:t>, and analytics to adjust content and methods to suit the varying demands of every age group. enhancing user satisfaction generally and mobile platform </a:t>
            </a:r>
            <a:r>
              <a:rPr lang="en-US" sz="2000" dirty="0" err="1">
                <a:ea typeface="Calibri Light" panose="020F0302020204030204" pitchFamily="34" charset="0"/>
                <a:cs typeface="Calibri Light" panose="020F0302020204030204" pitchFamily="34" charset="0"/>
              </a:rPr>
              <a:t>optimisation</a:t>
            </a:r>
            <a:endParaRPr lang="en-IN" sz="2000" dirty="0">
              <a:ea typeface="Calibri Light" panose="020F0302020204030204" pitchFamily="34" charset="0"/>
              <a:cs typeface="Calibri Light" panose="020F0302020204030204" pitchFamily="34" charset="0"/>
            </a:endParaRPr>
          </a:p>
        </p:txBody>
      </p:sp>
      <p:pic>
        <p:nvPicPr>
          <p:cNvPr id="7" name="Content Placeholder 6">
            <a:extLst>
              <a:ext uri="{FF2B5EF4-FFF2-40B4-BE49-F238E27FC236}">
                <a16:creationId xmlns:a16="http://schemas.microsoft.com/office/drawing/2014/main" id="{151212A3-7D1D-32AA-51FE-FCAB931959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59" y="0"/>
            <a:ext cx="7949681" cy="2519265"/>
          </a:xfrm>
        </p:spPr>
      </p:pic>
    </p:spTree>
    <p:extLst>
      <p:ext uri="{BB962C8B-B14F-4D97-AF65-F5344CB8AC3E}">
        <p14:creationId xmlns:p14="http://schemas.microsoft.com/office/powerpoint/2010/main" val="1879902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562C0-7FC7-DAD8-CFAE-3176967E51D9}"/>
              </a:ext>
            </a:extLst>
          </p:cNvPr>
          <p:cNvSpPr>
            <a:spLocks noGrp="1"/>
          </p:cNvSpPr>
          <p:nvPr>
            <p:ph type="title"/>
          </p:nvPr>
        </p:nvSpPr>
        <p:spPr>
          <a:xfrm>
            <a:off x="310665" y="3657600"/>
            <a:ext cx="5698250" cy="634482"/>
          </a:xfrm>
        </p:spPr>
        <p:txBody>
          <a:bodyPr>
            <a:normAutofit fontScale="90000"/>
          </a:bodyPr>
          <a:lstStyle/>
          <a:p>
            <a:br>
              <a:rPr lang="en-IN" sz="2800" b="1" u="sng" dirty="0"/>
            </a:br>
            <a:r>
              <a:rPr lang="en-IN" sz="2800" b="1" u="sng" dirty="0"/>
              <a:t>User by language</a:t>
            </a:r>
            <a:br>
              <a:rPr lang="en-IN" b="1" dirty="0"/>
            </a:br>
            <a:endParaRPr lang="en-IN" dirty="0"/>
          </a:p>
        </p:txBody>
      </p:sp>
      <p:pic>
        <p:nvPicPr>
          <p:cNvPr id="5" name="Content Placeholder 4">
            <a:extLst>
              <a:ext uri="{FF2B5EF4-FFF2-40B4-BE49-F238E27FC236}">
                <a16:creationId xmlns:a16="http://schemas.microsoft.com/office/drawing/2014/main" id="{623C3081-AF8A-3A34-D983-C40A03931D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665" y="146018"/>
            <a:ext cx="5698250" cy="3282982"/>
          </a:xfrm>
        </p:spPr>
      </p:pic>
      <p:pic>
        <p:nvPicPr>
          <p:cNvPr id="7" name="Picture 6">
            <a:extLst>
              <a:ext uri="{FF2B5EF4-FFF2-40B4-BE49-F238E27FC236}">
                <a16:creationId xmlns:a16="http://schemas.microsoft.com/office/drawing/2014/main" id="{AD302092-8CC1-48F3-DB20-FE889D2C0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666" y="4555971"/>
            <a:ext cx="8366803" cy="1944225"/>
          </a:xfrm>
          <a:prstGeom prst="rect">
            <a:avLst/>
          </a:prstGeom>
        </p:spPr>
      </p:pic>
    </p:spTree>
    <p:extLst>
      <p:ext uri="{BB962C8B-B14F-4D97-AF65-F5344CB8AC3E}">
        <p14:creationId xmlns:p14="http://schemas.microsoft.com/office/powerpoint/2010/main" val="269072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6005E-3304-826B-48F6-ABF5FE97847A}"/>
              </a:ext>
            </a:extLst>
          </p:cNvPr>
          <p:cNvSpPr>
            <a:spLocks noGrp="1"/>
          </p:cNvSpPr>
          <p:nvPr>
            <p:ph idx="1"/>
          </p:nvPr>
        </p:nvSpPr>
        <p:spPr>
          <a:xfrm>
            <a:off x="550506" y="811763"/>
            <a:ext cx="10803294" cy="5365200"/>
          </a:xfrm>
        </p:spPr>
        <p:txBody>
          <a:bodyPr>
            <a:normAutofit/>
          </a:bodyPr>
          <a:lstStyle/>
          <a:p>
            <a:r>
              <a:rPr lang="en-US" sz="2000" dirty="0">
                <a:latin typeface="+mj-lt"/>
              </a:rPr>
              <a:t>For existing and new users alike, English is the most widely used language. Thus, we must set English as the default language for our application. </a:t>
            </a:r>
          </a:p>
          <a:p>
            <a:endParaRPr lang="en-IN" sz="2000" dirty="0">
              <a:latin typeface="+mj-lt"/>
            </a:endParaRPr>
          </a:p>
        </p:txBody>
      </p:sp>
      <p:pic>
        <p:nvPicPr>
          <p:cNvPr id="5" name="Picture 4">
            <a:extLst>
              <a:ext uri="{FF2B5EF4-FFF2-40B4-BE49-F238E27FC236}">
                <a16:creationId xmlns:a16="http://schemas.microsoft.com/office/drawing/2014/main" id="{7731F95A-F9FF-A44E-8F9D-6F709E6ED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 y="1773062"/>
            <a:ext cx="5169159" cy="4475782"/>
          </a:xfrm>
          <a:prstGeom prst="rect">
            <a:avLst/>
          </a:prstGeom>
        </p:spPr>
      </p:pic>
    </p:spTree>
    <p:extLst>
      <p:ext uri="{BB962C8B-B14F-4D97-AF65-F5344CB8AC3E}">
        <p14:creationId xmlns:p14="http://schemas.microsoft.com/office/powerpoint/2010/main" val="2731510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276F9-AD4A-F15F-0BB4-55D640F85918}"/>
              </a:ext>
            </a:extLst>
          </p:cNvPr>
          <p:cNvSpPr>
            <a:spLocks noGrp="1"/>
          </p:cNvSpPr>
          <p:nvPr>
            <p:ph idx="1"/>
          </p:nvPr>
        </p:nvSpPr>
        <p:spPr>
          <a:xfrm>
            <a:off x="382555" y="130629"/>
            <a:ext cx="10971245" cy="6046334"/>
          </a:xfrm>
        </p:spPr>
        <p:txBody>
          <a:bodyPr>
            <a:normAutofit/>
          </a:bodyPr>
          <a:lstStyle/>
          <a:p>
            <a:endParaRPr lang="en-US" sz="2000" dirty="0">
              <a:latin typeface="+mj-lt"/>
            </a:endParaRPr>
          </a:p>
          <a:p>
            <a:r>
              <a:rPr lang="en-US" sz="2000" dirty="0">
                <a:latin typeface="+mj-lt"/>
              </a:rPr>
              <a:t>We can maintain or make improvements to the user's area of interest. Fans of comics and animation, technology, and commerce make up the majority of users and new users on the app. </a:t>
            </a:r>
          </a:p>
        </p:txBody>
      </p:sp>
      <p:pic>
        <p:nvPicPr>
          <p:cNvPr id="5" name="Picture 4">
            <a:extLst>
              <a:ext uri="{FF2B5EF4-FFF2-40B4-BE49-F238E27FC236}">
                <a16:creationId xmlns:a16="http://schemas.microsoft.com/office/drawing/2014/main" id="{982F470F-CB67-1E97-07EF-9D15B1CB1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45" y="1866122"/>
            <a:ext cx="7321777" cy="4310841"/>
          </a:xfrm>
          <a:prstGeom prst="rect">
            <a:avLst/>
          </a:prstGeom>
        </p:spPr>
      </p:pic>
    </p:spTree>
    <p:extLst>
      <p:ext uri="{BB962C8B-B14F-4D97-AF65-F5344CB8AC3E}">
        <p14:creationId xmlns:p14="http://schemas.microsoft.com/office/powerpoint/2010/main" val="155775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1D66-7E33-A1A8-3DCA-2A70CDDED63C}"/>
              </a:ext>
            </a:extLst>
          </p:cNvPr>
          <p:cNvSpPr>
            <a:spLocks noGrp="1"/>
          </p:cNvSpPr>
          <p:nvPr>
            <p:ph type="title"/>
          </p:nvPr>
        </p:nvSpPr>
        <p:spPr>
          <a:xfrm>
            <a:off x="802433" y="0"/>
            <a:ext cx="10231949" cy="1450757"/>
          </a:xfrm>
        </p:spPr>
        <p:txBody>
          <a:bodyPr>
            <a:normAutofit/>
          </a:bodyPr>
          <a:lstStyle/>
          <a:p>
            <a:r>
              <a:rPr lang="en-US" sz="2800" b="1" u="sng" dirty="0"/>
              <a:t>Problem Statement</a:t>
            </a:r>
            <a:endParaRPr lang="en-IN" sz="2800" b="1" u="sng" dirty="0"/>
          </a:p>
        </p:txBody>
      </p:sp>
      <p:sp>
        <p:nvSpPr>
          <p:cNvPr id="3" name="Content Placeholder 2">
            <a:extLst>
              <a:ext uri="{FF2B5EF4-FFF2-40B4-BE49-F238E27FC236}">
                <a16:creationId xmlns:a16="http://schemas.microsoft.com/office/drawing/2014/main" id="{DBC6D03F-5F23-12C1-237A-C7C427A51EAA}"/>
              </a:ext>
            </a:extLst>
          </p:cNvPr>
          <p:cNvSpPr>
            <a:spLocks noGrp="1"/>
          </p:cNvSpPr>
          <p:nvPr>
            <p:ph idx="1"/>
          </p:nvPr>
        </p:nvSpPr>
        <p:spPr>
          <a:xfrm>
            <a:off x="1017037" y="1737360"/>
            <a:ext cx="10138643" cy="4131734"/>
          </a:xfrm>
        </p:spPr>
        <p:txBody>
          <a:bodyPr>
            <a:normAutofit/>
          </a:bodyPr>
          <a:lstStyle/>
          <a:p>
            <a:pPr marL="0" indent="0">
              <a:buNone/>
            </a:pPr>
            <a:r>
              <a:rPr lang="en-US" sz="2000" dirty="0">
                <a:latin typeface="+mj-lt"/>
              </a:rPr>
              <a:t>Data Analysis and Insights for different page Optimization &amp; How to get more user installation &amp; Engagement from the App &amp; Website.</a:t>
            </a:r>
          </a:p>
          <a:p>
            <a:pPr marL="0" indent="0">
              <a:buNone/>
            </a:pPr>
            <a:endParaRPr lang="en-US" sz="2400" dirty="0"/>
          </a:p>
          <a:p>
            <a:pPr marL="0" indent="0">
              <a:buNone/>
            </a:pPr>
            <a:r>
              <a:rPr lang="en-IN" b="1" dirty="0">
                <a:latin typeface="+mj-lt"/>
              </a:rPr>
              <a:t>Assignment Description:</a:t>
            </a:r>
          </a:p>
          <a:p>
            <a:pPr marL="0" indent="0">
              <a:buNone/>
            </a:pPr>
            <a:r>
              <a:rPr lang="en-US" sz="2000" dirty="0">
                <a:latin typeface="+mj-lt"/>
              </a:rPr>
              <a:t>As an intern in the Business Analytics team, your task is to analyze a provided dataset and generate actionable insights to optimize page performance for a fictional company called "XYZ Inc." The dataset contains user data from various regions, customer demographics, product information, and marketing campaign details. Your objective is to identify critical factors influencing Data Analysis and Insights for different page Optimization &amp; How to get more user installation &amp; Engagement from the App &amp; Website" User and propose recommendations for improving performance.</a:t>
            </a:r>
            <a:endParaRPr lang="en-IN" sz="2000" dirty="0">
              <a:latin typeface="+mj-lt"/>
            </a:endParaRPr>
          </a:p>
        </p:txBody>
      </p:sp>
    </p:spTree>
    <p:extLst>
      <p:ext uri="{BB962C8B-B14F-4D97-AF65-F5344CB8AC3E}">
        <p14:creationId xmlns:p14="http://schemas.microsoft.com/office/powerpoint/2010/main" val="1316580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66F9-DB07-D429-9D15-1BB0BE318013}"/>
              </a:ext>
            </a:extLst>
          </p:cNvPr>
          <p:cNvSpPr>
            <a:spLocks noGrp="1"/>
          </p:cNvSpPr>
          <p:nvPr>
            <p:ph type="title"/>
          </p:nvPr>
        </p:nvSpPr>
        <p:spPr>
          <a:xfrm>
            <a:off x="317241" y="3041780"/>
            <a:ext cx="8350898" cy="677176"/>
          </a:xfrm>
        </p:spPr>
        <p:txBody>
          <a:bodyPr>
            <a:normAutofit fontScale="90000"/>
          </a:bodyPr>
          <a:lstStyle/>
          <a:p>
            <a:r>
              <a:rPr lang="en-US" sz="2800" b="1" u="sng" dirty="0"/>
              <a:t>The top ten user’s conversion-causing interests.</a:t>
            </a:r>
            <a:endParaRPr lang="en-IN" sz="2800" b="1" u="sng" dirty="0"/>
          </a:p>
        </p:txBody>
      </p:sp>
      <p:pic>
        <p:nvPicPr>
          <p:cNvPr id="5" name="Content Placeholder 4">
            <a:extLst>
              <a:ext uri="{FF2B5EF4-FFF2-40B4-BE49-F238E27FC236}">
                <a16:creationId xmlns:a16="http://schemas.microsoft.com/office/drawing/2014/main" id="{C80CA001-4EF9-9442-5ABD-0F6567A2CF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241" y="91213"/>
            <a:ext cx="8350898" cy="2950567"/>
          </a:xfrm>
        </p:spPr>
      </p:pic>
      <p:pic>
        <p:nvPicPr>
          <p:cNvPr id="7" name="Picture 6">
            <a:extLst>
              <a:ext uri="{FF2B5EF4-FFF2-40B4-BE49-F238E27FC236}">
                <a16:creationId xmlns:a16="http://schemas.microsoft.com/office/drawing/2014/main" id="{949B9A5B-73BA-EC5A-A36A-B64C76C1A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41" y="3718956"/>
            <a:ext cx="8350898" cy="3047831"/>
          </a:xfrm>
          <a:prstGeom prst="rect">
            <a:avLst/>
          </a:prstGeom>
        </p:spPr>
      </p:pic>
    </p:spTree>
    <p:extLst>
      <p:ext uri="{BB962C8B-B14F-4D97-AF65-F5344CB8AC3E}">
        <p14:creationId xmlns:p14="http://schemas.microsoft.com/office/powerpoint/2010/main" val="2487285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FEE1-EDD1-0224-C368-698F3515B157}"/>
              </a:ext>
            </a:extLst>
          </p:cNvPr>
          <p:cNvSpPr>
            <a:spLocks noGrp="1"/>
          </p:cNvSpPr>
          <p:nvPr>
            <p:ph type="title"/>
          </p:nvPr>
        </p:nvSpPr>
        <p:spPr>
          <a:xfrm>
            <a:off x="2063185" y="2504243"/>
            <a:ext cx="7729728" cy="1188720"/>
          </a:xfrm>
        </p:spPr>
        <p:txBody>
          <a:bodyPr>
            <a:normAutofit/>
          </a:bodyPr>
          <a:lstStyle/>
          <a:p>
            <a:r>
              <a:rPr lang="en-US" sz="4800" dirty="0"/>
              <a:t>Thank You</a:t>
            </a:r>
            <a:endParaRPr lang="en-IN" sz="4800" dirty="0"/>
          </a:p>
        </p:txBody>
      </p:sp>
    </p:spTree>
    <p:extLst>
      <p:ext uri="{BB962C8B-B14F-4D97-AF65-F5344CB8AC3E}">
        <p14:creationId xmlns:p14="http://schemas.microsoft.com/office/powerpoint/2010/main" val="3477201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7850-4CF8-A520-3A4C-0ACA1503A566}"/>
              </a:ext>
            </a:extLst>
          </p:cNvPr>
          <p:cNvSpPr>
            <a:spLocks noGrp="1"/>
          </p:cNvSpPr>
          <p:nvPr>
            <p:ph type="title"/>
          </p:nvPr>
        </p:nvSpPr>
        <p:spPr>
          <a:xfrm>
            <a:off x="938659" y="-105283"/>
            <a:ext cx="10058400" cy="1450757"/>
          </a:xfrm>
        </p:spPr>
        <p:txBody>
          <a:bodyPr>
            <a:normAutofit/>
          </a:bodyPr>
          <a:lstStyle/>
          <a:p>
            <a:r>
              <a:rPr lang="en-US" sz="2800" b="1" u="sng" dirty="0"/>
              <a:t>Data </a:t>
            </a:r>
            <a:r>
              <a:rPr lang="en-IN" sz="2800" b="1" u="sng" dirty="0"/>
              <a:t>contrariety</a:t>
            </a:r>
          </a:p>
        </p:txBody>
      </p:sp>
      <p:sp>
        <p:nvSpPr>
          <p:cNvPr id="3" name="Content Placeholder 2">
            <a:extLst>
              <a:ext uri="{FF2B5EF4-FFF2-40B4-BE49-F238E27FC236}">
                <a16:creationId xmlns:a16="http://schemas.microsoft.com/office/drawing/2014/main" id="{995ECFFE-C2D4-E643-D2E9-BC99249E042E}"/>
              </a:ext>
            </a:extLst>
          </p:cNvPr>
          <p:cNvSpPr>
            <a:spLocks noGrp="1"/>
          </p:cNvSpPr>
          <p:nvPr>
            <p:ph idx="1"/>
          </p:nvPr>
        </p:nvSpPr>
        <p:spPr>
          <a:xfrm>
            <a:off x="938659" y="1845734"/>
            <a:ext cx="10217021" cy="4125858"/>
          </a:xfrm>
        </p:spPr>
        <p:txBody>
          <a:bodyPr>
            <a:noAutofit/>
          </a:bodyPr>
          <a:lstStyle/>
          <a:p>
            <a:pPr marL="0" indent="0">
              <a:buNone/>
            </a:pPr>
            <a:r>
              <a:rPr lang="en-US" sz="2000" dirty="0">
                <a:latin typeface="+mj-lt"/>
              </a:rPr>
              <a:t>There exists an unidentified category in the gender report; it should be evident from the gender columns.</a:t>
            </a:r>
          </a:p>
          <a:p>
            <a:endParaRPr lang="en-US" sz="2000" dirty="0">
              <a:latin typeface="+mj-lt"/>
            </a:endParaRPr>
          </a:p>
          <a:p>
            <a:r>
              <a:rPr lang="en-US" sz="2000" dirty="0">
                <a:latin typeface="+mj-lt"/>
              </a:rPr>
              <a:t>Data is specified in the town/city column (not set) of the </a:t>
            </a:r>
            <a:r>
              <a:rPr lang="en-US" sz="2000" dirty="0" err="1">
                <a:latin typeface="+mj-lt"/>
              </a:rPr>
              <a:t>Citiwise</a:t>
            </a:r>
            <a:r>
              <a:rPr lang="en-US" sz="2000" dirty="0">
                <a:latin typeface="+mj-lt"/>
              </a:rPr>
              <a:t> report.</a:t>
            </a:r>
          </a:p>
          <a:p>
            <a:endParaRPr lang="en-US" sz="2000" dirty="0">
              <a:latin typeface="+mj-lt"/>
            </a:endParaRPr>
          </a:p>
          <a:p>
            <a:r>
              <a:rPr lang="en-US" sz="2000" dirty="0">
                <a:latin typeface="+mj-lt"/>
              </a:rPr>
              <a:t>unidentified age group category.</a:t>
            </a:r>
          </a:p>
          <a:p>
            <a:endParaRPr lang="en-US" sz="2000" dirty="0">
              <a:latin typeface="+mj-lt"/>
            </a:endParaRPr>
          </a:p>
          <a:p>
            <a:r>
              <a:rPr lang="en-US" sz="2000" dirty="0">
                <a:latin typeface="+mj-lt"/>
              </a:rPr>
              <a:t>Data is defined in pages and screen reports (not set).</a:t>
            </a:r>
          </a:p>
          <a:p>
            <a:endParaRPr lang="en-US" sz="2000" dirty="0">
              <a:latin typeface="+mj-lt"/>
            </a:endParaRPr>
          </a:p>
          <a:p>
            <a:r>
              <a:rPr lang="en-US" sz="2000" dirty="0">
                <a:latin typeface="+mj-lt"/>
              </a:rPr>
              <a:t>Data user according to age:</a:t>
            </a:r>
          </a:p>
          <a:p>
            <a:endParaRPr lang="en-US" sz="2000" dirty="0"/>
          </a:p>
          <a:p>
            <a:endParaRPr lang="en-IN" sz="2000" dirty="0"/>
          </a:p>
        </p:txBody>
      </p:sp>
    </p:spTree>
    <p:extLst>
      <p:ext uri="{BB962C8B-B14F-4D97-AF65-F5344CB8AC3E}">
        <p14:creationId xmlns:p14="http://schemas.microsoft.com/office/powerpoint/2010/main" val="162833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8C038-7139-0922-79B8-70024849D9A0}"/>
              </a:ext>
            </a:extLst>
          </p:cNvPr>
          <p:cNvSpPr>
            <a:spLocks noGrp="1"/>
          </p:cNvSpPr>
          <p:nvPr>
            <p:ph idx="1"/>
          </p:nvPr>
        </p:nvSpPr>
        <p:spPr>
          <a:xfrm>
            <a:off x="699796" y="681135"/>
            <a:ext cx="10654004" cy="5495828"/>
          </a:xfrm>
        </p:spPr>
        <p:txBody>
          <a:bodyPr>
            <a:normAutofit/>
          </a:bodyPr>
          <a:lstStyle/>
          <a:p>
            <a:r>
              <a:rPr lang="en-US" sz="2000" dirty="0">
                <a:latin typeface="+mj-lt"/>
              </a:rPr>
              <a:t>26342 users, 22872 new users</a:t>
            </a:r>
          </a:p>
          <a:p>
            <a:endParaRPr lang="en-US" sz="2000" dirty="0">
              <a:latin typeface="+mj-lt"/>
            </a:endParaRPr>
          </a:p>
          <a:p>
            <a:r>
              <a:rPr lang="en-US" sz="2000" dirty="0">
                <a:latin typeface="+mj-lt"/>
              </a:rPr>
              <a:t>Gender-specific data user:</a:t>
            </a:r>
          </a:p>
          <a:p>
            <a:endParaRPr lang="en-US" sz="2000" dirty="0">
              <a:latin typeface="+mj-lt"/>
            </a:endParaRPr>
          </a:p>
          <a:p>
            <a:r>
              <a:rPr lang="en-US" sz="2000" dirty="0">
                <a:latin typeface="+mj-lt"/>
              </a:rPr>
              <a:t>23422 users, 22872 new users</a:t>
            </a:r>
          </a:p>
          <a:p>
            <a:endParaRPr lang="en-US" sz="2000" dirty="0">
              <a:latin typeface="+mj-lt"/>
            </a:endParaRPr>
          </a:p>
          <a:p>
            <a:r>
              <a:rPr lang="en-US" sz="2000" dirty="0">
                <a:latin typeface="+mj-lt"/>
              </a:rPr>
              <a:t>Its values ought to be the same.</a:t>
            </a:r>
          </a:p>
          <a:p>
            <a:endParaRPr lang="en-US" sz="2000" dirty="0">
              <a:latin typeface="+mj-lt"/>
            </a:endParaRPr>
          </a:p>
          <a:p>
            <a:r>
              <a:rPr lang="en-US" sz="2000" dirty="0">
                <a:latin typeface="+mj-lt"/>
              </a:rPr>
              <a:t>After taking the disparity in data into account</a:t>
            </a:r>
          </a:p>
          <a:p>
            <a:endParaRPr lang="en-IN" dirty="0">
              <a:latin typeface="+mj-lt"/>
            </a:endParaRPr>
          </a:p>
        </p:txBody>
      </p:sp>
    </p:spTree>
    <p:extLst>
      <p:ext uri="{BB962C8B-B14F-4D97-AF65-F5344CB8AC3E}">
        <p14:creationId xmlns:p14="http://schemas.microsoft.com/office/powerpoint/2010/main" val="756983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B70B-20BA-873D-5BC8-071A703981FD}"/>
              </a:ext>
            </a:extLst>
          </p:cNvPr>
          <p:cNvSpPr>
            <a:spLocks noGrp="1"/>
          </p:cNvSpPr>
          <p:nvPr>
            <p:ph type="title"/>
          </p:nvPr>
        </p:nvSpPr>
        <p:spPr>
          <a:xfrm>
            <a:off x="399659" y="1"/>
            <a:ext cx="10656338" cy="1583922"/>
          </a:xfrm>
        </p:spPr>
        <p:txBody>
          <a:bodyPr>
            <a:normAutofit fontScale="90000"/>
          </a:bodyPr>
          <a:lstStyle/>
          <a:p>
            <a:br>
              <a:rPr lang="fr-FR" sz="3100" b="1" dirty="0">
                <a:ea typeface="Calibri Light" panose="020F0302020204030204" pitchFamily="34" charset="0"/>
                <a:cs typeface="Calibri Light" panose="020F0302020204030204" pitchFamily="34" charset="0"/>
              </a:rPr>
            </a:br>
            <a:r>
              <a:rPr lang="fr-FR" sz="3100" b="1" u="sng" dirty="0">
                <a:ea typeface="Calibri Light" panose="020F0302020204030204" pitchFamily="34" charset="0"/>
                <a:cs typeface="Calibri Light" panose="020F0302020204030204" pitchFamily="34" charset="0"/>
              </a:rPr>
              <a:t>User Installation &amp; Engagement Performance </a:t>
            </a:r>
            <a:r>
              <a:rPr lang="fr-FR" sz="3100" b="1" u="sng" dirty="0" err="1">
                <a:ea typeface="Calibri Light" panose="020F0302020204030204" pitchFamily="34" charset="0"/>
                <a:cs typeface="Calibri Light" panose="020F0302020204030204" pitchFamily="34" charset="0"/>
              </a:rPr>
              <a:t>Analysis</a:t>
            </a:r>
            <a:r>
              <a:rPr lang="fr-FR" sz="3100" b="1" u="sng" dirty="0">
                <a:ea typeface="Calibri Light" panose="020F0302020204030204" pitchFamily="34" charset="0"/>
                <a:cs typeface="Calibri Light" panose="020F0302020204030204" pitchFamily="34" charset="0"/>
              </a:rPr>
              <a:t>:</a:t>
            </a:r>
            <a:br>
              <a:rPr lang="fr-FR" b="1" dirty="0">
                <a:ea typeface="Calibri Light" panose="020F0302020204030204" pitchFamily="34" charset="0"/>
                <a:cs typeface="Calibri Light" panose="020F0302020204030204" pitchFamily="34" charset="0"/>
              </a:rPr>
            </a:br>
            <a:br>
              <a:rPr lang="fr-FR" b="1" dirty="0">
                <a:ea typeface="Calibri Light" panose="020F0302020204030204" pitchFamily="34" charset="0"/>
                <a:cs typeface="Calibri Light" panose="020F0302020204030204" pitchFamily="34" charset="0"/>
              </a:rPr>
            </a:br>
            <a:r>
              <a:rPr lang="en-IN" sz="3100" b="1" u="sng" dirty="0">
                <a:ea typeface="Calibri Light" panose="020F0302020204030204" pitchFamily="34" charset="0"/>
                <a:cs typeface="Calibri Light" panose="020F0302020204030204" pitchFamily="34" charset="0"/>
              </a:rPr>
              <a:t>Pages and screens report</a:t>
            </a:r>
            <a:br>
              <a:rPr lang="en-IN" b="1" dirty="0">
                <a:ea typeface="Calibri Light" panose="020F0302020204030204" pitchFamily="34" charset="0"/>
                <a:cs typeface="Calibri Light" panose="020F0302020204030204" pitchFamily="34" charset="0"/>
              </a:rPr>
            </a:br>
            <a:endParaRPr lang="en-IN" dirty="0">
              <a:ea typeface="Calibri Light" panose="020F0302020204030204" pitchFamily="34" charset="0"/>
              <a:cs typeface="Calibri Light" panose="020F0302020204030204" pitchFamily="34" charset="0"/>
            </a:endParaRPr>
          </a:p>
        </p:txBody>
      </p:sp>
      <p:pic>
        <p:nvPicPr>
          <p:cNvPr id="5" name="Content Placeholder 4">
            <a:extLst>
              <a:ext uri="{FF2B5EF4-FFF2-40B4-BE49-F238E27FC236}">
                <a16:creationId xmlns:a16="http://schemas.microsoft.com/office/drawing/2014/main" id="{8B2F4B5E-B1FB-5A6B-C5C0-399DA69E96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659" y="1921906"/>
            <a:ext cx="8173648" cy="2647505"/>
          </a:xfrm>
        </p:spPr>
      </p:pic>
      <p:sp>
        <p:nvSpPr>
          <p:cNvPr id="7" name="TextBox 6">
            <a:extLst>
              <a:ext uri="{FF2B5EF4-FFF2-40B4-BE49-F238E27FC236}">
                <a16:creationId xmlns:a16="http://schemas.microsoft.com/office/drawing/2014/main" id="{429D1632-6448-0894-A13B-AB3F12FBEFC3}"/>
              </a:ext>
            </a:extLst>
          </p:cNvPr>
          <p:cNvSpPr txBox="1"/>
          <p:nvPr/>
        </p:nvSpPr>
        <p:spPr>
          <a:xfrm>
            <a:off x="399659" y="5140152"/>
            <a:ext cx="10060733" cy="707886"/>
          </a:xfrm>
          <a:prstGeom prst="rect">
            <a:avLst/>
          </a:prstGeom>
          <a:noFill/>
        </p:spPr>
        <p:txBody>
          <a:bodyPr wrap="square">
            <a:spAutoFit/>
          </a:bodyPr>
          <a:lstStyle/>
          <a:p>
            <a:r>
              <a:rPr lang="en-IN" sz="2000" dirty="0">
                <a:latin typeface="+mj-lt"/>
                <a:ea typeface="Calibri Light" panose="020F0302020204030204" pitchFamily="34" charset="0"/>
                <a:cs typeface="Calibri Light" panose="020F0302020204030204" pitchFamily="34" charset="0"/>
              </a:rPr>
              <a:t>The top ten screens and pages based on views. With 1,56,708, Flutter is the highest. At 44,326 is the second major activity, and at 18,514, the third.</a:t>
            </a:r>
          </a:p>
        </p:txBody>
      </p:sp>
    </p:spTree>
    <p:extLst>
      <p:ext uri="{BB962C8B-B14F-4D97-AF65-F5344CB8AC3E}">
        <p14:creationId xmlns:p14="http://schemas.microsoft.com/office/powerpoint/2010/main" val="331251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5ADD7-3708-70B4-F1AC-E03D8072B085}"/>
              </a:ext>
            </a:extLst>
          </p:cNvPr>
          <p:cNvSpPr>
            <a:spLocks noGrp="1"/>
          </p:cNvSpPr>
          <p:nvPr>
            <p:ph type="title"/>
          </p:nvPr>
        </p:nvSpPr>
        <p:spPr>
          <a:xfrm>
            <a:off x="111967" y="3592286"/>
            <a:ext cx="11663265" cy="3069771"/>
          </a:xfrm>
        </p:spPr>
        <p:txBody>
          <a:bodyPr>
            <a:noAutofit/>
          </a:bodyPr>
          <a:lstStyle/>
          <a:p>
            <a:pPr algn="l"/>
            <a:br>
              <a:rPr lang="en-US" sz="2000" dirty="0">
                <a:solidFill>
                  <a:schemeClr val="tx1"/>
                </a:solidFill>
                <a:ea typeface="Calibri Light" panose="020F0302020204030204" pitchFamily="34" charset="0"/>
                <a:cs typeface="Calibri Light" panose="020F0302020204030204" pitchFamily="34" charset="0"/>
              </a:rPr>
            </a:br>
            <a:r>
              <a:rPr lang="en-US" sz="2000" dirty="0">
                <a:solidFill>
                  <a:schemeClr val="tx1"/>
                </a:solidFill>
                <a:ea typeface="Calibri Light" panose="020F0302020204030204" pitchFamily="34" charset="0"/>
                <a:cs typeface="Calibri Light" panose="020F0302020204030204" pitchFamily="34" charset="0"/>
              </a:rPr>
              <a:t>By views, the bottom ten pages and screens. This ought to be </a:t>
            </a:r>
            <a:r>
              <a:rPr lang="en-US" sz="2000" dirty="0" err="1">
                <a:solidFill>
                  <a:schemeClr val="tx1"/>
                </a:solidFill>
                <a:ea typeface="Calibri Light" panose="020F0302020204030204" pitchFamily="34" charset="0"/>
                <a:cs typeface="Calibri Light" panose="020F0302020204030204" pitchFamily="34" charset="0"/>
              </a:rPr>
              <a:t>optimised</a:t>
            </a:r>
            <a:r>
              <a:rPr lang="en-US" sz="2000" dirty="0">
                <a:solidFill>
                  <a:schemeClr val="tx1"/>
                </a:solidFill>
                <a:ea typeface="Calibri Light" panose="020F0302020204030204" pitchFamily="34" charset="0"/>
                <a:cs typeface="Calibri Light" panose="020F0302020204030204" pitchFamily="34" charset="0"/>
              </a:rPr>
              <a:t> or under control. Cam image picker, camera view controller, and UI alert controller are the least. The user experience may be negatively impacted by excessive alert usage, thus </a:t>
            </a:r>
            <a:r>
              <a:rPr lang="en-US" sz="2000" dirty="0" err="1">
                <a:solidFill>
                  <a:schemeClr val="tx1"/>
                </a:solidFill>
                <a:ea typeface="Calibri Light" panose="020F0302020204030204" pitchFamily="34" charset="0"/>
                <a:cs typeface="Calibri Light" panose="020F0302020204030204" pitchFamily="34" charset="0"/>
              </a:rPr>
              <a:t>utilise</a:t>
            </a:r>
            <a:r>
              <a:rPr lang="en-US" sz="2000" dirty="0">
                <a:solidFill>
                  <a:schemeClr val="tx1"/>
                </a:solidFill>
                <a:ea typeface="Calibri Light" panose="020F0302020204030204" pitchFamily="34" charset="0"/>
                <a:cs typeface="Calibri Light" panose="020F0302020204030204" pitchFamily="34" charset="0"/>
              </a:rPr>
              <a:t> </a:t>
            </a:r>
            <a:r>
              <a:rPr lang="en-US" sz="2000" dirty="0" err="1">
                <a:solidFill>
                  <a:schemeClr val="tx1"/>
                </a:solidFill>
                <a:ea typeface="Calibri Light" panose="020F0302020204030204" pitchFamily="34" charset="0"/>
                <a:cs typeface="Calibri Light" panose="020F0302020204030204" pitchFamily="34" charset="0"/>
              </a:rPr>
              <a:t>UIAlertControllers</a:t>
            </a:r>
            <a:r>
              <a:rPr lang="en-US" sz="2000" dirty="0">
                <a:solidFill>
                  <a:schemeClr val="tx1"/>
                </a:solidFill>
                <a:ea typeface="Calibri Light" panose="020F0302020204030204" pitchFamily="34" charset="0"/>
                <a:cs typeface="Calibri Light" panose="020F0302020204030204" pitchFamily="34" charset="0"/>
              </a:rPr>
              <a:t> sparingly. As an alternative, choose for less obvious, more covert means of sending alerts or signals. Make the process of choosing images as efficient as possible to improve the user experience. Use picture compression to guarantee quicker loading times and smaller file sizes. A seamless experience can be achieved by </a:t>
            </a:r>
            <a:r>
              <a:rPr lang="en-US" sz="2000" dirty="0" err="1">
                <a:solidFill>
                  <a:schemeClr val="tx1"/>
                </a:solidFill>
                <a:ea typeface="Calibri Light" panose="020F0302020204030204" pitchFamily="34" charset="0"/>
                <a:cs typeface="Calibri Light" panose="020F0302020204030204" pitchFamily="34" charset="0"/>
              </a:rPr>
              <a:t>optimising</a:t>
            </a:r>
            <a:r>
              <a:rPr lang="en-US" sz="2000" dirty="0">
                <a:solidFill>
                  <a:schemeClr val="tx1"/>
                </a:solidFill>
                <a:ea typeface="Calibri Light" panose="020F0302020204030204" pitchFamily="34" charset="0"/>
                <a:cs typeface="Calibri Light" panose="020F0302020204030204" pitchFamily="34" charset="0"/>
              </a:rPr>
              <a:t> the camera interface. Offer features that are easy for users to </a:t>
            </a:r>
            <a:r>
              <a:rPr lang="en-US" sz="2000" dirty="0" err="1">
                <a:solidFill>
                  <a:schemeClr val="tx1"/>
                </a:solidFill>
                <a:ea typeface="Calibri Light" panose="020F0302020204030204" pitchFamily="34" charset="0"/>
                <a:cs typeface="Calibri Light" panose="020F0302020204030204" pitchFamily="34" charset="0"/>
              </a:rPr>
              <a:t>utilise</a:t>
            </a:r>
            <a:r>
              <a:rPr lang="en-US" sz="2000" dirty="0">
                <a:solidFill>
                  <a:schemeClr val="tx1"/>
                </a:solidFill>
                <a:ea typeface="Calibri Light" panose="020F0302020204030204" pitchFamily="34" charset="0"/>
                <a:cs typeface="Calibri Light" panose="020F0302020204030204" pitchFamily="34" charset="0"/>
              </a:rPr>
              <a:t>, such as focus adjustment, grid lines, and flash control.</a:t>
            </a:r>
            <a:br>
              <a:rPr lang="en-US" sz="2000" dirty="0">
                <a:solidFill>
                  <a:schemeClr val="tx1"/>
                </a:solidFill>
                <a:ea typeface="Calibri Light" panose="020F0302020204030204" pitchFamily="34" charset="0"/>
                <a:cs typeface="Calibri Light" panose="020F0302020204030204" pitchFamily="34" charset="0"/>
              </a:rPr>
            </a:br>
            <a:endParaRPr lang="en-IN" sz="2000" dirty="0">
              <a:solidFill>
                <a:schemeClr val="tx1"/>
              </a:solidFill>
              <a:ea typeface="Calibri Light" panose="020F0302020204030204" pitchFamily="34" charset="0"/>
              <a:cs typeface="Calibri Light" panose="020F0302020204030204" pitchFamily="34" charset="0"/>
            </a:endParaRPr>
          </a:p>
        </p:txBody>
      </p:sp>
      <p:pic>
        <p:nvPicPr>
          <p:cNvPr id="5" name="Content Placeholder 4">
            <a:extLst>
              <a:ext uri="{FF2B5EF4-FFF2-40B4-BE49-F238E27FC236}">
                <a16:creationId xmlns:a16="http://schemas.microsoft.com/office/drawing/2014/main" id="{641EA625-9130-F712-DB14-C44F4A948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968" y="0"/>
            <a:ext cx="7641772" cy="3429000"/>
          </a:xfrm>
        </p:spPr>
      </p:pic>
    </p:spTree>
    <p:extLst>
      <p:ext uri="{BB962C8B-B14F-4D97-AF65-F5344CB8AC3E}">
        <p14:creationId xmlns:p14="http://schemas.microsoft.com/office/powerpoint/2010/main" val="415332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912F0B-1975-405A-B817-934850CB5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444" y="363896"/>
            <a:ext cx="9765144" cy="5654450"/>
          </a:xfrm>
        </p:spPr>
      </p:pic>
    </p:spTree>
    <p:extLst>
      <p:ext uri="{BB962C8B-B14F-4D97-AF65-F5344CB8AC3E}">
        <p14:creationId xmlns:p14="http://schemas.microsoft.com/office/powerpoint/2010/main" val="194013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FFCA-D189-B245-31EE-E47894E71A1B}"/>
              </a:ext>
            </a:extLst>
          </p:cNvPr>
          <p:cNvSpPr>
            <a:spLocks noGrp="1"/>
          </p:cNvSpPr>
          <p:nvPr>
            <p:ph type="title"/>
          </p:nvPr>
        </p:nvSpPr>
        <p:spPr>
          <a:xfrm>
            <a:off x="671804" y="83976"/>
            <a:ext cx="10681996" cy="783771"/>
          </a:xfrm>
        </p:spPr>
        <p:txBody>
          <a:bodyPr>
            <a:normAutofit fontScale="90000"/>
          </a:bodyPr>
          <a:lstStyle/>
          <a:p>
            <a:br>
              <a:rPr lang="en-IN" sz="2800" b="1" u="sng" dirty="0"/>
            </a:br>
            <a:r>
              <a:rPr lang="en-IN" sz="2800" b="1" u="sng" dirty="0"/>
              <a:t>Traffic source</a:t>
            </a:r>
            <a:br>
              <a:rPr lang="en-IN" sz="2800" b="1" dirty="0"/>
            </a:br>
            <a:endParaRPr lang="en-IN" sz="2800" b="1" dirty="0"/>
          </a:p>
        </p:txBody>
      </p:sp>
      <p:sp>
        <p:nvSpPr>
          <p:cNvPr id="3" name="Content Placeholder 2">
            <a:extLst>
              <a:ext uri="{FF2B5EF4-FFF2-40B4-BE49-F238E27FC236}">
                <a16:creationId xmlns:a16="http://schemas.microsoft.com/office/drawing/2014/main" id="{B17F7836-9807-D5EA-B3F4-71E0C8E6BE3F}"/>
              </a:ext>
            </a:extLst>
          </p:cNvPr>
          <p:cNvSpPr>
            <a:spLocks noGrp="1"/>
          </p:cNvSpPr>
          <p:nvPr>
            <p:ph idx="1"/>
          </p:nvPr>
        </p:nvSpPr>
        <p:spPr>
          <a:xfrm>
            <a:off x="587829" y="933061"/>
            <a:ext cx="10765971" cy="5243902"/>
          </a:xfrm>
        </p:spPr>
        <p:txBody>
          <a:bodyPr>
            <a:normAutofit/>
          </a:bodyPr>
          <a:lstStyle/>
          <a:p>
            <a:r>
              <a:rPr lang="en-US" sz="2000" dirty="0">
                <a:latin typeface="+mj-lt"/>
                <a:ea typeface="Calibri Light" panose="020F0302020204030204" pitchFamily="34" charset="0"/>
                <a:cs typeface="Calibri Light" panose="020F0302020204030204" pitchFamily="34" charset="0"/>
              </a:rPr>
              <a:t>Traffic source percentages: direct 9.08%, organic search 17.3%, display 21.6%, paid search 6.53%, and organic social 0.024%. The percentage of unassigned traffic is 45.5%. It's critical to identify and track the source of unassigned traffic. To increase display and organic search results, spend money on SEO and targeted display ads. In order to increase direct traffic, strengthen brand recognition. To fully </a:t>
            </a:r>
            <a:r>
              <a:rPr lang="en-US" sz="2000" dirty="0" err="1">
                <a:latin typeface="+mj-lt"/>
                <a:ea typeface="Calibri Light" panose="020F0302020204030204" pitchFamily="34" charset="0"/>
                <a:cs typeface="Calibri Light" panose="020F0302020204030204" pitchFamily="34" charset="0"/>
              </a:rPr>
              <a:t>utilise</a:t>
            </a:r>
            <a:r>
              <a:rPr lang="en-US" sz="2000" dirty="0">
                <a:latin typeface="+mj-lt"/>
                <a:ea typeface="Calibri Light" panose="020F0302020204030204" pitchFamily="34" charset="0"/>
                <a:cs typeface="Calibri Light" panose="020F0302020204030204" pitchFamily="34" charset="0"/>
              </a:rPr>
              <a:t> paid search efforts, make social media involvement a priority and </a:t>
            </a:r>
            <a:r>
              <a:rPr lang="en-US" sz="2000" dirty="0" err="1">
                <a:latin typeface="+mj-lt"/>
                <a:ea typeface="Calibri Light" panose="020F0302020204030204" pitchFamily="34" charset="0"/>
                <a:cs typeface="Calibri Light" panose="020F0302020204030204" pitchFamily="34" charset="0"/>
              </a:rPr>
              <a:t>optimise</a:t>
            </a:r>
            <a:r>
              <a:rPr lang="en-US" sz="2000" dirty="0">
                <a:latin typeface="+mj-lt"/>
                <a:ea typeface="Calibri Light" panose="020F0302020204030204" pitchFamily="34" charset="0"/>
                <a:cs typeface="Calibri Light" panose="020F0302020204030204" pitchFamily="34" charset="0"/>
              </a:rPr>
              <a:t> them. To achieve sustainable growth and success, keep an eye on the sources of traffic and adjust your plans as necessary.</a:t>
            </a:r>
          </a:p>
          <a:p>
            <a:endParaRPr lang="en-US" sz="2000" dirty="0">
              <a:latin typeface="+mj-lt"/>
            </a:endParaRPr>
          </a:p>
          <a:p>
            <a:endParaRPr lang="en-IN" sz="2000" dirty="0">
              <a:latin typeface="+mj-lt"/>
            </a:endParaRPr>
          </a:p>
        </p:txBody>
      </p:sp>
      <p:pic>
        <p:nvPicPr>
          <p:cNvPr id="5" name="Picture 4">
            <a:extLst>
              <a:ext uri="{FF2B5EF4-FFF2-40B4-BE49-F238E27FC236}">
                <a16:creationId xmlns:a16="http://schemas.microsoft.com/office/drawing/2014/main" id="{7315C2B1-D567-97F7-A5AC-166BB0271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659" y="3219060"/>
            <a:ext cx="6113986" cy="3421989"/>
          </a:xfrm>
          <a:prstGeom prst="rect">
            <a:avLst/>
          </a:prstGeom>
        </p:spPr>
      </p:pic>
    </p:spTree>
    <p:extLst>
      <p:ext uri="{BB962C8B-B14F-4D97-AF65-F5344CB8AC3E}">
        <p14:creationId xmlns:p14="http://schemas.microsoft.com/office/powerpoint/2010/main" val="822458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0703-349C-0905-8B9B-ECAC5C7D1D14}"/>
              </a:ext>
            </a:extLst>
          </p:cNvPr>
          <p:cNvSpPr>
            <a:spLocks noGrp="1"/>
          </p:cNvSpPr>
          <p:nvPr>
            <p:ph type="title"/>
          </p:nvPr>
        </p:nvSpPr>
        <p:spPr>
          <a:xfrm>
            <a:off x="447869" y="130630"/>
            <a:ext cx="10905931" cy="690464"/>
          </a:xfrm>
        </p:spPr>
        <p:txBody>
          <a:bodyPr>
            <a:normAutofit fontScale="90000"/>
          </a:bodyPr>
          <a:lstStyle/>
          <a:p>
            <a:br>
              <a:rPr lang="en-IN" sz="2800" b="1" dirty="0">
                <a:ea typeface="Calibri Light" panose="020F0302020204030204" pitchFamily="34" charset="0"/>
                <a:cs typeface="Calibri Light" panose="020F0302020204030204" pitchFamily="34" charset="0"/>
              </a:rPr>
            </a:br>
            <a:r>
              <a:rPr lang="en-IN" sz="3100" b="1" u="sng" dirty="0">
                <a:ea typeface="Calibri Light" panose="020F0302020204030204" pitchFamily="34" charset="0"/>
                <a:cs typeface="Calibri Light" panose="020F0302020204030204" pitchFamily="34" charset="0"/>
              </a:rPr>
              <a:t>User Acquisition</a:t>
            </a:r>
            <a:br>
              <a:rPr lang="en-IN" b="1" dirty="0">
                <a:ea typeface="Calibri Light" panose="020F0302020204030204" pitchFamily="34" charset="0"/>
                <a:cs typeface="Calibri Light" panose="020F0302020204030204" pitchFamily="34" charset="0"/>
              </a:rPr>
            </a:br>
            <a:endParaRPr lang="en-IN" dirty="0">
              <a:ea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0499FE17-FDCB-1DA2-77C0-E953E4F7B2AB}"/>
              </a:ext>
            </a:extLst>
          </p:cNvPr>
          <p:cNvSpPr>
            <a:spLocks noGrp="1"/>
          </p:cNvSpPr>
          <p:nvPr>
            <p:ph idx="1"/>
          </p:nvPr>
        </p:nvSpPr>
        <p:spPr>
          <a:xfrm>
            <a:off x="177282" y="821094"/>
            <a:ext cx="11176519" cy="5355870"/>
          </a:xfrm>
        </p:spPr>
        <p:txBody>
          <a:bodyPr>
            <a:normAutofit/>
          </a:bodyPr>
          <a:lstStyle/>
          <a:p>
            <a:r>
              <a:rPr lang="en-US" sz="2000" dirty="0">
                <a:latin typeface="+mj-lt"/>
                <a:ea typeface="Calibri Light" panose="020F0302020204030204" pitchFamily="34" charset="0"/>
                <a:cs typeface="Calibri Light" panose="020F0302020204030204" pitchFamily="34" charset="0"/>
              </a:rPr>
              <a:t>With 43.5% of all new users acquired through this channel, display has proven to be the most effective method of user acquisition. With 33.5% of new people, organic search comes in second, suggesting a strong organic presence. </a:t>
            </a:r>
            <a:r>
              <a:rPr lang="en-US" sz="2000" dirty="0" err="1">
                <a:latin typeface="+mj-lt"/>
                <a:ea typeface="Calibri Light" panose="020F0302020204030204" pitchFamily="34" charset="0"/>
                <a:cs typeface="Calibri Light" panose="020F0302020204030204" pitchFamily="34" charset="0"/>
              </a:rPr>
              <a:t>Optimised</a:t>
            </a:r>
            <a:r>
              <a:rPr lang="en-US" sz="2000" dirty="0">
                <a:latin typeface="+mj-lt"/>
                <a:ea typeface="Calibri Light" panose="020F0302020204030204" pitchFamily="34" charset="0"/>
                <a:cs typeface="Calibri Light" panose="020F0302020204030204" pitchFamily="34" charset="0"/>
              </a:rPr>
              <a:t> ad campaigns and keyword targeting, however, could further increase the 13.2% paid search acquisition rate. Although there is some brand familiarity in direct acquisition (8.32%), this can be increased by putting loyalty or referral </a:t>
            </a:r>
            <a:r>
              <a:rPr lang="en-US" sz="2000" dirty="0" err="1">
                <a:latin typeface="+mj-lt"/>
                <a:ea typeface="Calibri Light" panose="020F0302020204030204" pitchFamily="34" charset="0"/>
                <a:cs typeface="Calibri Light" panose="020F0302020204030204" pitchFamily="34" charset="0"/>
              </a:rPr>
              <a:t>programmes</a:t>
            </a:r>
            <a:r>
              <a:rPr lang="en-US" sz="2000" dirty="0">
                <a:latin typeface="+mj-lt"/>
                <a:ea typeface="Calibri Light" panose="020F0302020204030204" pitchFamily="34" charset="0"/>
                <a:cs typeface="Calibri Light" panose="020F0302020204030204" pitchFamily="34" charset="0"/>
              </a:rPr>
              <a:t> in place. In order to comprehend and </a:t>
            </a:r>
            <a:r>
              <a:rPr lang="en-US" sz="2000" dirty="0" err="1">
                <a:latin typeface="+mj-lt"/>
                <a:ea typeface="Calibri Light" panose="020F0302020204030204" pitchFamily="34" charset="0"/>
                <a:cs typeface="Calibri Light" panose="020F0302020204030204" pitchFamily="34" charset="0"/>
              </a:rPr>
              <a:t>maximise</a:t>
            </a:r>
            <a:r>
              <a:rPr lang="en-US" sz="2000" dirty="0">
                <a:latin typeface="+mj-lt"/>
                <a:ea typeface="Calibri Light" panose="020F0302020204030204" pitchFamily="34" charset="0"/>
                <a:cs typeface="Calibri Light" panose="020F0302020204030204" pitchFamily="34" charset="0"/>
              </a:rPr>
              <a:t> this traffic source, improved tracking and attribution techniques are required, as seen by the unassigned category (1.42%). Untapped potential can also be found in organic social (0.0437%); by building a stronger social media presence, producing interesting content, and working with influencers, it is possible to improve the platform's performance and draw in more new users. As a whole, constant</a:t>
            </a:r>
          </a:p>
          <a:p>
            <a:endParaRPr lang="en-IN" sz="2000" dirty="0">
              <a:latin typeface="+mj-lt"/>
              <a:ea typeface="Calibri Light" panose="020F0302020204030204" pitchFamily="34" charset="0"/>
              <a:cs typeface="Calibri Light" panose="020F0302020204030204" pitchFamily="34" charset="0"/>
            </a:endParaRPr>
          </a:p>
        </p:txBody>
      </p:sp>
      <p:pic>
        <p:nvPicPr>
          <p:cNvPr id="7" name="Picture 6">
            <a:extLst>
              <a:ext uri="{FF2B5EF4-FFF2-40B4-BE49-F238E27FC236}">
                <a16:creationId xmlns:a16="http://schemas.microsoft.com/office/drawing/2014/main" id="{2210EFD3-2271-A0FE-6EE2-181DEC32F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69" y="3928188"/>
            <a:ext cx="5290458" cy="2864498"/>
          </a:xfrm>
          <a:prstGeom prst="rect">
            <a:avLst/>
          </a:prstGeom>
        </p:spPr>
      </p:pic>
    </p:spTree>
    <p:extLst>
      <p:ext uri="{BB962C8B-B14F-4D97-AF65-F5344CB8AC3E}">
        <p14:creationId xmlns:p14="http://schemas.microsoft.com/office/powerpoint/2010/main" val="581220115"/>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25</TotalTime>
  <Words>1109</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 Light</vt:lpstr>
      <vt:lpstr>Gill Sans MT</vt:lpstr>
      <vt:lpstr>Parcel</vt:lpstr>
      <vt:lpstr>App And Website Analytics </vt:lpstr>
      <vt:lpstr>Problem Statement</vt:lpstr>
      <vt:lpstr>Data contrariety</vt:lpstr>
      <vt:lpstr>PowerPoint Presentation</vt:lpstr>
      <vt:lpstr> User Installation &amp; Engagement Performance Analysis:  Pages and screens report </vt:lpstr>
      <vt:lpstr> By views, the bottom ten pages and screens. This ought to be optimised or under control. Cam image picker, camera view controller, and UI alert controller are the least. The user experience may be negatively impacted by excessive alert usage, thus utilise UIAlertControllers sparingly. As an alternative, choose for less obvious, more covert means of sending alerts or signals. Make the process of choosing images as efficient as possible to improve the user experience. Use picture compression to guarantee quicker loading times and smaller file sizes. A seamless experience can be achieved by optimising the camera interface. Offer features that are easy for users to utilise, such as focus adjustment, grid lines, and flash control. </vt:lpstr>
      <vt:lpstr>PowerPoint Presentation</vt:lpstr>
      <vt:lpstr> Traffic source </vt:lpstr>
      <vt:lpstr> User Acquisition </vt:lpstr>
      <vt:lpstr>Demographic report </vt:lpstr>
      <vt:lpstr>PowerPoint Presentation</vt:lpstr>
      <vt:lpstr> Citiwise report </vt:lpstr>
      <vt:lpstr> Gender Report </vt:lpstr>
      <vt:lpstr>Average time spent</vt:lpstr>
      <vt:lpstr> Users by age </vt:lpstr>
      <vt:lpstr>There is a significant user base from unknown age groups, as evidenced by the "unknown" category's high number of engaged sessions (24,976) and event counts (817,501). It is important to track and correctly assign people to their age groups using user surveys, account choices, or user profiles in order to better understand this category. Among the age categories that have been discovered, the 18-24 age group shows a promising amount of participation, with 309,328 event counts and 7,291 participating sessions. With 90,074 event counts and 3,749 engaged sessions, the 25–34 age group demonstrates a respectable level of interest. Continually assess user input, behaviour, and analytics to adjust content and methods to suit the varying demands of every age group. enhancing user satisfaction generally and mobile platform optimisation</vt:lpstr>
      <vt:lpstr> User by language </vt:lpstr>
      <vt:lpstr>PowerPoint Presentation</vt:lpstr>
      <vt:lpstr>PowerPoint Presentation</vt:lpstr>
      <vt:lpstr>The top ten user’s conversion-causing interests.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And Website Analytics </dc:title>
  <dc:creator>aditi walke</dc:creator>
  <cp:lastModifiedBy>aditi walke</cp:lastModifiedBy>
  <cp:revision>1</cp:revision>
  <dcterms:created xsi:type="dcterms:W3CDTF">2024-02-17T20:46:11Z</dcterms:created>
  <dcterms:modified xsi:type="dcterms:W3CDTF">2024-02-17T21:12:03Z</dcterms:modified>
</cp:coreProperties>
</file>