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72" r:id="rId11"/>
    <p:sldId id="264" r:id="rId12"/>
    <p:sldId id="265" r:id="rId13"/>
    <p:sldId id="273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 snapToGrid="0">
      <p:cViewPr varScale="1">
        <p:scale>
          <a:sx n="100" d="100"/>
          <a:sy n="100" d="100"/>
        </p:scale>
        <p:origin x="-51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91916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3372e3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3372e3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45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3372e3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442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3372e3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29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3372e3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01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67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8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170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86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3372e3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1357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974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62185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83372e3e9c_1_313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83372e3e9c_1_3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83372e3e9c_1_317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g83372e3e9c_1_317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g83372e3e9c_1_3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63759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9952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7434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68825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2243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34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89505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46276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E15A-CF21-41C5-81D3-486CCDC216D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579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body" idx="4294967295"/>
          </p:nvPr>
        </p:nvSpPr>
        <p:spPr>
          <a:xfrm>
            <a:off x="1146175" y="178900"/>
            <a:ext cx="63881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Prototype Submission Phase</a:t>
            </a:r>
            <a:endParaRPr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389" y="1121243"/>
            <a:ext cx="30223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DataSet</a:t>
            </a:r>
            <a:r>
              <a:rPr lang="en-US" b="1" dirty="0" smtClean="0"/>
              <a:t> Sources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engine data - https://www.kaggle.com/datasets/aadharshviswanath/aircraft-sensor-and-engine-performance/data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visibility weather data - https://www.kaggle.com/datasets/aadharshviswanath/flight-data/data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6173" y="1121243"/>
            <a:ext cx="3291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Classification ML Report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Weather Model</a:t>
            </a:r>
          </a:p>
          <a:p>
            <a:r>
              <a:rPr lang="en-US" dirty="0"/>
              <a:t>	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Accuracy: 0.886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Sensor Model</a:t>
            </a:r>
          </a:p>
          <a:p>
            <a:r>
              <a:rPr lang="en-US" dirty="0" smtClean="0"/>
              <a:t>	RNN algorithm</a:t>
            </a:r>
          </a:p>
          <a:p>
            <a:r>
              <a:rPr lang="en-US" dirty="0"/>
              <a:t>	</a:t>
            </a:r>
            <a:r>
              <a:rPr lang="en-US" dirty="0" smtClean="0"/>
              <a:t>Accuracy: 92.58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54D243FD-C33E-4626-6264-CCCAE3EB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416414" y="-84402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1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372e3e9c_0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WORKING PROTOTYPE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3" name="Google Shape;103;g83372e3e9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16D02ED-09AC-CD70-CC28-F679249B4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1239532" y="660011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462" y="1776450"/>
            <a:ext cx="8368200" cy="10716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 Link: https</a:t>
            </a:r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://drive.google.com/drive/folders/1sSdKCa_Mn77VuzN0bx5TowxmpUgk1O96?usp=sharing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72e3e9c_2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78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Project UI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10" name="Google Shape;110;g83372e3e9c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54D243FD-C33E-4626-6264-CCCAE3EB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1374288" y="263831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1165071"/>
            <a:ext cx="7365875" cy="37974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2" y="752475"/>
            <a:ext cx="7499788" cy="4200525"/>
          </a:xfrm>
          <a:prstGeom prst="rect">
            <a:avLst/>
          </a:prstGeom>
        </p:spPr>
      </p:pic>
      <p:sp>
        <p:nvSpPr>
          <p:cNvPr id="7" name="Google Shape;108;g83372e3e9c_2_0"/>
          <p:cNvSpPr txBox="1">
            <a:spLocks noGrp="1"/>
          </p:cNvSpPr>
          <p:nvPr>
            <p:ph type="title"/>
          </p:nvPr>
        </p:nvSpPr>
        <p:spPr>
          <a:xfrm>
            <a:off x="245950" y="178900"/>
            <a:ext cx="8368200" cy="78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Project UI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54D243FD-C33E-4626-6264-CCCAE3EB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2002938" y="48362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3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72e3e9c_2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78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Project </a:t>
            </a:r>
            <a:r>
              <a:rPr lang="en" sz="3000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UI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10" name="Google Shape;110;g83372e3e9c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0ADACBC-D096-5BC2-D7BE-E84B0F55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2079031" y="200535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10"/>
          <a:stretch/>
        </p:blipFill>
        <p:spPr>
          <a:xfrm>
            <a:off x="156164" y="1176579"/>
            <a:ext cx="4320586" cy="2652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9" t="-2427" r="39544" b="25992"/>
          <a:stretch/>
        </p:blipFill>
        <p:spPr>
          <a:xfrm>
            <a:off x="4817806" y="1176579"/>
            <a:ext cx="4031226" cy="26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72e3e9c_2_0"/>
          <p:cNvSpPr txBox="1">
            <a:spLocks noGrp="1"/>
          </p:cNvSpPr>
          <p:nvPr>
            <p:ph type="title"/>
          </p:nvPr>
        </p:nvSpPr>
        <p:spPr>
          <a:xfrm>
            <a:off x="245950" y="178900"/>
            <a:ext cx="8368200" cy="78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Project UI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10" name="Google Shape;110;g83372e3e9c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54DFD98A-2129-9063-6A6C-272077D4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2166885" y="233088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9" y="1143854"/>
            <a:ext cx="6812775" cy="32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1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72e3e9c_2_0"/>
          <p:cNvSpPr txBox="1">
            <a:spLocks noGrp="1"/>
          </p:cNvSpPr>
          <p:nvPr>
            <p:ph type="title"/>
          </p:nvPr>
        </p:nvSpPr>
        <p:spPr>
          <a:xfrm>
            <a:off x="357462" y="259202"/>
            <a:ext cx="8368200" cy="78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Project Repository and Instructions to run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10" name="Google Shape;110;g83372e3e9c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0ADACBC-D096-5BC2-D7BE-E84B0F55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77523" y="256423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8;g83372e3e9c_2_0">
            <a:extLst>
              <a:ext uri="{FF2B5EF4-FFF2-40B4-BE49-F238E27FC236}">
                <a16:creationId xmlns:a16="http://schemas.microsoft.com/office/drawing/2014/main" xmlns="" id="{761D5CA7-794E-FA99-A070-181CDF3A03B6}"/>
              </a:ext>
            </a:extLst>
          </p:cNvPr>
          <p:cNvSpPr txBox="1">
            <a:spLocks/>
          </p:cNvSpPr>
          <p:nvPr/>
        </p:nvSpPr>
        <p:spPr>
          <a:xfrm>
            <a:off x="670356" y="1800620"/>
            <a:ext cx="1710895" cy="200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l"/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Client</a:t>
            </a:r>
          </a:p>
          <a:p>
            <a:pPr algn="l"/>
            <a:endParaRPr lang="en-US" sz="14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npm</a:t>
            </a:r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init</a:t>
            </a:r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–y</a:t>
            </a:r>
          </a:p>
          <a:p>
            <a:pPr algn="l"/>
            <a:r>
              <a:rPr lang="en-US" sz="14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npm</a:t>
            </a:r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install</a:t>
            </a:r>
          </a:p>
          <a:p>
            <a:pPr algn="l"/>
            <a:r>
              <a:rPr lang="en-US" sz="14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npm</a:t>
            </a:r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run </a:t>
            </a:r>
            <a:r>
              <a:rPr lang="en-US" sz="14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dev</a:t>
            </a:r>
            <a:endParaRPr lang="en-US" sz="14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Google Shape;108;g83372e3e9c_2_0">
            <a:extLst>
              <a:ext uri="{FF2B5EF4-FFF2-40B4-BE49-F238E27FC236}">
                <a16:creationId xmlns:a16="http://schemas.microsoft.com/office/drawing/2014/main" xmlns="" id="{892F6182-2401-998F-D8AD-BB5FD2EBC008}"/>
              </a:ext>
            </a:extLst>
          </p:cNvPr>
          <p:cNvSpPr txBox="1">
            <a:spLocks/>
          </p:cNvSpPr>
          <p:nvPr/>
        </p:nvSpPr>
        <p:spPr>
          <a:xfrm>
            <a:off x="3105147" y="1577892"/>
            <a:ext cx="2847975" cy="245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l"/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Backend (</a:t>
            </a:r>
            <a:r>
              <a:rPr lang="en-US" sz="14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Nodejs</a:t>
            </a:r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Server)</a:t>
            </a:r>
          </a:p>
          <a:p>
            <a:pPr algn="l"/>
            <a:endParaRPr lang="en-US" sz="14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npm</a:t>
            </a:r>
            <a:r>
              <a:rPr lang="en-US" sz="14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init</a:t>
            </a:r>
            <a:r>
              <a:rPr lang="en-US" sz="14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–y</a:t>
            </a:r>
          </a:p>
          <a:p>
            <a:pPr algn="l"/>
            <a:r>
              <a:rPr lang="en-US" sz="14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npm</a:t>
            </a:r>
            <a:r>
              <a:rPr lang="en-US" sz="14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install</a:t>
            </a:r>
          </a:p>
          <a:p>
            <a:pPr algn="l"/>
            <a:r>
              <a:rPr lang="en-US" sz="14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nodemon</a:t>
            </a:r>
            <a:r>
              <a:rPr lang="en-US" sz="1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server.js</a:t>
            </a:r>
          </a:p>
          <a:p>
            <a:pPr algn="l"/>
            <a:endParaRPr lang="en-US" sz="14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8763" y="1085850"/>
            <a:ext cx="710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 Link: https://github.com/DeotaleChinmay2001/Aerothon6.0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27675" y="2012331"/>
            <a:ext cx="2114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Flask Server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ython app.py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5F0CC3D-31BE-D95C-E37A-7406BB1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B206F5-8F37-F863-84FD-41587DFDD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2" t="5053" r="6526" b="9801"/>
          <a:stretch/>
        </p:blipFill>
        <p:spPr>
          <a:xfrm>
            <a:off x="-77002" y="0"/>
            <a:ext cx="9298004" cy="51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863375" y="104537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2400" b="1" dirty="0">
                <a:solidFill>
                  <a:srgbClr val="0098FF"/>
                </a:solidFill>
                <a:latin typeface="Arial" pitchFamily="34" charset="0"/>
                <a:cs typeface="Arial" pitchFamily="34" charset="0"/>
              </a:rPr>
              <a:t>TEAM NAME – </a:t>
            </a:r>
            <a:r>
              <a:rPr lang="en" sz="2400" b="1" dirty="0" smtClean="0">
                <a:solidFill>
                  <a:srgbClr val="0098FF"/>
                </a:solidFill>
                <a:latin typeface="Arial" pitchFamily="34" charset="0"/>
                <a:cs typeface="Arial" pitchFamily="34" charset="0"/>
              </a:rPr>
              <a:t>Aerovators</a:t>
            </a:r>
            <a:endParaRPr sz="2400" b="1" dirty="0">
              <a:solidFill>
                <a:srgbClr val="0098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747090" y="810350"/>
            <a:ext cx="7387260" cy="229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Members </a:t>
            </a:r>
            <a:endParaRPr lang="en-US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0" algn="l"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 fontAlgn="base"/>
            <a:r>
              <a:rPr lang="en-US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Mrudula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More - Real time navigation Screen,  alternate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route</a:t>
            </a:r>
          </a:p>
          <a:p>
            <a:pPr marL="114300" indent="0" algn="l" fontAlgn="base">
              <a:buNone/>
            </a:pP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 fontAlgn="base"/>
            <a:r>
              <a:rPr lang="en-US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Chinmay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Deotale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Socket, ML Model </a:t>
            </a:r>
            <a:endParaRPr lang="en-US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0" algn="l" fontAlgn="base">
              <a:buNone/>
            </a:pP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 fontAlgn="base"/>
            <a:r>
              <a:rPr lang="en-US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Aditi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Sahu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Backend, Flask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Server</a:t>
            </a:r>
          </a:p>
          <a:p>
            <a:pPr marL="114300" indent="0" algn="l" fontAlgn="base">
              <a:buNone/>
            </a:pP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 fontAlgn="base"/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Rahul Kumar - Sensor and Reports Screen, ML Model</a:t>
            </a:r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4294967295"/>
          </p:nvPr>
        </p:nvSpPr>
        <p:spPr>
          <a:xfrm>
            <a:off x="381000" y="3657600"/>
            <a:ext cx="8039100" cy="78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800" b="1" dirty="0" smtClean="0">
                <a:solidFill>
                  <a:srgbClr val="0098FF"/>
                </a:solidFill>
                <a:latin typeface="Arial" pitchFamily="34" charset="0"/>
                <a:cs typeface="Arial" pitchFamily="34" charset="0"/>
              </a:rPr>
              <a:t>THEME 1: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Enhancing Flight Navigation Mechanism for Optimal Route Planning and Risk Mitigation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3000" b="1" dirty="0">
              <a:solidFill>
                <a:srgbClr val="0098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B9CDFB9-3F5E-0224-C318-AC749D9E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1558050" y="2879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1304930" y="24300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2400" b="1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400" b="1" dirty="0">
              <a:solidFill>
                <a:srgbClr val="0098FF"/>
              </a:solidFill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00500" y="1791975"/>
            <a:ext cx="8368200" cy="24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develop a solution that optimizes flight navigation by integrating real-time data to identify safe routes and provide real-time risk assessments.</a:t>
            </a:r>
            <a:endParaRPr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1EF81C10-CE02-0C55-5224-55728C63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479137" y="629977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1304932" y="-246377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2400" b="1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2400" b="1" dirty="0">
              <a:solidFill>
                <a:srgbClr val="0098FF"/>
              </a:solidFill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445695" y="1012206"/>
            <a:ext cx="8044130" cy="356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Platform for Pilots and Airline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A web application optimizing flight navigation by integrating real-time data for safe route identification and risk assessments.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Real-Time Tracking: Pilots can track optimal paths, view current weather conditions, and monitor flight health reports from sensors.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Comprehensive Access: Airlines have complete access to viewing flight data and navigation updates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Authentication features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Interactive Dashboard: Features an interactive and responsive dashboard for meaningful insights and decision-making.</a:t>
            </a: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1EF81C10-CE02-0C55-5224-55728C63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403691" y="110965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0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1577673" y="260293"/>
            <a:ext cx="5570538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 b="1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 – Tech Stack</a:t>
            </a:r>
            <a:endParaRPr sz="3000" b="1" dirty="0">
              <a:solidFill>
                <a:srgbClr val="0098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D180671B-C369-206A-E896-C7B3F71A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676432" y="142123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1075" y="1314450"/>
            <a:ext cx="52006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-Frontend</a:t>
            </a:r>
            <a:r>
              <a:rPr lang="en-US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Framework - React</a:t>
            </a:r>
          </a:p>
          <a:p>
            <a:r>
              <a:rPr lang="en-US" dirty="0">
                <a:solidFill>
                  <a:schemeClr val="bg1"/>
                </a:solidFill>
              </a:rPr>
              <a:t>Design- Tailwind</a:t>
            </a:r>
          </a:p>
          <a:p>
            <a:r>
              <a:rPr lang="en-US" dirty="0">
                <a:solidFill>
                  <a:schemeClr val="bg1"/>
                </a:solidFill>
              </a:rPr>
              <a:t>State Management - </a:t>
            </a:r>
            <a:r>
              <a:rPr lang="en-US" dirty="0" err="1">
                <a:solidFill>
                  <a:schemeClr val="bg1"/>
                </a:solidFill>
              </a:rPr>
              <a:t>redux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connection - </a:t>
            </a:r>
            <a:r>
              <a:rPr lang="en-US" dirty="0" err="1">
                <a:solidFill>
                  <a:schemeClr val="bg1"/>
                </a:solidFill>
              </a:rPr>
              <a:t>Axios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sz="1600" b="1" dirty="0" smtClean="0">
                <a:solidFill>
                  <a:schemeClr val="bg1"/>
                </a:solidFill>
              </a:rPr>
              <a:t>Backend</a:t>
            </a:r>
            <a:r>
              <a:rPr lang="en-US" sz="1600" b="1" dirty="0">
                <a:solidFill>
                  <a:schemeClr val="bg1"/>
                </a:solidFill>
              </a:rPr>
              <a:t>: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Framework- </a:t>
            </a:r>
            <a:r>
              <a:rPr lang="en-US" dirty="0">
                <a:solidFill>
                  <a:schemeClr val="bg1"/>
                </a:solidFill>
              </a:rPr>
              <a:t>Node, Express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Authentication </a:t>
            </a:r>
            <a:r>
              <a:rPr lang="en-US" dirty="0">
                <a:solidFill>
                  <a:schemeClr val="bg1"/>
                </a:solidFill>
              </a:rPr>
              <a:t>- JWT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Database: </a:t>
            </a:r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Machine Learning Model </a:t>
            </a:r>
            <a:r>
              <a:rPr lang="en-US" dirty="0" smtClean="0">
                <a:solidFill>
                  <a:schemeClr val="bg1"/>
                </a:solidFill>
              </a:rPr>
              <a:t>Server: Python </a:t>
            </a:r>
            <a:r>
              <a:rPr lang="en-US" dirty="0">
                <a:solidFill>
                  <a:schemeClr val="bg1"/>
                </a:solidFill>
              </a:rPr>
              <a:t>Flask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5294" y="237564"/>
            <a:ext cx="427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High Level Design</a:t>
            </a:r>
            <a:endParaRPr lang="en-US" sz="24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19836" y="2554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8950" y="2218762"/>
            <a:ext cx="4563036" cy="83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(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8950" y="963706"/>
            <a:ext cx="4374778" cy="797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 Server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909480" y="3182466"/>
            <a:ext cx="914399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Authentication via JWT</a:t>
            </a:r>
            <a:endParaRPr lang="en-US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6174512" y="2126395"/>
            <a:ext cx="1353671" cy="1075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122893" y="1039906"/>
            <a:ext cx="847167" cy="690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Models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2051" y="4280645"/>
            <a:ext cx="4643717" cy="7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61680" y="4424080"/>
            <a:ext cx="959223" cy="4034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81079" y="4464419"/>
            <a:ext cx="959223" cy="4034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8563" y="3881132"/>
            <a:ext cx="14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HTTP/Socket.io Request/ Response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012139" y="3890403"/>
            <a:ext cx="1609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Connect/ Connection Event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2658" y="1888194"/>
            <a:ext cx="1008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API endpoints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4987735" y="2664277"/>
            <a:ext cx="100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Send/Retrieve Data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019364" y="1445331"/>
            <a:ext cx="8045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Training (ML Algorithm)</a:t>
            </a:r>
            <a:endParaRPr lang="en-US" sz="900" dirty="0"/>
          </a:p>
        </p:txBody>
      </p:sp>
      <p:sp>
        <p:nvSpPr>
          <p:cNvPr id="32" name="Rounded Rectangle 31"/>
          <p:cNvSpPr/>
          <p:nvPr/>
        </p:nvSpPr>
        <p:spPr>
          <a:xfrm>
            <a:off x="7879975" y="1030941"/>
            <a:ext cx="941295" cy="66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75412" y="1557622"/>
            <a:ext cx="762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Prediction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829728" y="993302"/>
            <a:ext cx="13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 Model to predict</a:t>
            </a:r>
            <a:endParaRPr lang="en-US" sz="900" dirty="0"/>
          </a:p>
        </p:txBody>
      </p:sp>
      <p:cxnSp>
        <p:nvCxnSpPr>
          <p:cNvPr id="36" name="Straight Arrow Connector 35"/>
          <p:cNvCxnSpPr>
            <a:endCxn id="12" idx="5"/>
          </p:cNvCxnSpPr>
          <p:nvPr/>
        </p:nvCxnSpPr>
        <p:spPr>
          <a:xfrm flipV="1">
            <a:off x="2689968" y="3779311"/>
            <a:ext cx="0" cy="471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043391" y="3779311"/>
            <a:ext cx="1" cy="471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477148" y="1741574"/>
            <a:ext cx="7230" cy="524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124216" y="1761562"/>
            <a:ext cx="1" cy="471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13728" y="1191415"/>
            <a:ext cx="1555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70060" y="1177968"/>
            <a:ext cx="853885" cy="1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78722" y="2635619"/>
            <a:ext cx="1555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01987" y="2438400"/>
            <a:ext cx="1452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513728" y="1557622"/>
            <a:ext cx="15015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019365" y="1357729"/>
            <a:ext cx="804580" cy="27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7B9CDFB9-3F5E-0224-C318-AC749D9E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2201740" y="56538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1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1676463" y="-156739"/>
            <a:ext cx="7285037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 b="1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 – Activity Diagram</a:t>
            </a:r>
            <a:endParaRPr sz="3000" b="1" dirty="0">
              <a:solidFill>
                <a:srgbClr val="0098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xmlns="" id="{EB15D135-B821-B14D-AFC7-23B417980104}"/>
              </a:ext>
            </a:extLst>
          </p:cNvPr>
          <p:cNvSpPr/>
          <p:nvPr/>
        </p:nvSpPr>
        <p:spPr>
          <a:xfrm>
            <a:off x="3364393" y="389279"/>
            <a:ext cx="1069522" cy="5200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B7D85E0-26C4-91AA-2D35-8896CDB60076}"/>
              </a:ext>
            </a:extLst>
          </p:cNvPr>
          <p:cNvSpPr/>
          <p:nvPr/>
        </p:nvSpPr>
        <p:spPr>
          <a:xfrm>
            <a:off x="1500209" y="1328173"/>
            <a:ext cx="1256743" cy="5727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Pilot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E69051-54F5-013D-51FF-0DD4BEF1F6EE}"/>
              </a:ext>
            </a:extLst>
          </p:cNvPr>
          <p:cNvSpPr/>
          <p:nvPr/>
        </p:nvSpPr>
        <p:spPr>
          <a:xfrm>
            <a:off x="5281184" y="1367335"/>
            <a:ext cx="1256743" cy="572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E128B7-9FBC-2C2C-BDFE-30E398AE3F1D}"/>
              </a:ext>
            </a:extLst>
          </p:cNvPr>
          <p:cNvSpPr/>
          <p:nvPr/>
        </p:nvSpPr>
        <p:spPr>
          <a:xfrm>
            <a:off x="1506559" y="2071979"/>
            <a:ext cx="1256743" cy="7184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7544212-5DA3-74A4-8D78-7F2B1B192B85}"/>
              </a:ext>
            </a:extLst>
          </p:cNvPr>
          <p:cNvSpPr/>
          <p:nvPr/>
        </p:nvSpPr>
        <p:spPr>
          <a:xfrm>
            <a:off x="5216221" y="2213700"/>
            <a:ext cx="1256743" cy="7184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Active Flights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FA3F19D-E3C9-DAF3-5563-CE451727359F}"/>
              </a:ext>
            </a:extLst>
          </p:cNvPr>
          <p:cNvSpPr/>
          <p:nvPr/>
        </p:nvSpPr>
        <p:spPr>
          <a:xfrm>
            <a:off x="1521003" y="2906600"/>
            <a:ext cx="1256743" cy="718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Sensor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6836C97-072A-E0F4-45D4-51F29E344CF2}"/>
              </a:ext>
            </a:extLst>
          </p:cNvPr>
          <p:cNvSpPr/>
          <p:nvPr/>
        </p:nvSpPr>
        <p:spPr>
          <a:xfrm>
            <a:off x="5260322" y="3160758"/>
            <a:ext cx="1256743" cy="7184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Reports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D68F381-4C13-CE99-EC50-E8E13E59B548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899154" y="909371"/>
            <a:ext cx="6519" cy="2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C2C0E81-514C-7D7B-8532-B7454BE90FC4}"/>
              </a:ext>
            </a:extLst>
          </p:cNvPr>
          <p:cNvCxnSpPr>
            <a:cxnSpLocks/>
          </p:cNvCxnSpPr>
          <p:nvPr/>
        </p:nvCxnSpPr>
        <p:spPr>
          <a:xfrm>
            <a:off x="2128580" y="1129806"/>
            <a:ext cx="3780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8291F44-2F48-4047-BBF2-08495DCE3F6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128580" y="1119071"/>
            <a:ext cx="1" cy="2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B700FC5-B3C9-856A-15CB-39D5E289F326}"/>
              </a:ext>
            </a:extLst>
          </p:cNvPr>
          <p:cNvCxnSpPr>
            <a:cxnSpLocks/>
          </p:cNvCxnSpPr>
          <p:nvPr/>
        </p:nvCxnSpPr>
        <p:spPr>
          <a:xfrm>
            <a:off x="5936487" y="1129806"/>
            <a:ext cx="1" cy="2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4DF60D7-3852-CFC9-687F-CE5536C42545}"/>
              </a:ext>
            </a:extLst>
          </p:cNvPr>
          <p:cNvCxnSpPr>
            <a:cxnSpLocks/>
          </p:cNvCxnSpPr>
          <p:nvPr/>
        </p:nvCxnSpPr>
        <p:spPr>
          <a:xfrm>
            <a:off x="2090480" y="1940035"/>
            <a:ext cx="0" cy="26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B846EF7-C38F-BC6B-5622-12E6B6CBEF59}"/>
              </a:ext>
            </a:extLst>
          </p:cNvPr>
          <p:cNvCxnSpPr>
            <a:cxnSpLocks/>
          </p:cNvCxnSpPr>
          <p:nvPr/>
        </p:nvCxnSpPr>
        <p:spPr>
          <a:xfrm>
            <a:off x="5874478" y="1949567"/>
            <a:ext cx="0" cy="26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4E045F8-6E47-0FCD-E4A9-1ABA3B504EF6}"/>
              </a:ext>
            </a:extLst>
          </p:cNvPr>
          <p:cNvCxnSpPr>
            <a:cxnSpLocks/>
          </p:cNvCxnSpPr>
          <p:nvPr/>
        </p:nvCxnSpPr>
        <p:spPr>
          <a:xfrm>
            <a:off x="5856441" y="2883319"/>
            <a:ext cx="0" cy="26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BDD518E-C589-CAFF-59A5-5DAE7324197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43372" y="2852320"/>
            <a:ext cx="6003" cy="5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EDC6417B-8EDF-A3C3-DCC8-0118DF3644F9}"/>
              </a:ext>
            </a:extLst>
          </p:cNvPr>
          <p:cNvSpPr/>
          <p:nvPr/>
        </p:nvSpPr>
        <p:spPr>
          <a:xfrm>
            <a:off x="3425979" y="4582231"/>
            <a:ext cx="1186178" cy="5727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7B9CDFB9-3F5E-0224-C318-AC749D9E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925794" y="-137709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FA3F19D-E3C9-DAF3-5563-CE451727359F}"/>
              </a:ext>
            </a:extLst>
          </p:cNvPr>
          <p:cNvSpPr/>
          <p:nvPr/>
        </p:nvSpPr>
        <p:spPr>
          <a:xfrm>
            <a:off x="1521003" y="3920899"/>
            <a:ext cx="1256743" cy="718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Reports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966418" y="4338503"/>
            <a:ext cx="0" cy="24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3"/>
          </p:cNvCxnSpPr>
          <p:nvPr/>
        </p:nvCxnSpPr>
        <p:spPr>
          <a:xfrm flipV="1">
            <a:off x="2777746" y="4280127"/>
            <a:ext cx="31722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2"/>
          </p:cNvCxnSpPr>
          <p:nvPr/>
        </p:nvCxnSpPr>
        <p:spPr>
          <a:xfrm>
            <a:off x="5888694" y="3879215"/>
            <a:ext cx="20862" cy="4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2"/>
            <a:endCxn id="29" idx="0"/>
          </p:cNvCxnSpPr>
          <p:nvPr/>
        </p:nvCxnSpPr>
        <p:spPr>
          <a:xfrm>
            <a:off x="2149375" y="3625057"/>
            <a:ext cx="0" cy="295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8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164976" y="180098"/>
            <a:ext cx="483235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 b="1" dirty="0" smtClean="0">
                <a:latin typeface="Arial" pitchFamily="34" charset="0"/>
                <a:ea typeface="Arial"/>
                <a:cs typeface="Arial" pitchFamily="34" charset="0"/>
                <a:sym typeface="Arial"/>
              </a:rPr>
              <a:t>MongoDB Schema Design</a:t>
            </a:r>
            <a:endParaRPr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1D46E609-1861-006C-FF22-2E4D611F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1785300" y="77523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21341" y="1353671"/>
            <a:ext cx="2572871" cy="282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flightHistory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42447" y="1353671"/>
            <a:ext cx="2572871" cy="282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2516" y="1271868"/>
            <a:ext cx="2572871" cy="282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1342" y="1783977"/>
            <a:ext cx="2572870" cy="23935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 err="1">
                <a:latin typeface="Arial" pitchFamily="34" charset="0"/>
                <a:cs typeface="Arial" pitchFamily="34" charset="0"/>
              </a:rPr>
              <a:t>flightId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User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Coordinate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source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destination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currentLocation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longitude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latitude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 err="1">
                <a:latin typeface="Arial" pitchFamily="34" charset="0"/>
                <a:cs typeface="Arial" pitchFamily="34" charset="0"/>
              </a:rPr>
              <a:t>planePaused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status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 err="1">
                <a:latin typeface="Arial" pitchFamily="34" charset="0"/>
                <a:cs typeface="Arial" pitchFamily="34" charset="0"/>
              </a:rPr>
              <a:t>weatherError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000" dirty="0" err="1">
                <a:latin typeface="Arial" pitchFamily="34" charset="0"/>
                <a:cs typeface="Arial" pitchFamily="34" charset="0"/>
              </a:rPr>
              <a:t>sensorErrorCount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2447" y="1788460"/>
            <a:ext cx="2572870" cy="23935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2516" y="1783977"/>
            <a:ext cx="2572870" cy="23935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851" y="1391771"/>
            <a:ext cx="13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Flight History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875" y="1401296"/>
            <a:ext cx="181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1353671"/>
            <a:ext cx="1228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94381" y="1921498"/>
            <a:ext cx="1559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_id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username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userType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6649" y="1555184"/>
            <a:ext cx="1304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cycle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setting1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setting2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setting3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s3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s20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s21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err="1">
                <a:latin typeface="Arial" pitchFamily="34" charset="0"/>
                <a:cs typeface="Arial" pitchFamily="34" charset="0"/>
              </a:rPr>
              <a:t>seq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8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8482" y="35092"/>
            <a:ext cx="281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WireFrame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"/>
          <a:stretch/>
        </p:blipFill>
        <p:spPr>
          <a:xfrm>
            <a:off x="133351" y="849826"/>
            <a:ext cx="8734424" cy="4293674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7B9CDFB9-3F5E-0224-C318-AC749D9E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02">
            <a:off x="2597242" y="-145934"/>
            <a:ext cx="823717" cy="8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65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321</Words>
  <Application>Microsoft Office PowerPoint</Application>
  <PresentationFormat>On-screen Show (16:9)</PresentationFormat>
  <Paragraphs>137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TEAM NAME – Aerovators</vt:lpstr>
      <vt:lpstr>PROBLEM STATEMENT</vt:lpstr>
      <vt:lpstr>PROPOSED SOLUTION</vt:lpstr>
      <vt:lpstr>METHODOLOGY – Tech Stack</vt:lpstr>
      <vt:lpstr>PowerPoint Presentation</vt:lpstr>
      <vt:lpstr>METHODOLOGY – Activity Diagram</vt:lpstr>
      <vt:lpstr>MongoDB Schema Design</vt:lpstr>
      <vt:lpstr>PowerPoint Presentation</vt:lpstr>
      <vt:lpstr>PowerPoint Presentation</vt:lpstr>
      <vt:lpstr>WORKING PROTOTYPE</vt:lpstr>
      <vt:lpstr>Project UI </vt:lpstr>
      <vt:lpstr>Project UI </vt:lpstr>
      <vt:lpstr>Project UI</vt:lpstr>
      <vt:lpstr>Project UI </vt:lpstr>
      <vt:lpstr>Project Repository and Instructions to run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modified xsi:type="dcterms:W3CDTF">2024-05-27T05:07:26Z</dcterms:modified>
</cp:coreProperties>
</file>