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410" r:id="rId5"/>
    <p:sldId id="383" r:id="rId6"/>
    <p:sldId id="409" r:id="rId7"/>
    <p:sldId id="389" r:id="rId8"/>
    <p:sldId id="391" r:id="rId9"/>
    <p:sldId id="408" r:id="rId10"/>
    <p:sldId id="407" r:id="rId11"/>
    <p:sldId id="406" r:id="rId12"/>
    <p:sldId id="405" r:id="rId13"/>
    <p:sldId id="404" r:id="rId14"/>
    <p:sldId id="411" r:id="rId15"/>
    <p:sldId id="397" r:id="rId16"/>
    <p:sldId id="3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2D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698" autoAdjust="0"/>
  </p:normalViewPr>
  <p:slideViewPr>
    <p:cSldViewPr snapToGrid="0">
      <p:cViewPr>
        <p:scale>
          <a:sx n="66" d="100"/>
          <a:sy n="66" d="100"/>
        </p:scale>
        <p:origin x="63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social sector aspirants are more mission-aligned, tech and business students still place salary first—offering a dual strategy is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8AE58-AADB-2686-5176-CF9A54B34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8F476E-C6E7-3444-2C3E-8FD23D54A2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8C5F88-D3B2-3168-29F0-BFB1FDCD6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attract and retain Gen Z, it's not just about perks—it’s about building purpose, people-first leadership, and trust.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6773A-CB93-BEAC-ADA6-84C8D7A35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99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 Z wants to be heard, valued, and aligned. Let’s build organizations where work means more than just 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goal was to decode the mindset of Gen Z—what drives their career choices, their work environment preferences, and how values, salary, and stability affect their employment decisions.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cleaned, transformed, and imported Excel data into SQL, conducted EDA to extract trends, and then visualized actionable metrics using interactive dashboards in Power BI and 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wide representation helps ensure that the insights are geographically and demographically meaningful.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"Gen Z is highly mission-driven—more inclined towards careers that contribute to innovation, sustainability, and social good, rather than purely commercial goals."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indicates a significant shift from traditional financial motivation to a purpose-aligned professional identity.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Retention improves significantly when Gen Z sees leadership as ethical, empathetic, and enabling. Abusive or unclear leadership drastically reduces loyalty.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 work isn’t a privilege anymore—it’s a baseline expectation, especially among women respondents. Organizations must adjust their hybrid policies.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8675" y="411479"/>
            <a:ext cx="7987629" cy="3291840"/>
          </a:xfrm>
        </p:spPr>
        <p:txBody>
          <a:bodyPr/>
          <a:lstStyle/>
          <a:p>
            <a:r>
              <a:rPr lang="en-US" sz="4800" dirty="0"/>
              <a:t>Gen Z Career Aspirations: Insights to Shape Tomorrow’s Workforce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44564-CCE0-3DB9-76A3-8D42B303A89F}"/>
              </a:ext>
            </a:extLst>
          </p:cNvPr>
          <p:cNvSpPr txBox="1"/>
          <p:nvPr/>
        </p:nvSpPr>
        <p:spPr>
          <a:xfrm>
            <a:off x="9048584" y="6261855"/>
            <a:ext cx="3856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Presented By- Aditi Agrawal</a:t>
            </a:r>
          </a:p>
          <a:p>
            <a:r>
              <a:rPr lang="en-I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Date- 2</a:t>
            </a:r>
            <a:r>
              <a:rPr lang="en-IN" baseline="30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nd</a:t>
            </a:r>
            <a:r>
              <a:rPr lang="en-I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May 2025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Financial Goals vs. Career Goals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939C31-0E44-99B6-24EF-5575E0EBA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1" y="2314885"/>
            <a:ext cx="5305926" cy="3597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58B1F765-8640-058C-60A9-226B889B9EBF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 bwMode="auto">
          <a:xfrm>
            <a:off x="6096000" y="2314885"/>
            <a:ext cx="512705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Gen Z connects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financial success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most strongly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stable, scalable, or tech-forward careers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like Government Jobs, Cybersecurity, and AI.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Creative, educational, and operational fields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attract fewer respondents focused solely on financial goals, hinting 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intrinsic motivation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 these sectors.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Financial aspiration is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strong decision-making factor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especially for tech and government roles.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E16C4-7CEA-D016-A109-DD2846F85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46D0-072E-1372-922D-08095F775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1406292"/>
          </a:xfrm>
        </p:spPr>
        <p:txBody>
          <a:bodyPr/>
          <a:lstStyle/>
          <a:p>
            <a:r>
              <a:rPr lang="en-IN" dirty="0"/>
              <a:t>Actionable Insights for Employers</a:t>
            </a:r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4056E04D-05A0-6F63-097E-2BFEA01E23E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601A70C-85C6-EE9A-E53B-1F9F2A313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" y="1778557"/>
            <a:ext cx="5063489" cy="480131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Design Purpose-Aligned, Flexible Talent Pipelines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Offer clear career paths that blend ownership, creativity, and mission alignment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while promoting hybrid or remote-first models based on role and gender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Enhance Employer Branding with Impact, Flexibility &amp; Growth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Showcase stories of young professionals driving innovation, highlight flexible work options, and communicate how roles contribute to long-term impact and personal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Personalize Retention &amp; Career Strategies Using Data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Track retention by career intent, and use career personas to tailor onboarding, mentorship, and financial literacy efforts.</a:t>
            </a:r>
          </a:p>
        </p:txBody>
      </p:sp>
    </p:spTree>
    <p:extLst>
      <p:ext uri="{BB962C8B-B14F-4D97-AF65-F5344CB8AC3E}">
        <p14:creationId xmlns:p14="http://schemas.microsoft.com/office/powerpoint/2010/main" val="281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0619" y="2218932"/>
            <a:ext cx="7018867" cy="1645920"/>
          </a:xfrm>
        </p:spPr>
        <p:txBody>
          <a:bodyPr/>
          <a:lstStyle/>
          <a:p>
            <a:r>
              <a:rPr lang="en-IN" dirty="0"/>
              <a:t>Summary &amp; Recommendations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1778C3E-8587-C17F-0168-EC8A0DE3BD5A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5823283" y="4095241"/>
            <a:ext cx="628529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Purpose-Driven Culture &gt; Perks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Flexibility &amp; Mental Health Support = Loyalty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Communication &amp; Transparency = Trust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CDD581-0739-8586-3560-336E7A485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760" y="171451"/>
            <a:ext cx="609524" cy="609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17AEC5-9453-4F91-3CB7-ECD7D3420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709" y="171451"/>
            <a:ext cx="609524" cy="6095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B2E784-161D-818A-7A27-0B15305A8F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658" y="171451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Aditi Agrawal</a:t>
            </a:r>
          </a:p>
          <a:p>
            <a:r>
              <a:rPr lang="en-US" dirty="0"/>
              <a:t>Mail to- aditiag7017@gmail.com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IN" dirty="0"/>
              <a:t>Project Overview</a:t>
            </a:r>
            <a:endParaRPr lang="en-US" dirty="0"/>
          </a:p>
          <a:p>
            <a:r>
              <a:rPr lang="en-IN" dirty="0"/>
              <a:t>Methodology Used</a:t>
            </a:r>
          </a:p>
          <a:p>
            <a:r>
              <a:rPr lang="en-IN" dirty="0"/>
              <a:t>Key KPIs</a:t>
            </a:r>
          </a:p>
          <a:p>
            <a:r>
              <a:rPr lang="en-US" dirty="0"/>
              <a:t>Insights</a:t>
            </a:r>
          </a:p>
          <a:p>
            <a:r>
              <a:rPr lang="en-IN" dirty="0"/>
              <a:t>Actionable Insights for Employers</a:t>
            </a:r>
          </a:p>
          <a:p>
            <a:r>
              <a:rPr lang="en-IN" dirty="0"/>
              <a:t>Summary &amp; Recommendations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50B08-B60C-A616-1B34-2DB94EC71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760" y="171451"/>
            <a:ext cx="609524" cy="609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995E57-2D8D-0691-AFA3-A8FDED907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709" y="171451"/>
            <a:ext cx="609524" cy="6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C5D861-603A-9AC0-E153-85B220C15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658" y="171451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Presentation with bar chart with solid fill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1784" b="21784"/>
          <a:stretch/>
        </p:blipFill>
        <p:spPr>
          <a:xfrm>
            <a:off x="524933" y="557922"/>
            <a:ext cx="5357709" cy="3023478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IN" dirty="0"/>
              <a:t>Project Overview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8AE91-E261-BACC-BA5B-7A50DE54CF41}"/>
              </a:ext>
            </a:extLst>
          </p:cNvPr>
          <p:cNvSpPr txBox="1"/>
          <p:nvPr/>
        </p:nvSpPr>
        <p:spPr>
          <a:xfrm>
            <a:off x="6035040" y="5224007"/>
            <a:ext cx="5335325" cy="1486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3680643-1F2F-0A08-5227-14D196B2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17" y="4192956"/>
            <a:ext cx="11605566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understand Gen Z’s career motivations and help organizations align better with their expectations.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Response to Google Form by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KultureHire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Participants: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500+ responses from multiple PIN codes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7E400B-B360-0DF5-69FF-23ADC2105C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760" y="171451"/>
            <a:ext cx="609524" cy="609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1BCF45-6715-1716-63D6-BB53C4A234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709" y="171451"/>
            <a:ext cx="609524" cy="609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0B55D5-73D1-7588-AB97-0E4E4A6039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658" y="171451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601130"/>
            <a:ext cx="5486400" cy="1859702"/>
          </a:xfrm>
        </p:spPr>
        <p:txBody>
          <a:bodyPr/>
          <a:lstStyle/>
          <a:p>
            <a:r>
              <a:rPr lang="en-IN" dirty="0"/>
              <a:t>Methodology Used</a:t>
            </a:r>
            <a:endParaRPr lang="en-US" dirty="0"/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22226"/>
            <a:ext cx="5791200" cy="6880226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F2800BD-3B5A-EF8A-4D98-D2CA4CFC7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460" y="3094721"/>
            <a:ext cx="47789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Tools: 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Excel, SQL, Power BI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Filters Used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: Gender, State, Salary Ranges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F2BF1-01D3-9A8A-ECA8-231679274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760" y="171451"/>
            <a:ext cx="609524" cy="609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88A96D-3B7A-752B-1CF7-36281AFD49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709" y="171451"/>
            <a:ext cx="609524" cy="609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EDA46C-5223-7172-D8A0-D467C82EED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658" y="171451"/>
            <a:ext cx="609524" cy="6095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910ED1-8622-976A-28B7-C170339CAA51}"/>
              </a:ext>
            </a:extLst>
          </p:cNvPr>
          <p:cNvSpPr txBox="1"/>
          <p:nvPr/>
        </p:nvSpPr>
        <p:spPr>
          <a:xfrm>
            <a:off x="6299835" y="4174067"/>
            <a:ext cx="47789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Steps: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Documenting the Problem Statement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Data Collection using Google forms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Data cleaning and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standardisation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using Excel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Data Analysis in SQL and Excel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Excel Dashboard Design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Power BI Dashboard Design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IN" dirty="0"/>
              <a:t>Key KPIs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10D3E5-A295-F917-9A6C-B61AA9983E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845695" y="2527022"/>
            <a:ext cx="2238687" cy="1448002"/>
          </a:xfr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38D77D2-B6C6-674F-090A-F4CBB8F7B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533" y="2527023"/>
            <a:ext cx="2448267" cy="1448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A84D4C-09E3-C816-461E-34AF46540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951" y="2527022"/>
            <a:ext cx="2438740" cy="14480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EE030F-A5DE-369B-0DC1-46EB828B00B9}"/>
              </a:ext>
            </a:extLst>
          </p:cNvPr>
          <p:cNvSpPr txBox="1"/>
          <p:nvPr/>
        </p:nvSpPr>
        <p:spPr>
          <a:xfrm>
            <a:off x="3176337" y="4504623"/>
            <a:ext cx="7873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wide representation helps ensure that the insights are geographically and demographically meaningful.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3FCE95-C0C0-E397-9110-34D74EBA9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760" y="171451"/>
            <a:ext cx="609524" cy="6095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1A5375-DD28-4455-05D2-E288779F7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709" y="171451"/>
            <a:ext cx="609524" cy="6095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30FF4B-0D96-F659-11FD-26896DA8A2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658" y="171451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IN" dirty="0"/>
              <a:t>Gen Z Mission Aspirations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B3DB44-41BE-E4B4-E704-A7FB935F1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489" y="3138538"/>
            <a:ext cx="5249008" cy="2762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D78A84FD-1088-E677-48E9-3C4743280789}"/>
              </a:ext>
            </a:extLst>
          </p:cNvPr>
          <p:cNvSpPr>
            <a:spLocks noGrp="1" noChangeArrowheads="1"/>
          </p:cNvSpPr>
          <p:nvPr>
            <p:ph sz="quarter" idx="15"/>
          </p:nvPr>
        </p:nvSpPr>
        <p:spPr bwMode="auto">
          <a:xfrm>
            <a:off x="594360" y="2915452"/>
            <a:ext cx="504604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Gen Z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not one-dimensional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; they seek both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creativity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analytical depth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 careers that align with their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There’s a clear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mission-driven mindset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focusing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roles that create visible outcomes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(design, development, project leadership)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60CCA6-914B-A1AC-69F9-99EDDE885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760" y="171451"/>
            <a:ext cx="609524" cy="609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1A1B10-0F80-6C28-C1D6-1B3A13BCAF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709" y="171451"/>
            <a:ext cx="609524" cy="6095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2993D3-3228-AD64-04BA-99CCE0C443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658" y="171451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02" y="462949"/>
            <a:ext cx="4939666" cy="733877"/>
          </a:xfrm>
        </p:spPr>
        <p:txBody>
          <a:bodyPr/>
          <a:lstStyle/>
          <a:p>
            <a:r>
              <a:rPr lang="en-IN" dirty="0"/>
              <a:t>Mission Alignment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EFF672-7891-1158-6FFE-9D68382AA0C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774267" y="1567809"/>
            <a:ext cx="6152643" cy="4633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8547E650-C926-BFA9-A0C9-8761C189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5" y="2121806"/>
            <a:ext cx="52832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Highest willingness to compromise on mission alignment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is seen 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Sales (34.09%)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Lowest willingness to compromise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observed 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Freelancer (20.65%)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Strategic and innovation-driven careers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(e.g., AI, Design Strategy) show stronger preference for purpose alignment.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42B9F0-4DFC-B183-6C28-C03377912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760" y="171451"/>
            <a:ext cx="609524" cy="6095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67530E-C63D-1445-66E7-44A0C4BB26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709" y="171451"/>
            <a:ext cx="609524" cy="6095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EA17C2-95C2-E78E-71D9-86019730ED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658" y="171451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541271"/>
          </a:xfrm>
        </p:spPr>
        <p:txBody>
          <a:bodyPr/>
          <a:lstStyle/>
          <a:p>
            <a:r>
              <a:rPr lang="en-IN" dirty="0"/>
              <a:t>Managerial Expectations </a:t>
            </a:r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61231A-8A03-ECE9-71C1-174F53F30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796" y="107628"/>
            <a:ext cx="5871410" cy="6581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7A565CF-A0E9-6257-07EA-8EAF1DC2E334}"/>
              </a:ext>
            </a:extLst>
          </p:cNvPr>
          <p:cNvSpPr>
            <a:spLocks noGrp="1" noChangeArrowheads="1"/>
          </p:cNvSpPr>
          <p:nvPr>
            <p:ph sz="quarter" idx="16"/>
          </p:nvPr>
        </p:nvSpPr>
        <p:spPr bwMode="auto">
          <a:xfrm>
            <a:off x="575310" y="3259800"/>
            <a:ext cx="504507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Gen Z shows a pattern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“loyalty post-alignment.”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They are more likely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explore options early 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but will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stay long-term when they find a purposeful role or work culture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that resonates with their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Creative and analytical fields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though aspirational, might face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higher early churn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without structured growth pathways.</a:t>
            </a:r>
          </a:p>
        </p:txBody>
      </p:sp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IN" dirty="0"/>
              <a:t>Work Setup Preferences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27AE0A-4975-68A9-388C-7C062166A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527" y="584005"/>
            <a:ext cx="5887272" cy="218152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1E9785-768A-14DA-934C-09918D84C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527" y="2905226"/>
            <a:ext cx="5887272" cy="2518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0E19E5FE-78FA-3B82-5702-33055F884642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 bwMode="auto">
          <a:xfrm>
            <a:off x="899201" y="445506"/>
            <a:ext cx="344898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Flexibility is no longer a perk — it's a baseline expectation.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Fully remote and frequent hybrid models (15+ days/month) dominate as the most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gender-inclusive and widely favored working setups.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Gen Z across all genders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resists rigid office environments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expects autonomy in choosing workspaces.</a:t>
            </a:r>
          </a:p>
        </p:txBody>
      </p:sp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3306</TotalTime>
  <Words>797</Words>
  <Application>Microsoft Office PowerPoint</Application>
  <PresentationFormat>Widescreen</PresentationFormat>
  <Paragraphs>87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Wingdings</vt:lpstr>
      <vt:lpstr>Custom</vt:lpstr>
      <vt:lpstr>Gen Z Career Aspirations: Insights to Shape Tomorrow’s Workforce</vt:lpstr>
      <vt:lpstr>Agenda</vt:lpstr>
      <vt:lpstr>Project Overview</vt:lpstr>
      <vt:lpstr>Methodology Used</vt:lpstr>
      <vt:lpstr>Key KPIs</vt:lpstr>
      <vt:lpstr>Gen Z Mission Aspirations</vt:lpstr>
      <vt:lpstr>Mission Alignment</vt:lpstr>
      <vt:lpstr>Managerial Expectations </vt:lpstr>
      <vt:lpstr>Work Setup Preferences</vt:lpstr>
      <vt:lpstr>Financial Goals vs. Career Goals</vt:lpstr>
      <vt:lpstr>Actionable Insights for Employers</vt:lpstr>
      <vt:lpstr>Summary &amp;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ADITI AGRAWAL</dc:creator>
  <cp:lastModifiedBy>ADITI AGRAWAL</cp:lastModifiedBy>
  <cp:revision>1</cp:revision>
  <dcterms:created xsi:type="dcterms:W3CDTF">2025-04-30T10:58:06Z</dcterms:created>
  <dcterms:modified xsi:type="dcterms:W3CDTF">2025-05-02T18:04:55Z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