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>
                <a:solidFill>
                  <a:srgbClr val="FF0000"/>
                </a:solidFill>
              </a:rPr>
              <a:t>Capstone EDA Project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00400"/>
            <a:ext cx="7010400" cy="1752600"/>
          </a:xfrm>
        </p:spPr>
        <p:txBody>
          <a:bodyPr>
            <a:normAutofit/>
          </a:bodyPr>
          <a:lstStyle/>
          <a:p>
            <a:r>
              <a:rPr lang="en-IN" sz="5400" b="1" dirty="0" smtClean="0">
                <a:solidFill>
                  <a:schemeClr val="tx1"/>
                </a:solidFill>
              </a:rPr>
              <a:t>Telecom Churn Analysis</a:t>
            </a:r>
            <a:endParaRPr lang="en-US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800" b="1" dirty="0" smtClean="0">
                <a:solidFill>
                  <a:srgbClr val="FF0000"/>
                </a:solidFill>
              </a:rPr>
              <a:t>Analysis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/>
          </a:bodyPr>
          <a:lstStyle/>
          <a:p>
            <a:r>
              <a:rPr lang="en-IN" sz="2000" dirty="0" smtClean="0"/>
              <a:t>We can see that </a:t>
            </a:r>
            <a:r>
              <a:rPr lang="en-IN" sz="2000" b="1" dirty="0" smtClean="0"/>
              <a:t>Account</a:t>
            </a:r>
            <a:r>
              <a:rPr lang="en-IN" sz="2000" dirty="0" smtClean="0"/>
              <a:t> length does not affect </a:t>
            </a:r>
            <a:r>
              <a:rPr lang="en-IN" sz="2000" b="1" dirty="0" smtClean="0"/>
              <a:t>customer</a:t>
            </a:r>
            <a:r>
              <a:rPr lang="en-IN" sz="2000" dirty="0" smtClean="0"/>
              <a:t> </a:t>
            </a:r>
            <a:r>
              <a:rPr lang="en-IN" sz="2000" b="1" dirty="0" smtClean="0"/>
              <a:t>churn</a:t>
            </a:r>
            <a:r>
              <a:rPr lang="en-IN" sz="2000" dirty="0" smtClean="0"/>
              <a:t> much.</a:t>
            </a:r>
            <a:endParaRPr lang="en-US" sz="2000" dirty="0"/>
          </a:p>
        </p:txBody>
      </p:sp>
      <p:pic>
        <p:nvPicPr>
          <p:cNvPr id="6" name="Picture 5" descr="Account length-Chur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819400"/>
            <a:ext cx="4941426" cy="35314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066800"/>
            <a:ext cx="7620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Finding relation between numerical independent variables and dependent variable ’Churn’.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800" b="1" dirty="0" smtClean="0">
                <a:solidFill>
                  <a:srgbClr val="FF0000"/>
                </a:solidFill>
              </a:rPr>
              <a:t>Analysis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Average v-mail by Customer churns were lesser.</a:t>
            </a:r>
            <a:endParaRPr lang="en-US" dirty="0"/>
          </a:p>
        </p:txBody>
      </p:sp>
      <p:pic>
        <p:nvPicPr>
          <p:cNvPr id="4" name="Picture 3" descr="vmail-Chur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743200"/>
            <a:ext cx="4776288" cy="3531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800" b="1" dirty="0" smtClean="0">
                <a:solidFill>
                  <a:srgbClr val="FF0000"/>
                </a:solidFill>
              </a:rPr>
              <a:t>Analysis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Customer churns were trying to take customer service more</a:t>
            </a:r>
            <a:endParaRPr lang="en-US" sz="2800" dirty="0" smtClean="0"/>
          </a:p>
          <a:p>
            <a:r>
              <a:rPr lang="en-US" sz="2800" dirty="0" smtClean="0"/>
              <a:t>Total day </a:t>
            </a:r>
            <a:r>
              <a:rPr lang="en-US" sz="2800" dirty="0" err="1" smtClean="0"/>
              <a:t>mins,Total</a:t>
            </a:r>
            <a:r>
              <a:rPr lang="en-US" sz="2800" dirty="0" smtClean="0"/>
              <a:t> eve </a:t>
            </a:r>
            <a:r>
              <a:rPr lang="en-US" sz="2800" dirty="0" err="1" smtClean="0"/>
              <a:t>mins</a:t>
            </a:r>
            <a:r>
              <a:rPr lang="en-US" sz="2800" dirty="0" smtClean="0"/>
              <a:t>, Total night </a:t>
            </a:r>
            <a:r>
              <a:rPr lang="en-US" sz="2800" dirty="0" err="1" smtClean="0"/>
              <a:t>mins</a:t>
            </a:r>
            <a:r>
              <a:rPr lang="en-US" sz="2800" dirty="0" smtClean="0"/>
              <a:t> and Total </a:t>
            </a:r>
            <a:r>
              <a:rPr lang="en-US" sz="2800" dirty="0" err="1" smtClean="0"/>
              <a:t>intl</a:t>
            </a:r>
            <a:r>
              <a:rPr lang="en-US" sz="2800" dirty="0" smtClean="0"/>
              <a:t> </a:t>
            </a:r>
            <a:r>
              <a:rPr lang="en-US" sz="2800" dirty="0" err="1" smtClean="0"/>
              <a:t>mins</a:t>
            </a:r>
            <a:r>
              <a:rPr lang="en-US" sz="2800" dirty="0" smtClean="0"/>
              <a:t> of customer churn are high. </a:t>
            </a:r>
            <a:r>
              <a:rPr lang="en-US" sz="1400" dirty="0" smtClean="0"/>
              <a:t>-</a:t>
            </a:r>
            <a:r>
              <a:rPr lang="en-US" sz="1600" dirty="0" smtClean="0"/>
              <a:t>next slide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customer service - chur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326595"/>
            <a:ext cx="4903317" cy="3531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ot i min-chur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3752551"/>
            <a:ext cx="4267200" cy="3105449"/>
          </a:xfrm>
        </p:spPr>
      </p:pic>
      <p:pic>
        <p:nvPicPr>
          <p:cNvPr id="5" name="Picture 4" descr="tot n min- chur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808432"/>
            <a:ext cx="4267200" cy="3049568"/>
          </a:xfrm>
          <a:prstGeom prst="rect">
            <a:avLst/>
          </a:prstGeom>
        </p:spPr>
      </p:pic>
      <p:pic>
        <p:nvPicPr>
          <p:cNvPr id="6" name="Picture 5" descr="tot d min - chur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990600"/>
            <a:ext cx="4267200" cy="3049567"/>
          </a:xfrm>
          <a:prstGeom prst="rect">
            <a:avLst/>
          </a:prstGeom>
        </p:spPr>
      </p:pic>
      <p:pic>
        <p:nvPicPr>
          <p:cNvPr id="7" name="Picture 6" descr="tot e min-chur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0" y="990600"/>
            <a:ext cx="4267200" cy="304956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solidFill>
                  <a:srgbClr val="FF0000"/>
                </a:solidFill>
              </a:rPr>
              <a:t>Analysis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1"/>
            <a:ext cx="8229600" cy="19050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can see that 50% of our customers were from area  code 415 out of which 7% are customer churn where as 25% are from 408 and same from 510 and we have 4% of customer churn from both of the area.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800" b="1" dirty="0" smtClean="0">
                <a:solidFill>
                  <a:srgbClr val="FF0000"/>
                </a:solidFill>
              </a:rPr>
              <a:t>Analysis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066800"/>
            <a:ext cx="7620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Finding relation between </a:t>
            </a:r>
            <a:r>
              <a:rPr lang="en-IN" sz="2800" dirty="0" smtClean="0"/>
              <a:t>categorical independent </a:t>
            </a:r>
            <a:r>
              <a:rPr lang="en-IN" sz="2800" dirty="0" smtClean="0"/>
              <a:t>variables and dependent variable ’Churn’.</a:t>
            </a:r>
          </a:p>
          <a:p>
            <a:endParaRPr lang="en-US" dirty="0"/>
          </a:p>
        </p:txBody>
      </p:sp>
      <p:pic>
        <p:nvPicPr>
          <p:cNvPr id="7" name="Picture 6" descr="Churn-Area 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505200"/>
            <a:ext cx="4001412" cy="3137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Now international plan v/s churn</a:t>
            </a:r>
          </a:p>
          <a:p>
            <a:pPr lvl="1"/>
            <a:r>
              <a:rPr lang="en-IN" sz="2000" dirty="0" smtClean="0"/>
              <a:t>We can see that 10% of customer had subscribed for international plan out of which 4% are customer churn(</a:t>
            </a:r>
            <a:r>
              <a:rPr lang="en-IN" sz="2000" dirty="0" err="1" smtClean="0"/>
              <a:t>i.e</a:t>
            </a:r>
            <a:r>
              <a:rPr lang="en-IN" sz="2000" dirty="0" smtClean="0"/>
              <a:t>, 40% of international plan subscriber)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800" b="1" dirty="0" smtClean="0">
                <a:solidFill>
                  <a:srgbClr val="FF0000"/>
                </a:solidFill>
              </a:rPr>
              <a:t>Analysis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5" name="Picture 4" descr="intl plan-chur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124200"/>
            <a:ext cx="4191000" cy="3569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V-mail plan v/s churn</a:t>
            </a:r>
          </a:p>
          <a:p>
            <a:pPr lvl="1"/>
            <a:r>
              <a:rPr lang="en-IN" sz="2000" dirty="0" smtClean="0"/>
              <a:t>27% or customer subscribed for v-mail and 2% of them were customer churn(</a:t>
            </a:r>
            <a:r>
              <a:rPr lang="en-IN" sz="2000" dirty="0" err="1" smtClean="0"/>
              <a:t>i.e</a:t>
            </a:r>
            <a:r>
              <a:rPr lang="en-IN" sz="2000" dirty="0" smtClean="0"/>
              <a:t>, around 8 % of v-mail subscriber)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800" b="1" dirty="0" smtClean="0">
                <a:solidFill>
                  <a:srgbClr val="FF0000"/>
                </a:solidFill>
              </a:rPr>
              <a:t>Analysis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5" name="Picture 4" descr="vmail plan-chur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819400"/>
            <a:ext cx="4365303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800" b="1" dirty="0" smtClean="0">
                <a:solidFill>
                  <a:srgbClr val="FF0000"/>
                </a:solidFill>
              </a:rPr>
              <a:t>Challenges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Difficulty while understanding the data at first.</a:t>
            </a:r>
          </a:p>
          <a:p>
            <a:r>
              <a:rPr lang="en-IN" dirty="0" smtClean="0"/>
              <a:t>Difficulty while plotting graph to find relationship between different features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800" b="1" dirty="0" smtClean="0">
                <a:solidFill>
                  <a:srgbClr val="FF0000"/>
                </a:solidFill>
              </a:rPr>
              <a:t>Conclusion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Account length does not affect customer churn much</a:t>
            </a:r>
          </a:p>
          <a:p>
            <a:r>
              <a:rPr lang="en-IN" dirty="0" smtClean="0"/>
              <a:t>Customer churned were calling customer service more</a:t>
            </a:r>
          </a:p>
          <a:p>
            <a:r>
              <a:rPr lang="en-IN" dirty="0" smtClean="0"/>
              <a:t>Average daily call </a:t>
            </a:r>
            <a:r>
              <a:rPr lang="en-IN" dirty="0" err="1" smtClean="0"/>
              <a:t>mins</a:t>
            </a:r>
            <a:r>
              <a:rPr lang="en-IN" dirty="0" smtClean="0"/>
              <a:t> of customer churn were high</a:t>
            </a:r>
          </a:p>
          <a:p>
            <a:r>
              <a:rPr lang="en-IN" dirty="0" smtClean="0"/>
              <a:t>8% v-mail subscribers are customer churn</a:t>
            </a:r>
          </a:p>
          <a:p>
            <a:r>
              <a:rPr lang="en-IN" dirty="0" smtClean="0"/>
              <a:t>40% international subscriber are customer churn</a:t>
            </a:r>
          </a:p>
          <a:p>
            <a:r>
              <a:rPr lang="en-IN" dirty="0" smtClean="0"/>
              <a:t>We have maximum customers from area code 415.</a:t>
            </a:r>
          </a:p>
          <a:p>
            <a:pPr>
              <a:buNone/>
            </a:pP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1143000"/>
          </a:xfrm>
        </p:spPr>
        <p:txBody>
          <a:bodyPr>
            <a:noAutofit/>
          </a:bodyPr>
          <a:lstStyle/>
          <a:p>
            <a:pPr algn="l"/>
            <a:r>
              <a:rPr lang="en-IN" b="1" dirty="0" smtClean="0">
                <a:solidFill>
                  <a:srgbClr val="FF0000"/>
                </a:solidFill>
              </a:rPr>
              <a:t>Ways to ensure customer retention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Improve customer service</a:t>
            </a:r>
          </a:p>
          <a:p>
            <a:r>
              <a:rPr lang="en-IN" dirty="0" smtClean="0"/>
              <a:t>Take feedback of customer service</a:t>
            </a:r>
          </a:p>
          <a:p>
            <a:r>
              <a:rPr lang="en-IN" dirty="0" smtClean="0"/>
              <a:t>Try to solve customer issues </a:t>
            </a:r>
            <a:r>
              <a:rPr lang="en-IN" dirty="0" err="1" smtClean="0"/>
              <a:t>asap</a:t>
            </a:r>
            <a:endParaRPr lang="en-IN" dirty="0" smtClean="0"/>
          </a:p>
          <a:p>
            <a:r>
              <a:rPr lang="en-IN" dirty="0" smtClean="0"/>
              <a:t>Introducing new plan for customer who talking for longer duration </a:t>
            </a:r>
          </a:p>
          <a:p>
            <a:r>
              <a:rPr lang="en-IN" dirty="0" smtClean="0"/>
              <a:t>We can introduce special plan for Area code from where we are getting high number of customers to retain them and also we can try to get more customers from other </a:t>
            </a:r>
            <a:r>
              <a:rPr lang="en-IN" dirty="0" smtClean="0"/>
              <a:t>areas </a:t>
            </a:r>
            <a:r>
              <a:rPr lang="en-US" dirty="0" smtClean="0"/>
              <a:t>by</a:t>
            </a:r>
            <a:r>
              <a:rPr lang="en-US" dirty="0" smtClean="0"/>
              <a:t> introducing plans for new </a:t>
            </a:r>
            <a:r>
              <a:rPr lang="en-US" dirty="0" smtClean="0"/>
              <a:t>customers</a:t>
            </a:r>
            <a:endParaRPr lang="en-IN" dirty="0" smtClean="0"/>
          </a:p>
          <a:p>
            <a:r>
              <a:rPr lang="en-IN" dirty="0" smtClean="0"/>
              <a:t>Make changes in international and v-mail plans</a:t>
            </a:r>
          </a:p>
          <a:p>
            <a:r>
              <a:rPr lang="en-IN" dirty="0" smtClean="0"/>
              <a:t>If we find customer is inactive or any other reason to go churn we can give special offer to retain the customer</a:t>
            </a:r>
          </a:p>
          <a:p>
            <a:r>
              <a:rPr lang="en-IN" dirty="0" smtClean="0"/>
              <a:t>Always keep details of competitors where our customers are going and there services</a:t>
            </a:r>
          </a:p>
          <a:p>
            <a:r>
              <a:rPr lang="en-IN" dirty="0" smtClean="0"/>
              <a:t>If customer if leaving our service try to take feedback from them and improve our service accordingly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 smtClean="0">
                <a:solidFill>
                  <a:srgbClr val="FF0000"/>
                </a:solidFill>
              </a:rPr>
              <a:t>Index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Business</a:t>
            </a:r>
          </a:p>
          <a:p>
            <a:r>
              <a:rPr lang="en-IN" dirty="0" smtClean="0"/>
              <a:t>Business Problem</a:t>
            </a:r>
          </a:p>
          <a:p>
            <a:r>
              <a:rPr lang="en-IN" dirty="0" smtClean="0"/>
              <a:t>Objective</a:t>
            </a:r>
          </a:p>
          <a:p>
            <a:r>
              <a:rPr lang="en-IN" dirty="0" smtClean="0"/>
              <a:t>Analysis based on factors of the </a:t>
            </a:r>
            <a:r>
              <a:rPr lang="en-IN" dirty="0" smtClean="0"/>
              <a:t>data</a:t>
            </a:r>
          </a:p>
          <a:p>
            <a:r>
              <a:rPr lang="en-IN" dirty="0" smtClean="0"/>
              <a:t>Challenges</a:t>
            </a:r>
          </a:p>
          <a:p>
            <a:r>
              <a:rPr lang="en-IN" dirty="0" smtClean="0"/>
              <a:t>Conclusion</a:t>
            </a:r>
          </a:p>
          <a:p>
            <a:r>
              <a:rPr lang="en-IN" dirty="0" smtClean="0"/>
              <a:t>Ways to ensure customer retention</a:t>
            </a:r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 smtClean="0">
                <a:solidFill>
                  <a:srgbClr val="FF0000"/>
                </a:solidFill>
              </a:rPr>
              <a:t>Business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399"/>
          </a:xfrm>
        </p:spPr>
        <p:txBody>
          <a:bodyPr>
            <a:normAutofit/>
          </a:bodyPr>
          <a:lstStyle/>
          <a:p>
            <a:r>
              <a:rPr lang="en-US" b="1" dirty="0" smtClean="0"/>
              <a:t>Orange S.A., formerly France </a:t>
            </a:r>
            <a:r>
              <a:rPr lang="en-US" b="1" dirty="0" err="1" smtClean="0"/>
              <a:t>Télécom</a:t>
            </a:r>
            <a:r>
              <a:rPr lang="en-US" b="1" dirty="0" smtClean="0"/>
              <a:t> S.A., is a French multinational telecommunications corporation.</a:t>
            </a:r>
          </a:p>
          <a:p>
            <a:pPr>
              <a:buNone/>
            </a:pPr>
            <a:endParaRPr lang="en-US" b="1" dirty="0" smtClean="0"/>
          </a:p>
          <a:p>
            <a:r>
              <a:rPr lang="en-IN" b="1" dirty="0" smtClean="0"/>
              <a:t>We have dataset of the company which consist of cleaned customer activity data</a:t>
            </a:r>
            <a:endParaRPr lang="en-US" dirty="0" smtClean="0"/>
          </a:p>
          <a:p>
            <a:endParaRPr lang="en-IN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 smtClean="0">
                <a:solidFill>
                  <a:srgbClr val="FF0000"/>
                </a:solidFill>
              </a:rPr>
              <a:t>Business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Customer churn is the biggest problem for any company, it is important to analyse the data and get solution for it .</a:t>
            </a:r>
          </a:p>
          <a:p>
            <a:pPr>
              <a:buNone/>
            </a:pPr>
            <a:endParaRPr lang="en-IN" sz="2400" dirty="0" smtClean="0"/>
          </a:p>
          <a:p>
            <a:r>
              <a:rPr lang="en-IN" sz="2400" dirty="0" smtClean="0"/>
              <a:t>Telecom companies have many competitors so customer have many options to switch from one service provider to another. Because of which, they have high churn rate.</a:t>
            </a:r>
          </a:p>
          <a:p>
            <a:pPr>
              <a:buNone/>
            </a:pPr>
            <a:endParaRPr lang="en-IN" sz="2400" dirty="0" smtClean="0"/>
          </a:p>
          <a:p>
            <a:r>
              <a:rPr lang="en-IN" sz="2400" dirty="0" smtClean="0"/>
              <a:t>We have customer churn data of the company and we need to explore and analyse it to meet our goal and retain maximum number of customers.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 smtClean="0">
                <a:solidFill>
                  <a:srgbClr val="FF0000"/>
                </a:solidFill>
              </a:rPr>
              <a:t>Objective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Finding relation between customer churn and other factors</a:t>
            </a:r>
          </a:p>
          <a:p>
            <a:r>
              <a:rPr lang="en-IN" dirty="0" smtClean="0"/>
              <a:t>As retaining customers is cheaper than getting new customers from market, we will be focusing on ways to retain the existing customers</a:t>
            </a:r>
          </a:p>
          <a:p>
            <a:pPr lvl="1"/>
            <a:r>
              <a:rPr lang="en-IN" dirty="0" smtClean="0"/>
              <a:t> New plans for customer or improvising the existing plans that we have as per the factor which influence customer churn</a:t>
            </a:r>
          </a:p>
          <a:p>
            <a:r>
              <a:rPr lang="en-IN" dirty="0" smtClean="0"/>
              <a:t>Reducing customer churn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800" dirty="0" smtClean="0">
                <a:solidFill>
                  <a:srgbClr val="FF0000"/>
                </a:solidFill>
              </a:rPr>
              <a:t>Summary of data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have 3333 rows and 20 columns with non null values</a:t>
            </a:r>
          </a:p>
          <a:p>
            <a:r>
              <a:rPr lang="en-US" dirty="0" smtClean="0"/>
              <a:t>Out of 20 variables(columns), 1 variable is dependent and remaining 19 are independent variables.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800" b="1" dirty="0" smtClean="0">
                <a:solidFill>
                  <a:srgbClr val="FF0000"/>
                </a:solidFill>
              </a:rPr>
              <a:t>Analysis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 can see that around 14% of Customer Churn is there.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hurn%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057400"/>
            <a:ext cx="4728572" cy="44583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800" b="1" dirty="0" smtClean="0">
                <a:solidFill>
                  <a:srgbClr val="FF0000"/>
                </a:solidFill>
              </a:rPr>
              <a:t>Analysis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495800"/>
          </a:xfrm>
        </p:spPr>
        <p:txBody>
          <a:bodyPr/>
          <a:lstStyle/>
          <a:p>
            <a:r>
              <a:rPr lang="en-US" sz="2800" dirty="0" smtClean="0"/>
              <a:t>We can see that around 28% of customer subscribed for Voice mail plan.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209800"/>
            <a:ext cx="4572000" cy="43107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 can see that around 10% of customer subscribed for International plan.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solidFill>
                  <a:srgbClr val="FF0000"/>
                </a:solidFill>
              </a:rPr>
              <a:t>Analysis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5" name="Picture 4" descr="international pl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23431"/>
            <a:ext cx="4809391" cy="45345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524</Words>
  <Application>Microsoft Office PowerPoint</Application>
  <PresentationFormat>On-screen Show (4:3)</PresentationFormat>
  <Paragraphs>74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Capstone EDA Project</vt:lpstr>
      <vt:lpstr>Index</vt:lpstr>
      <vt:lpstr>Business</vt:lpstr>
      <vt:lpstr>Business Problem</vt:lpstr>
      <vt:lpstr>Objective</vt:lpstr>
      <vt:lpstr>Summary of data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Challenges</vt:lpstr>
      <vt:lpstr>Conclusion</vt:lpstr>
      <vt:lpstr>Ways to ensure customer retention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EDA Project</dc:title>
  <dc:creator>MCT</dc:creator>
  <cp:lastModifiedBy>MCT</cp:lastModifiedBy>
  <cp:revision>30</cp:revision>
  <dcterms:created xsi:type="dcterms:W3CDTF">2006-08-16T00:00:00Z</dcterms:created>
  <dcterms:modified xsi:type="dcterms:W3CDTF">2022-04-16T20:37:55Z</dcterms:modified>
</cp:coreProperties>
</file>