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72" r:id="rId2"/>
    <p:sldId id="257" r:id="rId3"/>
    <p:sldId id="273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</p:sldIdLst>
  <p:sldSz cx="8953500" cy="7505700"/>
  <p:notesSz cx="6858000" cy="9144000"/>
  <p:embeddedFontLst>
    <p:embeddedFont>
      <p:font typeface="Algerian" panose="04020705040A02060702" pitchFamily="82" charset="0"/>
      <p:regular r:id="rId21"/>
    </p:embeddedFont>
    <p:embeddedFont>
      <p:font typeface="Arial Rounded MT Bold" panose="020F0704030504030204" pitchFamily="34" charset="0"/>
      <p:regular r:id="rId22"/>
    </p:embeddedFont>
    <p:embeddedFont>
      <p:font typeface="Barlow Bold" panose="020B0604020202020204" charset="0"/>
      <p:regular r:id="rId23"/>
    </p:embeddedFont>
    <p:embeddedFont>
      <p:font typeface="Barlow Heavy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14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AA73-987F-4800-BCA8-807006C764D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9088" y="1143000"/>
            <a:ext cx="3679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DAD80-74D4-4E7A-A49A-0FB854BB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AD80-74D4-4E7A-A49A-0FB854BB77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2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3492" y="5493654"/>
            <a:ext cx="1420532" cy="1482529"/>
          </a:xfrm>
          <a:custGeom>
            <a:avLst/>
            <a:gdLst/>
            <a:ahLst/>
            <a:cxnLst/>
            <a:rect l="l" t="t" r="r" b="b"/>
            <a:pathLst>
              <a:path w="1420532" h="1482529">
                <a:moveTo>
                  <a:pt x="0" y="0"/>
                </a:moveTo>
                <a:lnTo>
                  <a:pt x="1420533" y="0"/>
                </a:lnTo>
                <a:lnTo>
                  <a:pt x="1420533" y="1482529"/>
                </a:lnTo>
                <a:lnTo>
                  <a:pt x="0" y="1482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61677" y="554457"/>
            <a:ext cx="1035187" cy="1080366"/>
          </a:xfrm>
          <a:custGeom>
            <a:avLst/>
            <a:gdLst/>
            <a:ahLst/>
            <a:cxnLst/>
            <a:rect l="l" t="t" r="r" b="b"/>
            <a:pathLst>
              <a:path w="1035187" h="1080366">
                <a:moveTo>
                  <a:pt x="0" y="0"/>
                </a:moveTo>
                <a:lnTo>
                  <a:pt x="1035187" y="0"/>
                </a:lnTo>
                <a:lnTo>
                  <a:pt x="1035187" y="1080366"/>
                </a:lnTo>
                <a:lnTo>
                  <a:pt x="0" y="1080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349266" y="6301664"/>
            <a:ext cx="434503" cy="453466"/>
          </a:xfrm>
          <a:custGeom>
            <a:avLst/>
            <a:gdLst/>
            <a:ahLst/>
            <a:cxnLst/>
            <a:rect l="l" t="t" r="r" b="b"/>
            <a:pathLst>
              <a:path w="434503" h="453466">
                <a:moveTo>
                  <a:pt x="0" y="0"/>
                </a:moveTo>
                <a:lnTo>
                  <a:pt x="434503" y="0"/>
                </a:lnTo>
                <a:lnTo>
                  <a:pt x="434503" y="453466"/>
                </a:lnTo>
                <a:lnTo>
                  <a:pt x="0" y="453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2709" y="4670304"/>
            <a:ext cx="434503" cy="453466"/>
          </a:xfrm>
          <a:custGeom>
            <a:avLst/>
            <a:gdLst/>
            <a:ahLst/>
            <a:cxnLst/>
            <a:rect l="l" t="t" r="r" b="b"/>
            <a:pathLst>
              <a:path w="434503" h="453466">
                <a:moveTo>
                  <a:pt x="0" y="0"/>
                </a:moveTo>
                <a:lnTo>
                  <a:pt x="434503" y="0"/>
                </a:lnTo>
                <a:lnTo>
                  <a:pt x="434503" y="453466"/>
                </a:lnTo>
                <a:lnTo>
                  <a:pt x="0" y="453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04125" y="919521"/>
            <a:ext cx="629349" cy="656816"/>
          </a:xfrm>
          <a:custGeom>
            <a:avLst/>
            <a:gdLst/>
            <a:ahLst/>
            <a:cxnLst/>
            <a:rect l="l" t="t" r="r" b="b"/>
            <a:pathLst>
              <a:path w="629349" h="656816">
                <a:moveTo>
                  <a:pt x="0" y="0"/>
                </a:moveTo>
                <a:lnTo>
                  <a:pt x="629349" y="0"/>
                </a:lnTo>
                <a:lnTo>
                  <a:pt x="629349" y="656816"/>
                </a:lnTo>
                <a:lnTo>
                  <a:pt x="0" y="656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971538" y="2185891"/>
            <a:ext cx="380279" cy="396875"/>
          </a:xfrm>
          <a:custGeom>
            <a:avLst/>
            <a:gdLst/>
            <a:ahLst/>
            <a:cxnLst/>
            <a:rect l="l" t="t" r="r" b="b"/>
            <a:pathLst>
              <a:path w="380279" h="396875">
                <a:moveTo>
                  <a:pt x="0" y="0"/>
                </a:moveTo>
                <a:lnTo>
                  <a:pt x="380279" y="0"/>
                </a:lnTo>
                <a:lnTo>
                  <a:pt x="380279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657983" y="1892983"/>
            <a:ext cx="3544947" cy="4862147"/>
          </a:xfrm>
          <a:custGeom>
            <a:avLst/>
            <a:gdLst/>
            <a:ahLst/>
            <a:cxnLst/>
            <a:rect l="l" t="t" r="r" b="b"/>
            <a:pathLst>
              <a:path w="3544947" h="4862147">
                <a:moveTo>
                  <a:pt x="0" y="0"/>
                </a:moveTo>
                <a:lnTo>
                  <a:pt x="3544947" y="0"/>
                </a:lnTo>
                <a:lnTo>
                  <a:pt x="3544947" y="4862147"/>
                </a:lnTo>
                <a:lnTo>
                  <a:pt x="0" y="486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A98F2F4-DE00-2751-19A2-187EBA129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0723" y="562671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b="1" dirty="0">
                <a:latin typeface="Algerian" panose="04020705040A02060702" pitchFamily="82" charset="0"/>
              </a:rPr>
              <a:t>SQL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DD3BF703-4065-07E1-E901-522E275A8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50" y="3067050"/>
            <a:ext cx="5638800" cy="1579832"/>
          </a:xfrm>
        </p:spPr>
        <p:txBody>
          <a:bodyPr>
            <a:normAutofit fontScale="85000" lnSpcReduction="10000"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Coronavirus Analysis using </a:t>
            </a:r>
          </a:p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73820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13FB8-FAEE-09E2-6397-AAC4004C6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21" y="1915895"/>
            <a:ext cx="5397777" cy="2597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F50E8C-587B-3BAC-2670-C639BA9D8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87" y="5048250"/>
            <a:ext cx="5607338" cy="1473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1050E-A262-6236-7419-24757FCE3AB5}"/>
              </a:ext>
            </a:extLst>
          </p:cNvPr>
          <p:cNvSpPr txBox="1"/>
          <p:nvPr/>
        </p:nvSpPr>
        <p:spPr>
          <a:xfrm>
            <a:off x="1123950" y="476250"/>
            <a:ext cx="71628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2" lvl="1" algn="l">
              <a:lnSpc>
                <a:spcPts val="1634"/>
              </a:lnSpc>
            </a:pPr>
            <a:r>
              <a:rPr lang="en-US" sz="1800" dirty="0">
                <a:solidFill>
                  <a:srgbClr val="000000"/>
                </a:solidFill>
                <a:latin typeface="Barlow Heavy"/>
              </a:rPr>
              <a:t> THE TOTAL NUMBER OF CASE OF CONFIRMED, DEATHS, RECOVERED EACH MONTH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5B83C331-1AC0-C1D9-F767-D8CDD9DA1571}"/>
              </a:ext>
            </a:extLst>
          </p:cNvPr>
          <p:cNvSpPr/>
          <p:nvPr/>
        </p:nvSpPr>
        <p:spPr>
          <a:xfrm>
            <a:off x="7329320" y="5593609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42E83BB8-FB23-127F-D1E1-8FDF35DE8F8D}"/>
              </a:ext>
            </a:extLst>
          </p:cNvPr>
          <p:cNvSpPr/>
          <p:nvPr/>
        </p:nvSpPr>
        <p:spPr>
          <a:xfrm>
            <a:off x="7219950" y="457531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52E97-0426-824F-2DAA-34DCFDEA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47850"/>
            <a:ext cx="8153400" cy="2644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C281BC-A012-9B79-A154-B24DFF199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8" y="4667250"/>
            <a:ext cx="6655142" cy="1695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F7FA3-CD3C-E353-F4AD-A24A879A116C}"/>
              </a:ext>
            </a:extLst>
          </p:cNvPr>
          <p:cNvSpPr txBox="1"/>
          <p:nvPr/>
        </p:nvSpPr>
        <p:spPr>
          <a:xfrm>
            <a:off x="514350" y="552450"/>
            <a:ext cx="8001000" cy="89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2" lvl="1" algn="l">
              <a:lnSpc>
                <a:spcPts val="1634"/>
              </a:lnSpc>
            </a:pPr>
            <a:r>
              <a:rPr lang="en-US" dirty="0">
                <a:solidFill>
                  <a:srgbClr val="000000"/>
                </a:solidFill>
                <a:latin typeface="Barlow Heavy"/>
              </a:rPr>
              <a:t>CHECK HOW CORONA VIRUS SPREAD OUT WITH RESPECT TO CONFIRMED CASE</a:t>
            </a:r>
          </a:p>
          <a:p>
            <a:pPr marL="126002" lvl="1" algn="l">
              <a:lnSpc>
                <a:spcPts val="1634"/>
              </a:lnSpc>
            </a:pPr>
            <a:r>
              <a:rPr lang="en-US" dirty="0">
                <a:solidFill>
                  <a:srgbClr val="000000"/>
                </a:solidFill>
                <a:latin typeface="Barlow Heavy"/>
              </a:rPr>
              <a:t>   (EG.: TOTAL CONFIRMED CASES, THEIR AVERAGE, VARIANCE &amp; STDEV )</a:t>
            </a:r>
          </a:p>
          <a:p>
            <a:pPr algn="l">
              <a:lnSpc>
                <a:spcPts val="1634"/>
              </a:lnSpc>
            </a:pPr>
            <a:endParaRPr lang="en-US" sz="1167" dirty="0">
              <a:solidFill>
                <a:srgbClr val="000000"/>
              </a:solidFill>
              <a:latin typeface="Barlow Heavy"/>
            </a:endParaRP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69BDAB96-CFFB-D409-C6B5-E880CA686F01}"/>
              </a:ext>
            </a:extLst>
          </p:cNvPr>
          <p:cNvSpPr/>
          <p:nvPr/>
        </p:nvSpPr>
        <p:spPr>
          <a:xfrm>
            <a:off x="7257000" y="5679144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442A1D-DC27-21C0-9D7F-73F82113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695450"/>
            <a:ext cx="6858000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28A98-5102-9F92-BF18-6951A3F0E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276850"/>
            <a:ext cx="5188217" cy="1682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DF8B3-0C67-5B2B-B7AB-1F5943F75B88}"/>
              </a:ext>
            </a:extLst>
          </p:cNvPr>
          <p:cNvSpPr txBox="1"/>
          <p:nvPr/>
        </p:nvSpPr>
        <p:spPr>
          <a:xfrm>
            <a:off x="438150" y="323850"/>
            <a:ext cx="8382000" cy="89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2" lvl="1" algn="l">
              <a:lnSpc>
                <a:spcPts val="1634"/>
              </a:lnSpc>
            </a:pPr>
            <a:r>
              <a:rPr lang="en-US" dirty="0">
                <a:solidFill>
                  <a:srgbClr val="000000"/>
                </a:solidFill>
                <a:latin typeface="Barlow Heavy"/>
              </a:rPr>
              <a:t>  CHECK HOW CORONA VIRUS SPREAD OUT WITH RESPECT TO DEATH CASE PER MONTH</a:t>
            </a:r>
          </a:p>
          <a:p>
            <a:pPr marL="126002" lvl="1" algn="l">
              <a:lnSpc>
                <a:spcPts val="1634"/>
              </a:lnSpc>
            </a:pPr>
            <a:r>
              <a:rPr lang="en-US" dirty="0">
                <a:solidFill>
                  <a:srgbClr val="000000"/>
                </a:solidFill>
                <a:latin typeface="Barlow Heavy"/>
              </a:rPr>
              <a:t>   (EG.: TOTAL CONFIRMED CASES, THEIR AVERAGE, VARIANCE &amp; STDEV )</a:t>
            </a:r>
          </a:p>
          <a:p>
            <a:pPr algn="l">
              <a:lnSpc>
                <a:spcPts val="1634"/>
              </a:lnSpc>
            </a:pPr>
            <a:endParaRPr lang="en-US" sz="1167" dirty="0">
              <a:solidFill>
                <a:srgbClr val="000000"/>
              </a:solidFill>
              <a:latin typeface="Barlow Heavy"/>
            </a:endParaRP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5AD4A1E3-6073-9A4A-A9F2-AECFB1E62CCF}"/>
              </a:ext>
            </a:extLst>
          </p:cNvPr>
          <p:cNvSpPr/>
          <p:nvPr/>
        </p:nvSpPr>
        <p:spPr>
          <a:xfrm>
            <a:off x="7248086" y="5926703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21387B-6C7E-5E63-6056-8F87C35E6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1" y="1543050"/>
            <a:ext cx="7620000" cy="2691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79626-9850-66F6-F687-D9AC31E01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4514850"/>
            <a:ext cx="7036162" cy="1873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99B57-440C-A895-5986-14D2EA981505}"/>
              </a:ext>
            </a:extLst>
          </p:cNvPr>
          <p:cNvSpPr txBox="1"/>
          <p:nvPr/>
        </p:nvSpPr>
        <p:spPr>
          <a:xfrm>
            <a:off x="438150" y="409947"/>
            <a:ext cx="76200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34"/>
              </a:lnSpc>
            </a:pPr>
            <a:r>
              <a:rPr lang="en-US" dirty="0">
                <a:solidFill>
                  <a:srgbClr val="000000"/>
                </a:solidFill>
                <a:latin typeface="Barlow Heavy"/>
              </a:rPr>
              <a:t>CHECK HOW CORONA VIRUS SPREAD OUT WITH RESPECT TO RECOVERED CASE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997BBE49-1FBA-8856-37AA-B69D06FEC148}"/>
              </a:ext>
            </a:extLst>
          </p:cNvPr>
          <p:cNvSpPr/>
          <p:nvPr/>
        </p:nvSpPr>
        <p:spPr>
          <a:xfrm>
            <a:off x="7248086" y="5886450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260E6-D5BB-72A1-2EB8-2F2E0995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5450"/>
            <a:ext cx="758864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594DF-22AE-9C40-B385-9C1F96919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752850"/>
            <a:ext cx="5867400" cy="2152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B6B9C-753A-36B6-A724-9243A335A224}"/>
              </a:ext>
            </a:extLst>
          </p:cNvPr>
          <p:cNvSpPr txBox="1"/>
          <p:nvPr/>
        </p:nvSpPr>
        <p:spPr>
          <a:xfrm>
            <a:off x="971550" y="628650"/>
            <a:ext cx="7391400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5" lvl="1" indent="-126003" algn="l">
              <a:lnSpc>
                <a:spcPts val="1634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Barlow Heavy"/>
              </a:rPr>
              <a:t>Q. CHECK WHAT IS START_DATE AND END_DATE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B137378B-9957-6411-A46E-5842A02C85D1}"/>
              </a:ext>
            </a:extLst>
          </p:cNvPr>
          <p:cNvSpPr/>
          <p:nvPr/>
        </p:nvSpPr>
        <p:spPr>
          <a:xfrm>
            <a:off x="7248086" y="5926703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07C52BD-FF01-4641-4C93-EE06871E40ED}"/>
              </a:ext>
            </a:extLst>
          </p:cNvPr>
          <p:cNvSpPr/>
          <p:nvPr/>
        </p:nvSpPr>
        <p:spPr>
          <a:xfrm>
            <a:off x="7143750" y="268944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1765F-D24C-069E-FE1F-16B3A84D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97" y="2558988"/>
            <a:ext cx="4972306" cy="2387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10945F-A129-CAEF-333A-DCB10B1C2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5048250"/>
            <a:ext cx="5372376" cy="1854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56C66-4903-C263-8123-5860F730DBE6}"/>
              </a:ext>
            </a:extLst>
          </p:cNvPr>
          <p:cNvSpPr txBox="1"/>
          <p:nvPr/>
        </p:nvSpPr>
        <p:spPr>
          <a:xfrm>
            <a:off x="590550" y="476250"/>
            <a:ext cx="76962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2" lvl="1" algn="l">
              <a:lnSpc>
                <a:spcPts val="1634"/>
              </a:lnSpc>
            </a:pPr>
            <a:r>
              <a:rPr lang="en-US" sz="1800" dirty="0">
                <a:solidFill>
                  <a:srgbClr val="000000"/>
                </a:solidFill>
                <a:latin typeface="Barlow Heavy"/>
              </a:rPr>
              <a:t> CHECK HOW CORONA VIRUS SPREAD OUT WITH RESPECT TO CONFIRMED CASE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8F5A5-545B-CBC4-E946-F6CBCCB8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046254"/>
            <a:ext cx="6172200" cy="3413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1534E-2E0D-E365-3D45-77FB64DCC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4" y="5810250"/>
            <a:ext cx="7086600" cy="53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0AA6F-0747-5FDF-471B-BD5291CB80F9}"/>
              </a:ext>
            </a:extLst>
          </p:cNvPr>
          <p:cNvSpPr txBox="1"/>
          <p:nvPr/>
        </p:nvSpPr>
        <p:spPr>
          <a:xfrm>
            <a:off x="438150" y="476250"/>
            <a:ext cx="851535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5" lvl="1" indent="-126003" algn="l">
              <a:lnSpc>
                <a:spcPts val="1634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Barlow Heavy"/>
              </a:rPr>
              <a:t>Q. IF NULL VALUES ARE PRESENT, UPDATE THEM WITH ZEROS FOR ALL COLUMNS. 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32001663-CB08-F950-DDD0-A97FD94DE660}"/>
              </a:ext>
            </a:extLst>
          </p:cNvPr>
          <p:cNvSpPr/>
          <p:nvPr/>
        </p:nvSpPr>
        <p:spPr>
          <a:xfrm>
            <a:off x="7374724" y="5962650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B4A23704-826D-D268-8C85-13DADF20D630}"/>
              </a:ext>
            </a:extLst>
          </p:cNvPr>
          <p:cNvSpPr/>
          <p:nvPr/>
        </p:nvSpPr>
        <p:spPr>
          <a:xfrm>
            <a:off x="7400069" y="799350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50AA6F-0747-5FDF-471B-BD5291CB80F9}"/>
              </a:ext>
            </a:extLst>
          </p:cNvPr>
          <p:cNvSpPr txBox="1"/>
          <p:nvPr/>
        </p:nvSpPr>
        <p:spPr>
          <a:xfrm>
            <a:off x="2647950" y="476250"/>
            <a:ext cx="4953000" cy="347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2" lvl="1" algn="l">
              <a:lnSpc>
                <a:spcPts val="1634"/>
              </a:lnSpc>
            </a:pPr>
            <a:r>
              <a:rPr lang="en-US" sz="36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C7DC-30F0-040B-7F6B-E9EF360A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Through the utilization of SQL in the MYSQL workbench, this project successfully explored and analyzed COVID-19 data</a:t>
            </a:r>
          </a:p>
          <a:p>
            <a:r>
              <a:rPr lang="en-US" sz="2800" dirty="0"/>
              <a:t>The objective were met by gathering and cleaning the data, processing it using SQL queries, and answering key questions COVID-19 cases, deaths, vaccinations , and population percentages.</a:t>
            </a:r>
          </a:p>
          <a:p>
            <a:r>
              <a:rPr lang="en-US" sz="2800" dirty="0"/>
              <a:t>The project highlighted the significance of data exploration and demonstrated the effectiveness of SQL for extracting valuable insights from large dataset.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9782A0C-945B-EF05-1BAC-0AD2663A1C9D}"/>
              </a:ext>
            </a:extLst>
          </p:cNvPr>
          <p:cNvSpPr/>
          <p:nvPr/>
        </p:nvSpPr>
        <p:spPr>
          <a:xfrm>
            <a:off x="7374724" y="5962650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B1A8B9F4-F0C6-1CC8-F22D-66E9B8935694}"/>
              </a:ext>
            </a:extLst>
          </p:cNvPr>
          <p:cNvSpPr/>
          <p:nvPr/>
        </p:nvSpPr>
        <p:spPr>
          <a:xfrm>
            <a:off x="7319948" y="185455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3917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50AA6F-0747-5FDF-471B-BD5291CB80F9}"/>
              </a:ext>
            </a:extLst>
          </p:cNvPr>
          <p:cNvSpPr txBox="1"/>
          <p:nvPr/>
        </p:nvSpPr>
        <p:spPr>
          <a:xfrm>
            <a:off x="2038350" y="3143250"/>
            <a:ext cx="4953000" cy="397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2" lvl="1" algn="l">
              <a:lnSpc>
                <a:spcPts val="1634"/>
              </a:lnSpc>
            </a:pPr>
            <a:r>
              <a:rPr lang="en-US" sz="5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517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3492" y="5493654"/>
            <a:ext cx="1420532" cy="1482529"/>
          </a:xfrm>
          <a:custGeom>
            <a:avLst/>
            <a:gdLst/>
            <a:ahLst/>
            <a:cxnLst/>
            <a:rect l="l" t="t" r="r" b="b"/>
            <a:pathLst>
              <a:path w="1420532" h="1482529">
                <a:moveTo>
                  <a:pt x="0" y="0"/>
                </a:moveTo>
                <a:lnTo>
                  <a:pt x="1420533" y="0"/>
                </a:lnTo>
                <a:lnTo>
                  <a:pt x="1420533" y="1482529"/>
                </a:lnTo>
                <a:lnTo>
                  <a:pt x="0" y="1482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61677" y="554457"/>
            <a:ext cx="1035187" cy="1080366"/>
          </a:xfrm>
          <a:custGeom>
            <a:avLst/>
            <a:gdLst/>
            <a:ahLst/>
            <a:cxnLst/>
            <a:rect l="l" t="t" r="r" b="b"/>
            <a:pathLst>
              <a:path w="1035187" h="1080366">
                <a:moveTo>
                  <a:pt x="0" y="0"/>
                </a:moveTo>
                <a:lnTo>
                  <a:pt x="1035187" y="0"/>
                </a:lnTo>
                <a:lnTo>
                  <a:pt x="1035187" y="1080366"/>
                </a:lnTo>
                <a:lnTo>
                  <a:pt x="0" y="1080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349266" y="6301664"/>
            <a:ext cx="434503" cy="453466"/>
          </a:xfrm>
          <a:custGeom>
            <a:avLst/>
            <a:gdLst/>
            <a:ahLst/>
            <a:cxnLst/>
            <a:rect l="l" t="t" r="r" b="b"/>
            <a:pathLst>
              <a:path w="434503" h="453466">
                <a:moveTo>
                  <a:pt x="0" y="0"/>
                </a:moveTo>
                <a:lnTo>
                  <a:pt x="434503" y="0"/>
                </a:lnTo>
                <a:lnTo>
                  <a:pt x="434503" y="453466"/>
                </a:lnTo>
                <a:lnTo>
                  <a:pt x="0" y="453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2709" y="4670304"/>
            <a:ext cx="434503" cy="453466"/>
          </a:xfrm>
          <a:custGeom>
            <a:avLst/>
            <a:gdLst/>
            <a:ahLst/>
            <a:cxnLst/>
            <a:rect l="l" t="t" r="r" b="b"/>
            <a:pathLst>
              <a:path w="434503" h="453466">
                <a:moveTo>
                  <a:pt x="0" y="0"/>
                </a:moveTo>
                <a:lnTo>
                  <a:pt x="434503" y="0"/>
                </a:lnTo>
                <a:lnTo>
                  <a:pt x="434503" y="453466"/>
                </a:lnTo>
                <a:lnTo>
                  <a:pt x="0" y="453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04125" y="919521"/>
            <a:ext cx="629349" cy="656816"/>
          </a:xfrm>
          <a:custGeom>
            <a:avLst/>
            <a:gdLst/>
            <a:ahLst/>
            <a:cxnLst/>
            <a:rect l="l" t="t" r="r" b="b"/>
            <a:pathLst>
              <a:path w="629349" h="656816">
                <a:moveTo>
                  <a:pt x="0" y="0"/>
                </a:moveTo>
                <a:lnTo>
                  <a:pt x="629349" y="0"/>
                </a:lnTo>
                <a:lnTo>
                  <a:pt x="629349" y="656816"/>
                </a:lnTo>
                <a:lnTo>
                  <a:pt x="0" y="656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971538" y="2185891"/>
            <a:ext cx="380279" cy="396875"/>
          </a:xfrm>
          <a:custGeom>
            <a:avLst/>
            <a:gdLst/>
            <a:ahLst/>
            <a:cxnLst/>
            <a:rect l="l" t="t" r="r" b="b"/>
            <a:pathLst>
              <a:path w="380279" h="396875">
                <a:moveTo>
                  <a:pt x="0" y="0"/>
                </a:moveTo>
                <a:lnTo>
                  <a:pt x="380279" y="0"/>
                </a:lnTo>
                <a:lnTo>
                  <a:pt x="380279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657983" y="1892983"/>
            <a:ext cx="3544947" cy="4862147"/>
          </a:xfrm>
          <a:custGeom>
            <a:avLst/>
            <a:gdLst/>
            <a:ahLst/>
            <a:cxnLst/>
            <a:rect l="l" t="t" r="r" b="b"/>
            <a:pathLst>
              <a:path w="3544947" h="4862147">
                <a:moveTo>
                  <a:pt x="0" y="0"/>
                </a:moveTo>
                <a:lnTo>
                  <a:pt x="3544947" y="0"/>
                </a:lnTo>
                <a:lnTo>
                  <a:pt x="3544947" y="4862147"/>
                </a:lnTo>
                <a:lnTo>
                  <a:pt x="0" y="486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0570" y="657941"/>
            <a:ext cx="4732931" cy="218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86"/>
              </a:lnSpc>
            </a:pPr>
            <a:r>
              <a:rPr lang="en-US" sz="8827">
                <a:solidFill>
                  <a:srgbClr val="439D7D"/>
                </a:solidFill>
                <a:latin typeface="Barlow Heavy"/>
              </a:rPr>
              <a:t>CORONA VIRUS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9960" y="3111148"/>
            <a:ext cx="5524597" cy="161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Barlow Bold"/>
              </a:rPr>
              <a:t>THE CORONA VIRUS PANDEMIC HAS HAD A SIGNIFICANT IMPACT ON PUBLIC HEALTH AND HAS CREATED AN URGENT</a:t>
            </a:r>
          </a:p>
          <a:p>
            <a:pPr algn="ctr">
              <a:lnSpc>
                <a:spcPts val="209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Barlow Bold"/>
              </a:rPr>
              <a:t>NEED FOR DATA-DRIVEN INSIGHTS TO UNDERSTAND THE SPREAD OF THE VIRUS.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535" y="5962650"/>
            <a:ext cx="1420532" cy="1482529"/>
          </a:xfrm>
          <a:custGeom>
            <a:avLst/>
            <a:gdLst/>
            <a:ahLst/>
            <a:cxnLst/>
            <a:rect l="l" t="t" r="r" b="b"/>
            <a:pathLst>
              <a:path w="1420532" h="1482529">
                <a:moveTo>
                  <a:pt x="0" y="0"/>
                </a:moveTo>
                <a:lnTo>
                  <a:pt x="1420533" y="0"/>
                </a:lnTo>
                <a:lnTo>
                  <a:pt x="1420533" y="1482529"/>
                </a:lnTo>
                <a:lnTo>
                  <a:pt x="0" y="1482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685336" y="123093"/>
            <a:ext cx="1035187" cy="1080366"/>
          </a:xfrm>
          <a:custGeom>
            <a:avLst/>
            <a:gdLst/>
            <a:ahLst/>
            <a:cxnLst/>
            <a:rect l="l" t="t" r="r" b="b"/>
            <a:pathLst>
              <a:path w="1035187" h="1080366">
                <a:moveTo>
                  <a:pt x="0" y="0"/>
                </a:moveTo>
                <a:lnTo>
                  <a:pt x="1035188" y="0"/>
                </a:lnTo>
                <a:lnTo>
                  <a:pt x="1035188" y="1080366"/>
                </a:lnTo>
                <a:lnTo>
                  <a:pt x="0" y="1080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1950" y="529517"/>
            <a:ext cx="8051391" cy="297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76"/>
              </a:lnSpc>
              <a:spcBef>
                <a:spcPct val="0"/>
              </a:spcBef>
            </a:pPr>
            <a:r>
              <a:rPr lang="en-US" sz="1840" dirty="0">
                <a:solidFill>
                  <a:srgbClr val="000000"/>
                </a:solidFill>
                <a:latin typeface="Barlow Heavy"/>
              </a:rPr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AA44ED-1F4A-CE8E-9A5F-6A21067F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E79DA-4BBF-AF1B-BC60-5BDE3727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was to explore and analyze COVID- 19 data using SQL in MYSQL workbench.</a:t>
            </a:r>
          </a:p>
          <a:p>
            <a:r>
              <a:rPr lang="en-US" dirty="0"/>
              <a:t>The Project aimed to gain insights into various aspects of the COVID-19 pandemic, such as cases Confirmed, deaths and recovered percentages. </a:t>
            </a:r>
          </a:p>
        </p:txBody>
      </p:sp>
    </p:spTree>
    <p:extLst>
      <p:ext uri="{BB962C8B-B14F-4D97-AF65-F5344CB8AC3E}">
        <p14:creationId xmlns:p14="http://schemas.microsoft.com/office/powerpoint/2010/main" val="142602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535" y="5962650"/>
            <a:ext cx="1420532" cy="1482529"/>
          </a:xfrm>
          <a:custGeom>
            <a:avLst/>
            <a:gdLst/>
            <a:ahLst/>
            <a:cxnLst/>
            <a:rect l="l" t="t" r="r" b="b"/>
            <a:pathLst>
              <a:path w="1420532" h="1482529">
                <a:moveTo>
                  <a:pt x="0" y="0"/>
                </a:moveTo>
                <a:lnTo>
                  <a:pt x="1420533" y="0"/>
                </a:lnTo>
                <a:lnTo>
                  <a:pt x="1420533" y="1482529"/>
                </a:lnTo>
                <a:lnTo>
                  <a:pt x="0" y="1482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685336" y="123093"/>
            <a:ext cx="1035187" cy="1080366"/>
          </a:xfrm>
          <a:custGeom>
            <a:avLst/>
            <a:gdLst/>
            <a:ahLst/>
            <a:cxnLst/>
            <a:rect l="l" t="t" r="r" b="b"/>
            <a:pathLst>
              <a:path w="1035187" h="1080366">
                <a:moveTo>
                  <a:pt x="0" y="0"/>
                </a:moveTo>
                <a:lnTo>
                  <a:pt x="1035188" y="0"/>
                </a:lnTo>
                <a:lnTo>
                  <a:pt x="1035188" y="1080366"/>
                </a:lnTo>
                <a:lnTo>
                  <a:pt x="0" y="1080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1950" y="529517"/>
            <a:ext cx="8051391" cy="5545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76"/>
              </a:lnSpc>
              <a:spcBef>
                <a:spcPct val="0"/>
              </a:spcBef>
            </a:pPr>
            <a:r>
              <a:rPr lang="en-US" sz="1840" dirty="0">
                <a:solidFill>
                  <a:srgbClr val="000000"/>
                </a:solidFill>
                <a:latin typeface="Barlow Heavy"/>
              </a:rPr>
              <a:t>DATASET:</a:t>
            </a:r>
          </a:p>
          <a:p>
            <a:pPr algn="ctr">
              <a:lnSpc>
                <a:spcPts val="2576"/>
              </a:lnSpc>
              <a:spcBef>
                <a:spcPct val="0"/>
              </a:spcBef>
            </a:pPr>
            <a:r>
              <a:rPr lang="en-US" sz="1840" dirty="0">
                <a:solidFill>
                  <a:srgbClr val="000000"/>
                </a:solidFill>
                <a:latin typeface="Barlow Heavy"/>
              </a:rPr>
              <a:t>DESCRIPTION OF EACH COLUMN IN DATASET:</a:t>
            </a:r>
          </a:p>
          <a:p>
            <a:pPr algn="ctr">
              <a:lnSpc>
                <a:spcPts val="2576"/>
              </a:lnSpc>
              <a:spcBef>
                <a:spcPct val="0"/>
              </a:spcBef>
            </a:pPr>
            <a:r>
              <a:rPr lang="en-US" sz="1840" dirty="0">
                <a:solidFill>
                  <a:srgbClr val="FF66C4"/>
                </a:solidFill>
                <a:latin typeface="Barlow Heavy"/>
              </a:rPr>
              <a:t>PROVINCE: </a:t>
            </a:r>
            <a:r>
              <a:rPr lang="en-US" sz="1840" dirty="0">
                <a:solidFill>
                  <a:srgbClr val="000000"/>
                </a:solidFill>
                <a:latin typeface="Barlow Heavy"/>
              </a:rPr>
              <a:t>GEOGRAPHIC SUBDIVISION WITHIN A COUNTRY/REGION.</a:t>
            </a:r>
          </a:p>
          <a:p>
            <a:pPr algn="ctr">
              <a:lnSpc>
                <a:spcPts val="2576"/>
              </a:lnSpc>
              <a:spcBef>
                <a:spcPct val="0"/>
              </a:spcBef>
            </a:pPr>
            <a:endParaRPr lang="en-US" sz="1840" dirty="0">
              <a:solidFill>
                <a:srgbClr val="000000"/>
              </a:solidFill>
              <a:latin typeface="Barlow Heavy"/>
            </a:endParaRPr>
          </a:p>
          <a:p>
            <a:pPr algn="ctr">
              <a:lnSpc>
                <a:spcPts val="2576"/>
              </a:lnSpc>
              <a:spcBef>
                <a:spcPct val="0"/>
              </a:spcBef>
            </a:pPr>
            <a:r>
              <a:rPr lang="en-US" sz="1840" dirty="0">
                <a:solidFill>
                  <a:srgbClr val="FF66C4"/>
                </a:solidFill>
                <a:latin typeface="Barlow Heavy"/>
              </a:rPr>
              <a:t>COUNTRY/REGION</a:t>
            </a:r>
            <a:r>
              <a:rPr lang="en-US" sz="1840" dirty="0">
                <a:solidFill>
                  <a:srgbClr val="000000"/>
                </a:solidFill>
                <a:latin typeface="Barlow Heavy"/>
              </a:rPr>
              <a:t>: GEOGRAPHIC ENTITY WHERE DATA IS RECORDED</a:t>
            </a:r>
          </a:p>
          <a:p>
            <a:pPr algn="ctr">
              <a:lnSpc>
                <a:spcPts val="2576"/>
              </a:lnSpc>
              <a:spcBef>
                <a:spcPct val="0"/>
              </a:spcBef>
            </a:pPr>
            <a:r>
              <a:rPr lang="en-US" sz="1840" dirty="0">
                <a:solidFill>
                  <a:srgbClr val="000000"/>
                </a:solidFill>
                <a:latin typeface="Barlow Heavy"/>
              </a:rPr>
              <a:t>.</a:t>
            </a:r>
          </a:p>
          <a:p>
            <a:pPr algn="ctr">
              <a:lnSpc>
                <a:spcPts val="2576"/>
              </a:lnSpc>
              <a:spcBef>
                <a:spcPct val="0"/>
              </a:spcBef>
            </a:pPr>
            <a:r>
              <a:rPr lang="en-US" sz="1840" dirty="0">
                <a:solidFill>
                  <a:srgbClr val="FF66C4"/>
                </a:solidFill>
                <a:latin typeface="Barlow Heavy"/>
              </a:rPr>
              <a:t>LATITUDE</a:t>
            </a:r>
            <a:r>
              <a:rPr lang="en-US" sz="1840" dirty="0">
                <a:solidFill>
                  <a:srgbClr val="000000"/>
                </a:solidFill>
                <a:latin typeface="Barlow Heavy"/>
              </a:rPr>
              <a:t>: NORTH-SOUTH POSITION ON EARTH'S SURFACE.</a:t>
            </a:r>
          </a:p>
          <a:p>
            <a:pPr algn="ctr">
              <a:lnSpc>
                <a:spcPts val="2576"/>
              </a:lnSpc>
              <a:spcBef>
                <a:spcPct val="0"/>
              </a:spcBef>
            </a:pPr>
            <a:endParaRPr lang="en-US" sz="1840" dirty="0">
              <a:solidFill>
                <a:srgbClr val="000000"/>
              </a:solidFill>
              <a:latin typeface="Barlow Heavy"/>
            </a:endParaRPr>
          </a:p>
          <a:p>
            <a:pPr algn="ctr">
              <a:lnSpc>
                <a:spcPts val="2576"/>
              </a:lnSpc>
              <a:spcBef>
                <a:spcPct val="0"/>
              </a:spcBef>
            </a:pPr>
            <a:r>
              <a:rPr lang="en-US" sz="1840" dirty="0">
                <a:solidFill>
                  <a:srgbClr val="FF66C4"/>
                </a:solidFill>
                <a:latin typeface="Barlow Heavy"/>
              </a:rPr>
              <a:t>LONGITUDE</a:t>
            </a:r>
            <a:r>
              <a:rPr lang="en-US" sz="1840" dirty="0">
                <a:solidFill>
                  <a:srgbClr val="000000"/>
                </a:solidFill>
                <a:latin typeface="Barlow Heavy"/>
              </a:rPr>
              <a:t>: EAST-WEST POSITION ON EARTH'S SURFACE.</a:t>
            </a:r>
          </a:p>
          <a:p>
            <a:pPr algn="ctr">
              <a:lnSpc>
                <a:spcPts val="2576"/>
              </a:lnSpc>
              <a:spcBef>
                <a:spcPct val="0"/>
              </a:spcBef>
            </a:pPr>
            <a:endParaRPr lang="en-US" sz="1840" dirty="0">
              <a:solidFill>
                <a:srgbClr val="000000"/>
              </a:solidFill>
              <a:latin typeface="Barlow Heavy"/>
            </a:endParaRPr>
          </a:p>
          <a:p>
            <a:pPr algn="ctr">
              <a:lnSpc>
                <a:spcPts val="2576"/>
              </a:lnSpc>
              <a:spcBef>
                <a:spcPct val="0"/>
              </a:spcBef>
            </a:pPr>
            <a:r>
              <a:rPr lang="en-US" sz="1840" dirty="0">
                <a:solidFill>
                  <a:srgbClr val="FF66C4"/>
                </a:solidFill>
                <a:latin typeface="Barlow Heavy"/>
              </a:rPr>
              <a:t>DATE</a:t>
            </a:r>
            <a:r>
              <a:rPr lang="en-US" sz="1840" dirty="0">
                <a:solidFill>
                  <a:srgbClr val="000000"/>
                </a:solidFill>
                <a:latin typeface="Barlow Heavy"/>
              </a:rPr>
              <a:t>: RECORDED DATE OF CORONA VIRUS DATA.</a:t>
            </a:r>
          </a:p>
          <a:p>
            <a:pPr algn="ctr">
              <a:lnSpc>
                <a:spcPts val="2576"/>
              </a:lnSpc>
              <a:spcBef>
                <a:spcPct val="0"/>
              </a:spcBef>
            </a:pPr>
            <a:endParaRPr lang="en-US" sz="1840" dirty="0">
              <a:solidFill>
                <a:srgbClr val="000000"/>
              </a:solidFill>
              <a:latin typeface="Barlow Heavy"/>
            </a:endParaRPr>
          </a:p>
          <a:p>
            <a:pPr algn="ctr">
              <a:lnSpc>
                <a:spcPts val="2576"/>
              </a:lnSpc>
              <a:spcBef>
                <a:spcPct val="0"/>
              </a:spcBef>
            </a:pPr>
            <a:r>
              <a:rPr lang="en-US" sz="1840" dirty="0">
                <a:solidFill>
                  <a:srgbClr val="FF66C4"/>
                </a:solidFill>
                <a:latin typeface="Barlow Heavy"/>
              </a:rPr>
              <a:t>CONFIRMED</a:t>
            </a:r>
            <a:r>
              <a:rPr lang="en-US" sz="1840" dirty="0">
                <a:solidFill>
                  <a:srgbClr val="000000"/>
                </a:solidFill>
                <a:latin typeface="Barlow Heavy"/>
              </a:rPr>
              <a:t>: NUMBER OF DIAGNOSED CORONA VIRUS CASES.</a:t>
            </a:r>
          </a:p>
          <a:p>
            <a:pPr algn="ctr">
              <a:lnSpc>
                <a:spcPts val="2576"/>
              </a:lnSpc>
              <a:spcBef>
                <a:spcPct val="0"/>
              </a:spcBef>
            </a:pPr>
            <a:endParaRPr lang="en-US" sz="1840" dirty="0">
              <a:solidFill>
                <a:srgbClr val="000000"/>
              </a:solidFill>
              <a:latin typeface="Barlow Heavy"/>
            </a:endParaRPr>
          </a:p>
          <a:p>
            <a:pPr algn="ctr">
              <a:lnSpc>
                <a:spcPts val="2576"/>
              </a:lnSpc>
              <a:spcBef>
                <a:spcPct val="0"/>
              </a:spcBef>
            </a:pPr>
            <a:r>
              <a:rPr lang="en-US" sz="1840" dirty="0">
                <a:solidFill>
                  <a:srgbClr val="FF66C4"/>
                </a:solidFill>
                <a:latin typeface="Barlow Heavy"/>
              </a:rPr>
              <a:t>DEATHS</a:t>
            </a:r>
            <a:r>
              <a:rPr lang="en-US" sz="1840" dirty="0">
                <a:solidFill>
                  <a:srgbClr val="000000"/>
                </a:solidFill>
                <a:latin typeface="Barlow Heavy"/>
              </a:rPr>
              <a:t>: NUMBER OF CORONA VIRUS RELATED DEATHS.</a:t>
            </a:r>
          </a:p>
          <a:p>
            <a:pPr algn="ctr">
              <a:lnSpc>
                <a:spcPts val="2576"/>
              </a:lnSpc>
              <a:spcBef>
                <a:spcPct val="0"/>
              </a:spcBef>
            </a:pPr>
            <a:endParaRPr lang="en-US" sz="1840" dirty="0">
              <a:solidFill>
                <a:srgbClr val="000000"/>
              </a:solidFill>
              <a:latin typeface="Barlow Heavy"/>
            </a:endParaRPr>
          </a:p>
          <a:p>
            <a:pPr algn="ctr">
              <a:lnSpc>
                <a:spcPts val="2576"/>
              </a:lnSpc>
              <a:spcBef>
                <a:spcPct val="0"/>
              </a:spcBef>
            </a:pPr>
            <a:r>
              <a:rPr lang="en-US" sz="1840" dirty="0">
                <a:solidFill>
                  <a:srgbClr val="FF66C4"/>
                </a:solidFill>
                <a:latin typeface="Barlow Heavy"/>
              </a:rPr>
              <a:t>RECOVERED</a:t>
            </a:r>
            <a:r>
              <a:rPr lang="en-US" sz="1840" dirty="0">
                <a:solidFill>
                  <a:srgbClr val="000000"/>
                </a:solidFill>
                <a:latin typeface="Barlow Heavy"/>
              </a:rPr>
              <a:t>: NUMBER OF RECOVERED CORONA VIRUS CASES.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85336" y="123093"/>
            <a:ext cx="1035187" cy="1080366"/>
          </a:xfrm>
          <a:custGeom>
            <a:avLst/>
            <a:gdLst/>
            <a:ahLst/>
            <a:cxnLst/>
            <a:rect l="l" t="t" r="r" b="b"/>
            <a:pathLst>
              <a:path w="1035187" h="1080366">
                <a:moveTo>
                  <a:pt x="0" y="0"/>
                </a:moveTo>
                <a:lnTo>
                  <a:pt x="1035188" y="0"/>
                </a:lnTo>
                <a:lnTo>
                  <a:pt x="1035188" y="1080366"/>
                </a:lnTo>
                <a:lnTo>
                  <a:pt x="0" y="1080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837736" y="275493"/>
            <a:ext cx="1035187" cy="1080366"/>
          </a:xfrm>
          <a:custGeom>
            <a:avLst/>
            <a:gdLst/>
            <a:ahLst/>
            <a:cxnLst/>
            <a:rect l="l" t="t" r="r" b="b"/>
            <a:pathLst>
              <a:path w="1035187" h="1080366">
                <a:moveTo>
                  <a:pt x="0" y="0"/>
                </a:moveTo>
                <a:lnTo>
                  <a:pt x="1035188" y="0"/>
                </a:lnTo>
                <a:lnTo>
                  <a:pt x="1035188" y="1080366"/>
                </a:lnTo>
                <a:lnTo>
                  <a:pt x="0" y="1080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329320" y="5593609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4418" y="94518"/>
            <a:ext cx="8566105" cy="654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34"/>
              </a:lnSpc>
            </a:pPr>
            <a:endParaRPr lang="en-US" sz="1167" dirty="0">
              <a:solidFill>
                <a:srgbClr val="000000"/>
              </a:solidFill>
              <a:latin typeface="Barlow Heavy"/>
            </a:endParaRPr>
          </a:p>
          <a:p>
            <a:pPr marL="171450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167" dirty="0">
                <a:solidFill>
                  <a:srgbClr val="000000"/>
                </a:solidFill>
                <a:latin typeface="Barlow Heavy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Barlow Heavy"/>
              </a:rPr>
              <a:t>CHECK TOTAL NUMBER OF ROWS</a:t>
            </a:r>
          </a:p>
          <a:p>
            <a:pPr marL="171450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CHECK WHAT IS START_DATE AND END_DATE</a:t>
            </a: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NUMBER OF MONTH PRESENT IN DATASET</a:t>
            </a: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FIND MONTHLY AVERAGE FOR CONFIRMED, DEATHS, RECOVERED</a:t>
            </a:r>
          </a:p>
          <a:p>
            <a:pPr marL="171450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FIND MOST FREQUENT VALUE FOR CONFIRMED, DEATHS, RECOVERED EACH MONTH </a:t>
            </a: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FIND MINIMUM VALUES FOR CONFIRMED, DEATHS, RECOVERED PER YEAR</a:t>
            </a:r>
          </a:p>
          <a:p>
            <a:pPr marL="171450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FIND MAXIMUM VALUES OF CONFIRMED, DEATHS, RECOVERED PER YEAR</a:t>
            </a:r>
          </a:p>
          <a:p>
            <a:pPr marL="171450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THE TOTAL NUMBER OF CASE OF CONFIRMED, DEATHS, RECOVERED EACH MONTH</a:t>
            </a:r>
          </a:p>
          <a:p>
            <a:pPr marL="171450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CHECK HOW CORONA VIRUS SPREAD OUT WITH RESPECT TO CONFIRMED CASE</a:t>
            </a:r>
          </a:p>
          <a:p>
            <a:pPr marL="126002" lvl="1" algn="l">
              <a:lnSpc>
                <a:spcPts val="1634"/>
              </a:lnSpc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       (EG.: TOTAL CONFIRMED CASES, THEIR AVERAGE, VARIANCE &amp; STDEV )</a:t>
            </a: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 CHECK HOW CORONA VIRUS SPREAD OUT WITH RESPECT TO DEATH CASE PER MONTH</a:t>
            </a:r>
          </a:p>
          <a:p>
            <a:pPr marL="126002" lvl="1" algn="l">
              <a:lnSpc>
                <a:spcPts val="1634"/>
              </a:lnSpc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  (EG.: TOTAL CONFIRMED CASES, THEIR AVERAGE, VARIANCE &amp; STDEV )</a:t>
            </a:r>
          </a:p>
          <a:p>
            <a:pPr marL="171450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CHECK HOW CORONA VIRUS SPREAD OUT WITH RESPECT TO RECOVERED CASE</a:t>
            </a:r>
          </a:p>
          <a:p>
            <a:pPr marL="126002" lvl="1" algn="l">
              <a:lnSpc>
                <a:spcPts val="1634"/>
              </a:lnSpc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    (EG.: TOTAL CONFIRMED CASES, THEIR AVERAGE, VARIANCE &amp; STDEV )</a:t>
            </a:r>
          </a:p>
          <a:p>
            <a:pPr marL="171450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FIND COUNTRY HAVING HIGHEST NUMBER OF THE CONFIRMED CASE</a:t>
            </a:r>
          </a:p>
          <a:p>
            <a:pPr marL="171450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171450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171450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   FIND COUNTRY HAVING LOWEST NUMBER OF THE DEATH CASE</a:t>
            </a: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Barlow Heavy"/>
            </a:endParaRPr>
          </a:p>
          <a:p>
            <a:pPr marL="297452" lvl="1" indent="-171450" algn="l">
              <a:lnSpc>
                <a:spcPts val="1634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Barlow Heavy"/>
              </a:rPr>
              <a:t> FIND TOP 5 COUNTRIES HAVING HIGHEST RECOVERED CASE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8D11F-80DA-66BD-B1C3-A207CBF65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847850"/>
            <a:ext cx="7238999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ED4E68-E8FF-8A28-7E66-54DFB0565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4667250"/>
            <a:ext cx="5105399" cy="2019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10944A-544C-7864-9CFD-73FD5E53A7C7}"/>
              </a:ext>
            </a:extLst>
          </p:cNvPr>
          <p:cNvSpPr txBox="1"/>
          <p:nvPr/>
        </p:nvSpPr>
        <p:spPr>
          <a:xfrm>
            <a:off x="1844301" y="515371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arlow Heavy"/>
              </a:rPr>
              <a:t>  CHECK TOTAL NUMBER OF ROWS</a:t>
            </a:r>
            <a:endParaRPr lang="en-US" dirty="0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9B550B7F-BBD6-B959-223A-A44BEDCBAE5D}"/>
              </a:ext>
            </a:extLst>
          </p:cNvPr>
          <p:cNvSpPr/>
          <p:nvPr/>
        </p:nvSpPr>
        <p:spPr>
          <a:xfrm>
            <a:off x="7329320" y="5593609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B9A43B71-6EF7-6AA5-58DC-AF8FF648EB7A}"/>
              </a:ext>
            </a:extLst>
          </p:cNvPr>
          <p:cNvSpPr/>
          <p:nvPr/>
        </p:nvSpPr>
        <p:spPr>
          <a:xfrm>
            <a:off x="133350" y="-60229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C7C9AF-FBC0-E902-140A-FD1268660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695450"/>
            <a:ext cx="7924800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F6D10-95AD-EC31-256E-9E9FEAA29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4895850"/>
            <a:ext cx="5893064" cy="2006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A6369-B14D-5410-2518-F9EA9D7E50FB}"/>
              </a:ext>
            </a:extLst>
          </p:cNvPr>
          <p:cNvSpPr txBox="1"/>
          <p:nvPr/>
        </p:nvSpPr>
        <p:spPr>
          <a:xfrm>
            <a:off x="438150" y="607647"/>
            <a:ext cx="5819526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2" lvl="1" algn="l">
              <a:lnSpc>
                <a:spcPts val="1634"/>
              </a:lnSpc>
            </a:pPr>
            <a:r>
              <a:rPr lang="en-US" sz="1800" dirty="0">
                <a:solidFill>
                  <a:srgbClr val="000000"/>
                </a:solidFill>
                <a:latin typeface="Barlow Heavy"/>
              </a:rPr>
              <a:t> NUMBER OF MONTH PRESENT IN DATASET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AD1C01CB-323D-4EF7-B5D4-220F52FF8A2F}"/>
              </a:ext>
            </a:extLst>
          </p:cNvPr>
          <p:cNvSpPr/>
          <p:nvPr/>
        </p:nvSpPr>
        <p:spPr>
          <a:xfrm>
            <a:off x="6612724" y="191911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D663C79-FD54-EC72-83C5-8E7C4D99F4D1}"/>
              </a:ext>
            </a:extLst>
          </p:cNvPr>
          <p:cNvSpPr/>
          <p:nvPr/>
        </p:nvSpPr>
        <p:spPr>
          <a:xfrm>
            <a:off x="7296150" y="5827975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6555F-C648-4691-6A06-263831190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543050"/>
            <a:ext cx="7774666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34FED-9A0E-794A-5C9A-082B182F1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895850"/>
            <a:ext cx="5972185" cy="2355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4CBBA-F805-E084-C7A2-22A7290BFD90}"/>
              </a:ext>
            </a:extLst>
          </p:cNvPr>
          <p:cNvSpPr txBox="1"/>
          <p:nvPr/>
        </p:nvSpPr>
        <p:spPr>
          <a:xfrm>
            <a:off x="438150" y="483533"/>
            <a:ext cx="7620000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2" lvl="1" algn="l">
              <a:lnSpc>
                <a:spcPts val="1634"/>
              </a:lnSpc>
            </a:pPr>
            <a:r>
              <a:rPr lang="en-US" sz="1800" dirty="0">
                <a:solidFill>
                  <a:srgbClr val="000000"/>
                </a:solidFill>
                <a:latin typeface="Barlow Heavy"/>
              </a:rPr>
              <a:t> FIND MONTHLY AVERAGE FOR CONFIRMED, DEATHS, RECOVERED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B4CAC733-A1C7-8AAF-F5E6-026762BCC540}"/>
              </a:ext>
            </a:extLst>
          </p:cNvPr>
          <p:cNvSpPr/>
          <p:nvPr/>
        </p:nvSpPr>
        <p:spPr>
          <a:xfrm>
            <a:off x="7296150" y="5827975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E030D0B6-45F6-C671-ED30-4ABB9FB627EC}"/>
              </a:ext>
            </a:extLst>
          </p:cNvPr>
          <p:cNvSpPr/>
          <p:nvPr/>
        </p:nvSpPr>
        <p:spPr>
          <a:xfrm>
            <a:off x="7374724" y="67797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C232E-51FC-40DA-F57A-995DF1108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314450"/>
            <a:ext cx="6248400" cy="3245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560FCA-137F-5675-D503-4A9B80061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4908476"/>
            <a:ext cx="4921503" cy="1435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018E35-6872-0F08-B68F-1E7148AF4E47}"/>
              </a:ext>
            </a:extLst>
          </p:cNvPr>
          <p:cNvSpPr txBox="1"/>
          <p:nvPr/>
        </p:nvSpPr>
        <p:spPr>
          <a:xfrm>
            <a:off x="819150" y="171450"/>
            <a:ext cx="74676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2" lvl="1" algn="l">
              <a:lnSpc>
                <a:spcPts val="1634"/>
              </a:lnSpc>
            </a:pPr>
            <a:r>
              <a:rPr lang="en-US" sz="1800" dirty="0">
                <a:solidFill>
                  <a:srgbClr val="000000"/>
                </a:solidFill>
                <a:latin typeface="Barlow Heavy"/>
              </a:rPr>
              <a:t> FIND MOST FREQUENT VALUE FOR CONFIRMED, DEATHS, RECOVERED EACH MONTH 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E775AD19-AF70-F871-BB42-FE8C31C604E9}"/>
              </a:ext>
            </a:extLst>
          </p:cNvPr>
          <p:cNvSpPr/>
          <p:nvPr/>
        </p:nvSpPr>
        <p:spPr>
          <a:xfrm>
            <a:off x="7329320" y="5593609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5CA8974B-FE09-02DD-524F-B4D522289368}"/>
              </a:ext>
            </a:extLst>
          </p:cNvPr>
          <p:cNvSpPr/>
          <p:nvPr/>
        </p:nvSpPr>
        <p:spPr>
          <a:xfrm>
            <a:off x="7450924" y="674152"/>
            <a:ext cx="1366852" cy="1426506"/>
          </a:xfrm>
          <a:custGeom>
            <a:avLst/>
            <a:gdLst/>
            <a:ahLst/>
            <a:cxnLst/>
            <a:rect l="l" t="t" r="r" b="b"/>
            <a:pathLst>
              <a:path w="1366852" h="1426506">
                <a:moveTo>
                  <a:pt x="0" y="0"/>
                </a:moveTo>
                <a:lnTo>
                  <a:pt x="1366852" y="0"/>
                </a:lnTo>
                <a:lnTo>
                  <a:pt x="1366852" y="1426506"/>
                </a:lnTo>
                <a:lnTo>
                  <a:pt x="0" y="1426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591</Words>
  <Application>Microsoft Office PowerPoint</Application>
  <PresentationFormat>Custom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Barlow Heavy</vt:lpstr>
      <vt:lpstr>Calibri</vt:lpstr>
      <vt:lpstr>Arial</vt:lpstr>
      <vt:lpstr>Algerian</vt:lpstr>
      <vt:lpstr>Wingdings</vt:lpstr>
      <vt:lpstr>Arial Rounded MT Bold</vt:lpstr>
      <vt:lpstr>Barlow Bold</vt:lpstr>
      <vt:lpstr>Office Theme</vt:lpstr>
      <vt:lpstr>SQL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Illustration  Corona Virus Facebook Post</dc:title>
  <cp:lastModifiedBy>adityabhau05@outlook.com</cp:lastModifiedBy>
  <cp:revision>5</cp:revision>
  <dcterms:created xsi:type="dcterms:W3CDTF">2006-08-16T00:00:00Z</dcterms:created>
  <dcterms:modified xsi:type="dcterms:W3CDTF">2024-06-12T15:47:52Z</dcterms:modified>
  <dc:identifier>DAGH12R48_0</dc:identifier>
</cp:coreProperties>
</file>