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7" r:id="rId2"/>
    <p:sldId id="288" r:id="rId3"/>
    <p:sldId id="258" r:id="rId4"/>
    <p:sldId id="309" r:id="rId5"/>
    <p:sldId id="310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8" r:id="rId23"/>
    <p:sldId id="327" r:id="rId24"/>
    <p:sldId id="30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i pamula" initials="sp" lastIdx="1" clrIdx="0">
    <p:extLst>
      <p:ext uri="{19B8F6BF-5375-455C-9EA6-DF929625EA0E}">
        <p15:presenceInfo xmlns:p15="http://schemas.microsoft.com/office/powerpoint/2012/main" userId="fd29bc3d97d2451e" providerId="Windows Live"/>
      </p:ext>
    </p:extLst>
  </p:cmAuthor>
  <p:cmAuthor id="2" name="Aditi Das" initials="AD" lastIdx="1" clrIdx="1">
    <p:extLst>
      <p:ext uri="{19B8F6BF-5375-455C-9EA6-DF929625EA0E}">
        <p15:presenceInfo xmlns:p15="http://schemas.microsoft.com/office/powerpoint/2012/main" userId="574ba11bf1fdb7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2F0C9-08B9-4BC9-86D5-E704B0EF8C0A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C7F33-67E0-4C82-89AA-31036C77E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8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A717-E1B0-578A-E325-0B75945C7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926F2-859A-14AF-398C-17A8BBE2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D8668-953A-DFB9-A820-F6A4F445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4009-01B5-4D7A-983E-34360B439779}" type="datetime1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3D6D-0DBE-9E45-E660-9849C801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39932-D787-3914-361B-3A8D59C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1139-8FBA-467D-BD99-C72620A5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80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5F5A-8B68-180A-2FA4-BD4441A8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260A3-F12B-0DAD-4D0B-C0A7AE76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68B98-87A8-7517-473F-6C570EE1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7477-B063-4446-AAAD-2992D8D531BD}" type="datetime1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EB8B5-3AA8-A47C-45CF-2B0E33ED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3265B-BAF5-1830-76A5-EDC943C2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1139-8FBA-467D-BD99-C72620A5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32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A35AC-DC00-C387-7770-80F95E80F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E349F-C317-2D97-279C-AC7A90E3F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84F7B-1367-5BF6-DF17-79F03660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9733-DEC7-47E8-80F0-6A49C23066AC}" type="datetime1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F55ED-E725-1B61-B197-88BFF7F3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95623-5087-9447-63C3-C6929166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1139-8FBA-467D-BD99-C72620A5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29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6DF1-0275-C0D6-6A31-063B9F5E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589C6-C00A-DF17-EA33-8400EDEA5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CAE57-30FC-0AE7-6FA3-ECE34526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3D1E-24CA-46DE-8A12-4F3BB34EEA14}" type="datetime1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D9C52-4729-E466-0023-0B842737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682DE-A7CB-5C75-0374-3891D953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1139-8FBA-467D-BD99-C72620A5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27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A0A4-5EF7-AC0D-6940-8FA41193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FDBE-2DC2-69C8-4658-DFC8D71A3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351F6-D490-E244-6D0C-6C3E9E9D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6CAB-817C-45F4-9078-01DB3B9F8D11}" type="datetime1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2B0BA-0797-9464-1425-9369F9E9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DE576-F578-2AD0-90D8-4F37343C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1139-8FBA-467D-BD99-C72620A5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59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6EF1-81DC-FD6E-C5A8-49873D1C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11D0-9A08-FCE9-6D86-68C747584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73F76-8FC2-8511-8202-BE2EF30CC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3D13A-E492-0FC7-311F-C37EE868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BA25-BE3B-4606-B4D2-38AAA4CB1FAF}" type="datetime1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055E-E9FD-D88F-F702-3B876CD2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875B5-290F-B42B-1ECC-43717BE1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1139-8FBA-467D-BD99-C72620A5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35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2437-13AA-C0D4-8639-CC323513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7D9F-7684-BCDF-CD56-3CE389AEC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C9F16-8933-DB78-DFCD-CF46FB542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2F716-C4A1-DE3B-9383-B20944F9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10886-DCC1-992F-26D4-AB7A120E0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AFEA9-5743-1D2E-F739-26E29DC9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E1DB-1D69-4143-A1A9-5559C9DAFA8E}" type="datetime1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29B43-12F6-BD7A-3DE4-0B5C7974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64A57-496E-1DC6-5A0E-A8128232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1139-8FBA-467D-BD99-C72620A5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0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FBD3-900B-C549-B70C-4D51B46C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3323B-362D-D31E-6093-4B3203B3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76A5-657E-42D1-BD2C-03F1E660FD63}" type="datetime1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E4738-1EFC-FAD5-3ACC-33D505CC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F5B3D-92DA-A8E9-408F-EAAA98D3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1139-8FBA-467D-BD99-C72620A5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44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DCA19-BFD0-23A9-1B92-3E23F31E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6722-7514-439C-8FFB-A5D7781C9424}" type="datetime1">
              <a:rPr lang="en-IN" smtClean="0"/>
              <a:t>12-12-2024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0CDD3-0DFE-748F-C5C2-84FC339B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E61A4-16CC-F401-8777-F1AC4AF2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1139-8FBA-467D-BD99-C72620A5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03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75F4-6634-EFCB-C0D2-6E10E2DB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8C77C-DDBD-715A-7B1A-75289279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6CF28-AD22-CA38-7C45-53ABC3D13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D3B01-8A8E-4807-9E1E-37012E0F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43AB-46F0-45F9-BF2F-4E66DCD8D52F}" type="datetime1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3D8FF-346A-5853-8331-3E49A68A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B0030-2161-47A4-EA10-F79CFB3B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1139-8FBA-467D-BD99-C72620A5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5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89FB-713E-FCD3-3EF2-43D0530A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F6C3F-F2B1-EE3D-888F-916B58224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FA074-5C9A-0D63-B4A0-0B1E1DE4D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A7F20-79CF-BF7C-B09B-B3AA4EFD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5867-37F6-4545-AE49-ACD2B0795797}" type="datetime1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1DF0A-35B3-7F1D-8F74-5E9666FC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CB2B3-EF95-FFED-B758-D769572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1139-8FBA-467D-BD99-C72620A5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69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7AAAD0-5668-4CE4-B17C-0B5811D0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BBC50-FF32-3D4F-4757-102C9F18D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0AD50-4655-0CEC-EDFE-4ACFEDA71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D7E5-FA96-4AEA-A953-2FDC7170CB56}" type="datetime1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C2A28-4B63-6320-C007-E7F2DF10C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E3F1-1A7B-47BA-D429-921CEBCD1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01139-8FBA-467D-BD99-C72620A5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66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FD773B-AD99-0D10-F929-21104CCB5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300" y="923330"/>
            <a:ext cx="2177388" cy="2089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FB9047-966D-59A1-8845-61FB613F10EB}"/>
              </a:ext>
            </a:extLst>
          </p:cNvPr>
          <p:cNvSpPr txBox="1"/>
          <p:nvPr/>
        </p:nvSpPr>
        <p:spPr>
          <a:xfrm>
            <a:off x="541279" y="3862389"/>
            <a:ext cx="11109435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Detecting Fraudulent Reviews Using Machine Learning</a:t>
            </a:r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30667-34F7-E39C-5E86-B68702E1BF9C}"/>
              </a:ext>
            </a:extLst>
          </p:cNvPr>
          <p:cNvSpPr txBox="1"/>
          <p:nvPr/>
        </p:nvSpPr>
        <p:spPr>
          <a:xfrm>
            <a:off x="838200" y="4861641"/>
            <a:ext cx="4401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Under the Guidance of:</a:t>
            </a:r>
          </a:p>
          <a:p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Dr. Krupa N. Jariwala</a:t>
            </a: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Asst. Professor</a:t>
            </a: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DoCSE</a:t>
            </a:r>
            <a:endParaRPr lang="en-IN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DFC8D-1B2C-612E-4241-5D0F0454466C}"/>
              </a:ext>
            </a:extLst>
          </p:cNvPr>
          <p:cNvSpPr txBox="1"/>
          <p:nvPr/>
        </p:nvSpPr>
        <p:spPr>
          <a:xfrm>
            <a:off x="9024413" y="4861641"/>
            <a:ext cx="23293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Aditi Das</a:t>
            </a: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(P23DS008)</a:t>
            </a: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13</a:t>
            </a:r>
            <a:r>
              <a:rPr lang="en-US" sz="2000" baseline="30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December, 2024</a:t>
            </a:r>
            <a:endParaRPr lang="en-IN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7C80F-D8C4-30B2-3EF4-1E4897925FCE}"/>
              </a:ext>
            </a:extLst>
          </p:cNvPr>
          <p:cNvSpPr txBox="1"/>
          <p:nvPr/>
        </p:nvSpPr>
        <p:spPr>
          <a:xfrm>
            <a:off x="1509854" y="0"/>
            <a:ext cx="9172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Sardar Vallabhbhai National Institute of Technology, Surat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2C9C0-4BD5-1A2B-73D8-8CCD4134F71E}"/>
              </a:ext>
            </a:extLst>
          </p:cNvPr>
          <p:cNvSpPr txBox="1"/>
          <p:nvPr/>
        </p:nvSpPr>
        <p:spPr>
          <a:xfrm>
            <a:off x="4926338" y="3099483"/>
            <a:ext cx="233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2024 - 2025</a:t>
            </a:r>
          </a:p>
        </p:txBody>
      </p:sp>
    </p:spTree>
    <p:extLst>
      <p:ext uri="{BB962C8B-B14F-4D97-AF65-F5344CB8AC3E}">
        <p14:creationId xmlns:p14="http://schemas.microsoft.com/office/powerpoint/2010/main" val="3047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B694F-9462-B69C-D6BF-B78855E75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>
            <a:extLst>
              <a:ext uri="{FF2B5EF4-FFF2-40B4-BE49-F238E27FC236}">
                <a16:creationId xmlns:a16="http://schemas.microsoft.com/office/drawing/2014/main" id="{65C7C1EF-9C32-F803-68DF-3EDA5BCAFA91}"/>
              </a:ext>
            </a:extLst>
          </p:cNvPr>
          <p:cNvSpPr/>
          <p:nvPr/>
        </p:nvSpPr>
        <p:spPr>
          <a:xfrm>
            <a:off x="231261" y="298580"/>
            <a:ext cx="10774461" cy="553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spc="-1" dirty="0">
                <a:latin typeface="Algerian" panose="04020705040A02060702" pitchFamily="82" charset="0"/>
              </a:rPr>
              <a:t>Literature review</a:t>
            </a:r>
            <a:endParaRPr lang="en-IN" sz="4000" b="1" strike="noStrike" spc="-1" dirty="0">
              <a:latin typeface="Algerian" panose="04020705040A02060702" pitchFamily="82" charset="0"/>
            </a:endParaRPr>
          </a:p>
        </p:txBody>
      </p:sp>
      <p:pic>
        <p:nvPicPr>
          <p:cNvPr id="89" name="Picture 4_0">
            <a:extLst>
              <a:ext uri="{FF2B5EF4-FFF2-40B4-BE49-F238E27FC236}">
                <a16:creationId xmlns:a16="http://schemas.microsoft.com/office/drawing/2014/main" id="{86AB38E3-F237-E7BA-73D1-77BA3C9E125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304000" y="109165"/>
            <a:ext cx="719280" cy="743400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55FECD-FD48-F584-8B3B-91DDDA403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091784"/>
              </p:ext>
            </p:extLst>
          </p:nvPr>
        </p:nvGraphicFramePr>
        <p:xfrm>
          <a:off x="231261" y="891439"/>
          <a:ext cx="11729478" cy="5667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838">
                  <a:extLst>
                    <a:ext uri="{9D8B030D-6E8A-4147-A177-3AD203B41FA5}">
                      <a16:colId xmlns:a16="http://schemas.microsoft.com/office/drawing/2014/main" val="2346873278"/>
                    </a:ext>
                  </a:extLst>
                </a:gridCol>
                <a:gridCol w="2094419">
                  <a:extLst>
                    <a:ext uri="{9D8B030D-6E8A-4147-A177-3AD203B41FA5}">
                      <a16:colId xmlns:a16="http://schemas.microsoft.com/office/drawing/2014/main" val="2475258552"/>
                    </a:ext>
                  </a:extLst>
                </a:gridCol>
                <a:gridCol w="1914530">
                  <a:extLst>
                    <a:ext uri="{9D8B030D-6E8A-4147-A177-3AD203B41FA5}">
                      <a16:colId xmlns:a16="http://schemas.microsoft.com/office/drawing/2014/main" val="3720309933"/>
                    </a:ext>
                  </a:extLst>
                </a:gridCol>
                <a:gridCol w="2024949">
                  <a:extLst>
                    <a:ext uri="{9D8B030D-6E8A-4147-A177-3AD203B41FA5}">
                      <a16:colId xmlns:a16="http://schemas.microsoft.com/office/drawing/2014/main" val="3722327348"/>
                    </a:ext>
                  </a:extLst>
                </a:gridCol>
                <a:gridCol w="2018672">
                  <a:extLst>
                    <a:ext uri="{9D8B030D-6E8A-4147-A177-3AD203B41FA5}">
                      <a16:colId xmlns:a16="http://schemas.microsoft.com/office/drawing/2014/main" val="3277325954"/>
                    </a:ext>
                  </a:extLst>
                </a:gridCol>
                <a:gridCol w="1645070">
                  <a:extLst>
                    <a:ext uri="{9D8B030D-6E8A-4147-A177-3AD203B41FA5}">
                      <a16:colId xmlns:a16="http://schemas.microsoft.com/office/drawing/2014/main" val="3231291981"/>
                    </a:ext>
                  </a:extLst>
                </a:gridCol>
              </a:tblGrid>
              <a:tr h="346942">
                <a:tc>
                  <a:txBody>
                    <a:bodyPr/>
                    <a:lstStyle/>
                    <a:p>
                      <a:r>
                        <a:rPr lang="en-IN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Dataset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34435"/>
                  </a:ext>
                </a:extLst>
              </a:tr>
              <a:tr h="2428596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Biruntha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al.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[7]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Twitter API,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Amazon, eBay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Naive Bayes,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Maximum Entropy,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SVM,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Unsupervised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Dictionary based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Demonstrated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sentiment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using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various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NLP tools,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proposed a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for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detecting fake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by the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quality of the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dataset, potential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misclassification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 on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improving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sentiment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accuracy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detecting fake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253"/>
                  </a:ext>
                </a:extLst>
              </a:tr>
              <a:tr h="2741901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Elmogy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al.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[8]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Yelp dataset of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restaurant reviews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KNN, Naive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Bayes, SVM,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Regression,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Proposed an ML approach combining textual and behavioral features for fake review detection, with KNN (K=7) achieving an 82.40% f-score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study is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to the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Yelp dataset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may not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generalize to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 datasets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inclusion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behavioral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features increased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f-score by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3.80%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83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60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40500-F7B9-01F2-DDCD-4F9D9432F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>
            <a:extLst>
              <a:ext uri="{FF2B5EF4-FFF2-40B4-BE49-F238E27FC236}">
                <a16:creationId xmlns:a16="http://schemas.microsoft.com/office/drawing/2014/main" id="{16196B77-6D34-A31C-879D-2DD4B7C7E905}"/>
              </a:ext>
            </a:extLst>
          </p:cNvPr>
          <p:cNvSpPr/>
          <p:nvPr/>
        </p:nvSpPr>
        <p:spPr>
          <a:xfrm>
            <a:off x="231261" y="298580"/>
            <a:ext cx="10774461" cy="553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spc="-1" dirty="0">
                <a:latin typeface="Algerian" panose="04020705040A02060702" pitchFamily="82" charset="0"/>
              </a:rPr>
              <a:t>Literature review</a:t>
            </a:r>
            <a:endParaRPr lang="en-IN" sz="4000" b="1" strike="noStrike" spc="-1" dirty="0">
              <a:latin typeface="Algerian" panose="04020705040A02060702" pitchFamily="82" charset="0"/>
            </a:endParaRPr>
          </a:p>
        </p:txBody>
      </p:sp>
      <p:pic>
        <p:nvPicPr>
          <p:cNvPr id="89" name="Picture 4_0">
            <a:extLst>
              <a:ext uri="{FF2B5EF4-FFF2-40B4-BE49-F238E27FC236}">
                <a16:creationId xmlns:a16="http://schemas.microsoft.com/office/drawing/2014/main" id="{DC7C2BA0-7228-51FA-ED55-F19812FEC5E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304000" y="109165"/>
            <a:ext cx="719280" cy="743400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0D807E-1EF4-12BF-D9C0-E18205A5B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28666"/>
              </p:ext>
            </p:extLst>
          </p:nvPr>
        </p:nvGraphicFramePr>
        <p:xfrm>
          <a:off x="231261" y="798700"/>
          <a:ext cx="11729478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838">
                  <a:extLst>
                    <a:ext uri="{9D8B030D-6E8A-4147-A177-3AD203B41FA5}">
                      <a16:colId xmlns:a16="http://schemas.microsoft.com/office/drawing/2014/main" val="2346873278"/>
                    </a:ext>
                  </a:extLst>
                </a:gridCol>
                <a:gridCol w="2094419">
                  <a:extLst>
                    <a:ext uri="{9D8B030D-6E8A-4147-A177-3AD203B41FA5}">
                      <a16:colId xmlns:a16="http://schemas.microsoft.com/office/drawing/2014/main" val="2475258552"/>
                    </a:ext>
                  </a:extLst>
                </a:gridCol>
                <a:gridCol w="1914530">
                  <a:extLst>
                    <a:ext uri="{9D8B030D-6E8A-4147-A177-3AD203B41FA5}">
                      <a16:colId xmlns:a16="http://schemas.microsoft.com/office/drawing/2014/main" val="3720309933"/>
                    </a:ext>
                  </a:extLst>
                </a:gridCol>
                <a:gridCol w="2024949">
                  <a:extLst>
                    <a:ext uri="{9D8B030D-6E8A-4147-A177-3AD203B41FA5}">
                      <a16:colId xmlns:a16="http://schemas.microsoft.com/office/drawing/2014/main" val="3722327348"/>
                    </a:ext>
                  </a:extLst>
                </a:gridCol>
                <a:gridCol w="2018672">
                  <a:extLst>
                    <a:ext uri="{9D8B030D-6E8A-4147-A177-3AD203B41FA5}">
                      <a16:colId xmlns:a16="http://schemas.microsoft.com/office/drawing/2014/main" val="3277325954"/>
                    </a:ext>
                  </a:extLst>
                </a:gridCol>
                <a:gridCol w="1645070">
                  <a:extLst>
                    <a:ext uri="{9D8B030D-6E8A-4147-A177-3AD203B41FA5}">
                      <a16:colId xmlns:a16="http://schemas.microsoft.com/office/drawing/2014/main" val="3231291981"/>
                    </a:ext>
                  </a:extLst>
                </a:gridCol>
              </a:tblGrid>
              <a:tr h="346942">
                <a:tc>
                  <a:txBody>
                    <a:bodyPr/>
                    <a:lstStyle/>
                    <a:p>
                      <a:r>
                        <a:rPr lang="en-IN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Dataset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34435"/>
                  </a:ext>
                </a:extLst>
              </a:tr>
              <a:tr h="2428596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Zhang et al.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[9]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Yelp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Behavior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sensitive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extractor,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Context-aware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attention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mechanism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Proposed an end-to-end framework integrating behavioral and textual features, achieving state-of-the-art results in fake reviewer 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Requires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extensive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computational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Significant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towards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automated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fake reviewer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detection, reducing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</a:t>
                      </a:r>
                    </a:p>
                    <a:p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labor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costs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253"/>
                  </a:ext>
                </a:extLst>
              </a:tr>
              <a:tr h="2741901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Ozbay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</a:t>
                      </a:r>
                    </a:p>
                    <a:p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Alatas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[10]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BuzzFeed Political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News,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Political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News,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ISOT Fake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BayesNet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JRip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OneR</a:t>
                      </a:r>
                      <a:r>
                        <a:rPr lang="en-IN" dirty="0"/>
                        <a:t>, Decision Stump, </a:t>
                      </a:r>
                      <a:r>
                        <a:rPr lang="en-IN" dirty="0" err="1"/>
                        <a:t>ZeroR</a:t>
                      </a:r>
                      <a:r>
                        <a:rPr lang="en-IN" dirty="0"/>
                        <a:t>, SGD, CVPS, RFC, LMT, LWL, </a:t>
                      </a:r>
                      <a:r>
                        <a:rPr lang="en-IN" dirty="0" err="1"/>
                        <a:t>CvC</a:t>
                      </a:r>
                      <a:r>
                        <a:rPr lang="en-IN" dirty="0"/>
                        <a:t>, WIHW, </a:t>
                      </a:r>
                      <a:r>
                        <a:rPr lang="en-IN" dirty="0" err="1"/>
                        <a:t>Ridor</a:t>
                      </a:r>
                      <a:r>
                        <a:rPr lang="en-IN" dirty="0"/>
                        <a:t>, MLP, OLM, </a:t>
                      </a:r>
                      <a:r>
                        <a:rPr lang="en-IN" dirty="0" err="1"/>
                        <a:t>SimpleCart</a:t>
                      </a:r>
                      <a:r>
                        <a:rPr lang="en-IN" dirty="0"/>
                        <a:t>, ASC, J48, SMO, Bagging, Decision Tree, </a:t>
                      </a:r>
                      <a:r>
                        <a:rPr lang="en-IN" dirty="0" err="1"/>
                        <a:t>IBk</a:t>
                      </a:r>
                      <a:r>
                        <a:rPr lang="en-IN" dirty="0"/>
                        <a:t>, KLR.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Proposed a two-step method combining text mining and supervised AI for fake news detection, evaluating 23 algorithms across three datasets.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to the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datasets used;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not generalize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other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datasets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Decision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 algorithm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showed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best performance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terms of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accuracy,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precision, and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F-measure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83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76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E4936-ADEC-5B70-697D-1F43886DE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>
            <a:extLst>
              <a:ext uri="{FF2B5EF4-FFF2-40B4-BE49-F238E27FC236}">
                <a16:creationId xmlns:a16="http://schemas.microsoft.com/office/drawing/2014/main" id="{FDD1F0D4-D66F-FCDB-7A99-77B110497F11}"/>
              </a:ext>
            </a:extLst>
          </p:cNvPr>
          <p:cNvSpPr/>
          <p:nvPr/>
        </p:nvSpPr>
        <p:spPr>
          <a:xfrm>
            <a:off x="231261" y="298580"/>
            <a:ext cx="10774461" cy="553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spc="-1" dirty="0">
                <a:latin typeface="Algerian" panose="04020705040A02060702" pitchFamily="82" charset="0"/>
              </a:rPr>
              <a:t>Literature review</a:t>
            </a:r>
            <a:endParaRPr lang="en-IN" sz="4000" b="1" strike="noStrike" spc="-1" dirty="0">
              <a:latin typeface="Algerian" panose="04020705040A02060702" pitchFamily="82" charset="0"/>
            </a:endParaRPr>
          </a:p>
        </p:txBody>
      </p:sp>
      <p:pic>
        <p:nvPicPr>
          <p:cNvPr id="89" name="Picture 4_0">
            <a:extLst>
              <a:ext uri="{FF2B5EF4-FFF2-40B4-BE49-F238E27FC236}">
                <a16:creationId xmlns:a16="http://schemas.microsoft.com/office/drawing/2014/main" id="{1A2AADD8-309D-D308-46F1-0820BB47A7C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304000" y="109165"/>
            <a:ext cx="719280" cy="743400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1731C8-1493-755F-FA79-500F79AB1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71060"/>
              </p:ext>
            </p:extLst>
          </p:nvPr>
        </p:nvGraphicFramePr>
        <p:xfrm>
          <a:off x="231261" y="891439"/>
          <a:ext cx="11729478" cy="279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838">
                  <a:extLst>
                    <a:ext uri="{9D8B030D-6E8A-4147-A177-3AD203B41FA5}">
                      <a16:colId xmlns:a16="http://schemas.microsoft.com/office/drawing/2014/main" val="2346873278"/>
                    </a:ext>
                  </a:extLst>
                </a:gridCol>
                <a:gridCol w="2094419">
                  <a:extLst>
                    <a:ext uri="{9D8B030D-6E8A-4147-A177-3AD203B41FA5}">
                      <a16:colId xmlns:a16="http://schemas.microsoft.com/office/drawing/2014/main" val="2475258552"/>
                    </a:ext>
                  </a:extLst>
                </a:gridCol>
                <a:gridCol w="1914530">
                  <a:extLst>
                    <a:ext uri="{9D8B030D-6E8A-4147-A177-3AD203B41FA5}">
                      <a16:colId xmlns:a16="http://schemas.microsoft.com/office/drawing/2014/main" val="3720309933"/>
                    </a:ext>
                  </a:extLst>
                </a:gridCol>
                <a:gridCol w="2024949">
                  <a:extLst>
                    <a:ext uri="{9D8B030D-6E8A-4147-A177-3AD203B41FA5}">
                      <a16:colId xmlns:a16="http://schemas.microsoft.com/office/drawing/2014/main" val="3722327348"/>
                    </a:ext>
                  </a:extLst>
                </a:gridCol>
                <a:gridCol w="2018672">
                  <a:extLst>
                    <a:ext uri="{9D8B030D-6E8A-4147-A177-3AD203B41FA5}">
                      <a16:colId xmlns:a16="http://schemas.microsoft.com/office/drawing/2014/main" val="3277325954"/>
                    </a:ext>
                  </a:extLst>
                </a:gridCol>
                <a:gridCol w="1645070">
                  <a:extLst>
                    <a:ext uri="{9D8B030D-6E8A-4147-A177-3AD203B41FA5}">
                      <a16:colId xmlns:a16="http://schemas.microsoft.com/office/drawing/2014/main" val="3231291981"/>
                    </a:ext>
                  </a:extLst>
                </a:gridCol>
              </a:tblGrid>
              <a:tr h="346942">
                <a:tc>
                  <a:txBody>
                    <a:bodyPr/>
                    <a:lstStyle/>
                    <a:p>
                      <a:r>
                        <a:rPr lang="en-IN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Dataset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34435"/>
                  </a:ext>
                </a:extLst>
              </a:tr>
              <a:tr h="2428596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Singh and</a:t>
                      </a:r>
                    </a:p>
                    <a:p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Tanwar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[11]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Home appliances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Forest,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 Classifier,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Logistic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model to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identify fake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reviews using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sentiment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ratings and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n-grams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Requires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substantial</a:t>
                      </a:r>
                    </a:p>
                    <a:p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labeled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training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proposed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performed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better in terms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accuracy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previous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25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E6B228-4CCF-8C1F-6C25-7DC32F6B9F74}"/>
              </a:ext>
            </a:extLst>
          </p:cNvPr>
          <p:cNvSpPr txBox="1"/>
          <p:nvPr/>
        </p:nvSpPr>
        <p:spPr>
          <a:xfrm>
            <a:off x="3635604" y="3724669"/>
            <a:ext cx="492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Comparison of Different Methodologies</a:t>
            </a:r>
          </a:p>
        </p:txBody>
      </p:sp>
    </p:spTree>
    <p:extLst>
      <p:ext uri="{BB962C8B-B14F-4D97-AF65-F5344CB8AC3E}">
        <p14:creationId xmlns:p14="http://schemas.microsoft.com/office/powerpoint/2010/main" val="323072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1A685-4B9C-9F56-9EAD-497B01A5D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>
            <a:extLst>
              <a:ext uri="{FF2B5EF4-FFF2-40B4-BE49-F238E27FC236}">
                <a16:creationId xmlns:a16="http://schemas.microsoft.com/office/drawing/2014/main" id="{73D45514-BAFF-0403-0AC8-ACB7F9F7878A}"/>
              </a:ext>
            </a:extLst>
          </p:cNvPr>
          <p:cNvSpPr/>
          <p:nvPr/>
        </p:nvSpPr>
        <p:spPr>
          <a:xfrm>
            <a:off x="578498" y="298580"/>
            <a:ext cx="10774461" cy="553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spc="-1" dirty="0">
                <a:latin typeface="Algerian" panose="04020705040A02060702" pitchFamily="82" charset="0"/>
              </a:rPr>
              <a:t>Implementation methodology</a:t>
            </a:r>
            <a:endParaRPr lang="en-IN" sz="4000" b="1" strike="noStrike" spc="-1" dirty="0">
              <a:latin typeface="Algerian" panose="04020705040A02060702" pitchFamily="82" charset="0"/>
            </a:endParaRPr>
          </a:p>
        </p:txBody>
      </p:sp>
      <p:pic>
        <p:nvPicPr>
          <p:cNvPr id="89" name="Picture 4_0">
            <a:extLst>
              <a:ext uri="{FF2B5EF4-FFF2-40B4-BE49-F238E27FC236}">
                <a16:creationId xmlns:a16="http://schemas.microsoft.com/office/drawing/2014/main" id="{B85E8DF2-5459-5994-5C43-88A7657E057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304000" y="109165"/>
            <a:ext cx="719280" cy="7434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8FF2E9-32A6-DDD0-1386-02E9AC3475D8}"/>
              </a:ext>
            </a:extLst>
          </p:cNvPr>
          <p:cNvSpPr txBox="1"/>
          <p:nvPr/>
        </p:nvSpPr>
        <p:spPr>
          <a:xfrm>
            <a:off x="578498" y="1041980"/>
            <a:ext cx="1021865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Pre-processing: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Tokenization, removal of irrelevant elements (digits and punctuation) and stop words.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Lowercasing, stemming, lemmatization.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423B918-9623-2B6C-380F-7901DAB68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93" y="2919417"/>
            <a:ext cx="8264014" cy="33138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F2C1C-5E20-B161-E8E5-0C9EE68102BC}"/>
              </a:ext>
            </a:extLst>
          </p:cNvPr>
          <p:cNvSpPr txBox="1"/>
          <p:nvPr/>
        </p:nvSpPr>
        <p:spPr>
          <a:xfrm>
            <a:off x="3405433" y="6295582"/>
            <a:ext cx="538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Flowchart of Preprocessing Raw Review Text</a:t>
            </a:r>
          </a:p>
        </p:txBody>
      </p:sp>
    </p:spTree>
    <p:extLst>
      <p:ext uri="{BB962C8B-B14F-4D97-AF65-F5344CB8AC3E}">
        <p14:creationId xmlns:p14="http://schemas.microsoft.com/office/powerpoint/2010/main" val="277693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9016D-DD35-59E0-17B9-91C99509A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>
            <a:extLst>
              <a:ext uri="{FF2B5EF4-FFF2-40B4-BE49-F238E27FC236}">
                <a16:creationId xmlns:a16="http://schemas.microsoft.com/office/drawing/2014/main" id="{D8BFA7CA-7CE0-5E65-8512-80DDE140F58C}"/>
              </a:ext>
            </a:extLst>
          </p:cNvPr>
          <p:cNvSpPr/>
          <p:nvPr/>
        </p:nvSpPr>
        <p:spPr>
          <a:xfrm>
            <a:off x="578498" y="298580"/>
            <a:ext cx="10774461" cy="553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spc="-1" dirty="0">
                <a:latin typeface="Algerian" panose="04020705040A02060702" pitchFamily="82" charset="0"/>
              </a:rPr>
              <a:t>Implementation methodology</a:t>
            </a:r>
            <a:endParaRPr lang="en-IN" sz="4000" b="1" strike="noStrike" spc="-1" dirty="0">
              <a:latin typeface="Algerian" panose="04020705040A02060702" pitchFamily="82" charset="0"/>
            </a:endParaRPr>
          </a:p>
        </p:txBody>
      </p:sp>
      <p:pic>
        <p:nvPicPr>
          <p:cNvPr id="89" name="Picture 4_0">
            <a:extLst>
              <a:ext uri="{FF2B5EF4-FFF2-40B4-BE49-F238E27FC236}">
                <a16:creationId xmlns:a16="http://schemas.microsoft.com/office/drawing/2014/main" id="{6B4ED4D9-5DBC-8C39-7FDB-7FC4072F348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304000" y="109165"/>
            <a:ext cx="719280" cy="74340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70CF7-8FD0-6FFC-E7A0-79CA694E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1139-8FBA-467D-BD99-C72620A5C233}" type="slidenum">
              <a:rPr lang="en-IN" smtClean="0"/>
              <a:t>14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EEDDC-219A-4C52-D2E0-C7E679198705}"/>
              </a:ext>
            </a:extLst>
          </p:cNvPr>
          <p:cNvSpPr txBox="1"/>
          <p:nvPr/>
        </p:nvSpPr>
        <p:spPr>
          <a:xfrm>
            <a:off x="578498" y="1041980"/>
            <a:ext cx="104602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Dataset Pre-processing: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89F55-9C8E-1D25-E235-70428DEC1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71" y="2045546"/>
            <a:ext cx="8867857" cy="2766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49810-E2BE-08B5-4BB7-2E9FEAB2DAD5}"/>
              </a:ext>
            </a:extLst>
          </p:cNvPr>
          <p:cNvSpPr txBox="1"/>
          <p:nvPr/>
        </p:nvSpPr>
        <p:spPr>
          <a:xfrm>
            <a:off x="4066227" y="4984237"/>
            <a:ext cx="3799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Final Preprocessed Text</a:t>
            </a:r>
          </a:p>
        </p:txBody>
      </p:sp>
    </p:spTree>
    <p:extLst>
      <p:ext uri="{BB962C8B-B14F-4D97-AF65-F5344CB8AC3E}">
        <p14:creationId xmlns:p14="http://schemas.microsoft.com/office/powerpoint/2010/main" val="321056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3E707-E764-F84A-1CE0-178F63445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>
            <a:extLst>
              <a:ext uri="{FF2B5EF4-FFF2-40B4-BE49-F238E27FC236}">
                <a16:creationId xmlns:a16="http://schemas.microsoft.com/office/drawing/2014/main" id="{F4FE4EE4-147B-5937-E03C-EA09D4406DE5}"/>
              </a:ext>
            </a:extLst>
          </p:cNvPr>
          <p:cNvSpPr/>
          <p:nvPr/>
        </p:nvSpPr>
        <p:spPr>
          <a:xfrm>
            <a:off x="578498" y="298580"/>
            <a:ext cx="10774461" cy="553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spc="-1" dirty="0">
                <a:latin typeface="Algerian" panose="04020705040A02060702" pitchFamily="82" charset="0"/>
              </a:rPr>
              <a:t>Implementation methodology</a:t>
            </a:r>
            <a:endParaRPr lang="en-IN" sz="4000" b="1" strike="noStrike" spc="-1" dirty="0">
              <a:latin typeface="Algerian" panose="04020705040A02060702" pitchFamily="82" charset="0"/>
            </a:endParaRPr>
          </a:p>
        </p:txBody>
      </p:sp>
      <p:pic>
        <p:nvPicPr>
          <p:cNvPr id="89" name="Picture 4_0">
            <a:extLst>
              <a:ext uri="{FF2B5EF4-FFF2-40B4-BE49-F238E27FC236}">
                <a16:creationId xmlns:a16="http://schemas.microsoft.com/office/drawing/2014/main" id="{78D1BD8E-8439-E793-9C2F-59BF39ADA65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304000" y="109165"/>
            <a:ext cx="719280" cy="74340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F4F29C-ABA6-72DF-4363-47CBB8AF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1139-8FBA-467D-BD99-C72620A5C233}" type="slidenum">
              <a:rPr lang="en-IN" smtClean="0"/>
              <a:t>15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3A977-C4F6-3C73-CF3A-BA8BAD1F65C9}"/>
              </a:ext>
            </a:extLst>
          </p:cNvPr>
          <p:cNvSpPr txBox="1"/>
          <p:nvPr/>
        </p:nvSpPr>
        <p:spPr>
          <a:xfrm>
            <a:off x="578498" y="1060834"/>
            <a:ext cx="1046029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Feature  Extraction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Countvectorizer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text into a sparse matrix of token counts.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Weighs token importance across the dataset. 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 is great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product indeed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396C11-15AF-229C-9D1E-E373F1E52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35725"/>
              </p:ext>
            </p:extLst>
          </p:nvPr>
        </p:nvGraphicFramePr>
        <p:xfrm>
          <a:off x="911943" y="3977537"/>
          <a:ext cx="4896700" cy="1195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340">
                  <a:extLst>
                    <a:ext uri="{9D8B030D-6E8A-4147-A177-3AD203B41FA5}">
                      <a16:colId xmlns:a16="http://schemas.microsoft.com/office/drawing/2014/main" val="1195293339"/>
                    </a:ext>
                  </a:extLst>
                </a:gridCol>
                <a:gridCol w="979340">
                  <a:extLst>
                    <a:ext uri="{9D8B030D-6E8A-4147-A177-3AD203B41FA5}">
                      <a16:colId xmlns:a16="http://schemas.microsoft.com/office/drawing/2014/main" val="4187390041"/>
                    </a:ext>
                  </a:extLst>
                </a:gridCol>
                <a:gridCol w="979340">
                  <a:extLst>
                    <a:ext uri="{9D8B030D-6E8A-4147-A177-3AD203B41FA5}">
                      <a16:colId xmlns:a16="http://schemas.microsoft.com/office/drawing/2014/main" val="1871084532"/>
                    </a:ext>
                  </a:extLst>
                </a:gridCol>
                <a:gridCol w="979340">
                  <a:extLst>
                    <a:ext uri="{9D8B030D-6E8A-4147-A177-3AD203B41FA5}">
                      <a16:colId xmlns:a16="http://schemas.microsoft.com/office/drawing/2014/main" val="3066256316"/>
                    </a:ext>
                  </a:extLst>
                </a:gridCol>
                <a:gridCol w="979340">
                  <a:extLst>
                    <a:ext uri="{9D8B030D-6E8A-4147-A177-3AD203B41FA5}">
                      <a16:colId xmlns:a16="http://schemas.microsoft.com/office/drawing/2014/main" val="1005385145"/>
                    </a:ext>
                  </a:extLst>
                </a:gridCol>
              </a:tblGrid>
              <a:tr h="4436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indeed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157471"/>
                  </a:ext>
                </a:extLst>
              </a:tr>
              <a:tr h="3864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802346"/>
                  </a:ext>
                </a:extLst>
              </a:tr>
              <a:tr h="34879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276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830164B-A265-7CA8-FD28-A5E68C3D2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508206"/>
              </p:ext>
            </p:extLst>
          </p:nvPr>
        </p:nvGraphicFramePr>
        <p:xfrm>
          <a:off x="6383357" y="3977537"/>
          <a:ext cx="4896700" cy="1195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340">
                  <a:extLst>
                    <a:ext uri="{9D8B030D-6E8A-4147-A177-3AD203B41FA5}">
                      <a16:colId xmlns:a16="http://schemas.microsoft.com/office/drawing/2014/main" val="1195293339"/>
                    </a:ext>
                  </a:extLst>
                </a:gridCol>
                <a:gridCol w="979340">
                  <a:extLst>
                    <a:ext uri="{9D8B030D-6E8A-4147-A177-3AD203B41FA5}">
                      <a16:colId xmlns:a16="http://schemas.microsoft.com/office/drawing/2014/main" val="4187390041"/>
                    </a:ext>
                  </a:extLst>
                </a:gridCol>
                <a:gridCol w="979340">
                  <a:extLst>
                    <a:ext uri="{9D8B030D-6E8A-4147-A177-3AD203B41FA5}">
                      <a16:colId xmlns:a16="http://schemas.microsoft.com/office/drawing/2014/main" val="1871084532"/>
                    </a:ext>
                  </a:extLst>
                </a:gridCol>
                <a:gridCol w="979340">
                  <a:extLst>
                    <a:ext uri="{9D8B030D-6E8A-4147-A177-3AD203B41FA5}">
                      <a16:colId xmlns:a16="http://schemas.microsoft.com/office/drawing/2014/main" val="3066256316"/>
                    </a:ext>
                  </a:extLst>
                </a:gridCol>
                <a:gridCol w="979340">
                  <a:extLst>
                    <a:ext uri="{9D8B030D-6E8A-4147-A177-3AD203B41FA5}">
                      <a16:colId xmlns:a16="http://schemas.microsoft.com/office/drawing/2014/main" val="1005385145"/>
                    </a:ext>
                  </a:extLst>
                </a:gridCol>
              </a:tblGrid>
              <a:tr h="4436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indeed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157471"/>
                  </a:ext>
                </a:extLst>
              </a:tr>
              <a:tr h="3864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802346"/>
                  </a:ext>
                </a:extLst>
              </a:tr>
              <a:tr h="34879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276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F43FBD-8859-AC72-65E8-2F39FB766730}"/>
              </a:ext>
            </a:extLst>
          </p:cNvPr>
          <p:cNvSpPr txBox="1"/>
          <p:nvPr/>
        </p:nvSpPr>
        <p:spPr>
          <a:xfrm>
            <a:off x="1477107" y="5381698"/>
            <a:ext cx="376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2: Count Vectorization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B0AE7B-A6E5-24AC-9442-38EEA3F2CD65}"/>
              </a:ext>
            </a:extLst>
          </p:cNvPr>
          <p:cNvSpPr txBox="1"/>
          <p:nvPr/>
        </p:nvSpPr>
        <p:spPr>
          <a:xfrm>
            <a:off x="7412973" y="5381698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3: TF-IDF Matrix</a:t>
            </a:r>
          </a:p>
        </p:txBody>
      </p:sp>
    </p:spTree>
    <p:extLst>
      <p:ext uri="{BB962C8B-B14F-4D97-AF65-F5344CB8AC3E}">
        <p14:creationId xmlns:p14="http://schemas.microsoft.com/office/powerpoint/2010/main" val="2158263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E41D6-BFF3-492C-747C-1C35B765D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>
            <a:extLst>
              <a:ext uri="{FF2B5EF4-FFF2-40B4-BE49-F238E27FC236}">
                <a16:creationId xmlns:a16="http://schemas.microsoft.com/office/drawing/2014/main" id="{CB324E64-B4F1-B91B-342A-25B05A1B1FC9}"/>
              </a:ext>
            </a:extLst>
          </p:cNvPr>
          <p:cNvSpPr/>
          <p:nvPr/>
        </p:nvSpPr>
        <p:spPr>
          <a:xfrm>
            <a:off x="578498" y="298580"/>
            <a:ext cx="10774461" cy="553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spc="-1" dirty="0">
                <a:latin typeface="Algerian" panose="04020705040A02060702" pitchFamily="82" charset="0"/>
              </a:rPr>
              <a:t>Implementation methodology</a:t>
            </a:r>
            <a:endParaRPr lang="en-IN" sz="4000" b="1" strike="noStrike" spc="-1" dirty="0">
              <a:latin typeface="Algerian" panose="04020705040A02060702" pitchFamily="82" charset="0"/>
            </a:endParaRPr>
          </a:p>
        </p:txBody>
      </p:sp>
      <p:pic>
        <p:nvPicPr>
          <p:cNvPr id="89" name="Picture 4_0">
            <a:extLst>
              <a:ext uri="{FF2B5EF4-FFF2-40B4-BE49-F238E27FC236}">
                <a16:creationId xmlns:a16="http://schemas.microsoft.com/office/drawing/2014/main" id="{842F39F1-7B1E-406E-07C5-3D7C7338217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304000" y="109165"/>
            <a:ext cx="719280" cy="7434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1250CF-BE9A-04C2-3A12-FA588C082A7D}"/>
              </a:ext>
            </a:extLst>
          </p:cNvPr>
          <p:cNvSpPr txBox="1"/>
          <p:nvPr/>
        </p:nvSpPr>
        <p:spPr>
          <a:xfrm>
            <a:off x="578498" y="1060834"/>
            <a:ext cx="1046029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Model Training: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Classifier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Pre-processed dataset with extracted features.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reviews as fake or genuine.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047B2-5DC5-A6AC-5056-26E4B8430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764" y="3979018"/>
            <a:ext cx="2400508" cy="1486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C56808-18C8-8274-258D-779835D0D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804" y="3973447"/>
            <a:ext cx="2400508" cy="14875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E60A7F-5AAC-5B13-C37C-3603A3E1A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844" y="3977537"/>
            <a:ext cx="2388505" cy="14834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5541D-1B22-B1CA-6563-C0B128F0CCAA}"/>
              </a:ext>
            </a:extLst>
          </p:cNvPr>
          <p:cNvSpPr txBox="1"/>
          <p:nvPr/>
        </p:nvSpPr>
        <p:spPr>
          <a:xfrm>
            <a:off x="1057533" y="5527009"/>
            <a:ext cx="317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3: Random Forest Pipeline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AC4B1-EA1D-D385-F28E-EF2D395A291A}"/>
              </a:ext>
            </a:extLst>
          </p:cNvPr>
          <p:cNvSpPr txBox="1"/>
          <p:nvPr/>
        </p:nvSpPr>
        <p:spPr>
          <a:xfrm>
            <a:off x="4895746" y="5527009"/>
            <a:ext cx="240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4: SVC Pipeline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B562C2-579C-C021-4A7E-0DCE7BA4FBE2}"/>
              </a:ext>
            </a:extLst>
          </p:cNvPr>
          <p:cNvSpPr txBox="1"/>
          <p:nvPr/>
        </p:nvSpPr>
        <p:spPr>
          <a:xfrm>
            <a:off x="7957498" y="5527009"/>
            <a:ext cx="356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5: Logistic Regression Pipeline</a:t>
            </a:r>
          </a:p>
        </p:txBody>
      </p:sp>
    </p:spTree>
    <p:extLst>
      <p:ext uri="{BB962C8B-B14F-4D97-AF65-F5344CB8AC3E}">
        <p14:creationId xmlns:p14="http://schemas.microsoft.com/office/powerpoint/2010/main" val="3151675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3F493-7018-DBD8-C821-4337AE2D1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>
            <a:extLst>
              <a:ext uri="{FF2B5EF4-FFF2-40B4-BE49-F238E27FC236}">
                <a16:creationId xmlns:a16="http://schemas.microsoft.com/office/drawing/2014/main" id="{2E7E16FF-4711-8D3B-90B9-832F5E52A02C}"/>
              </a:ext>
            </a:extLst>
          </p:cNvPr>
          <p:cNvSpPr/>
          <p:nvPr/>
        </p:nvSpPr>
        <p:spPr>
          <a:xfrm>
            <a:off x="578498" y="298580"/>
            <a:ext cx="10774461" cy="553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latin typeface="Algerian" panose="04020705040A02060702" pitchFamily="82" charset="0"/>
              </a:rPr>
              <a:t>Experiment details</a:t>
            </a:r>
            <a:endParaRPr lang="en-IN" sz="4000" b="1" strike="noStrike" spc="-1" dirty="0">
              <a:latin typeface="Algerian" panose="04020705040A02060702" pitchFamily="82" charset="0"/>
            </a:endParaRPr>
          </a:p>
        </p:txBody>
      </p:sp>
      <p:pic>
        <p:nvPicPr>
          <p:cNvPr id="89" name="Picture 4_0">
            <a:extLst>
              <a:ext uri="{FF2B5EF4-FFF2-40B4-BE49-F238E27FC236}">
                <a16:creationId xmlns:a16="http://schemas.microsoft.com/office/drawing/2014/main" id="{82081107-9D06-4E44-DE0D-2ADC6715EEE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304000" y="109165"/>
            <a:ext cx="719280" cy="7434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AE37C1-E585-5C46-29E4-399793C9B718}"/>
              </a:ext>
            </a:extLst>
          </p:cNvPr>
          <p:cNvSpPr txBox="1"/>
          <p:nvPr/>
        </p:nvSpPr>
        <p:spPr>
          <a:xfrm>
            <a:off x="578498" y="1060834"/>
            <a:ext cx="104602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Name: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Appliances Review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40,431 reviews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appliance reviewed.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score indicating user satisfaction.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or genuine review.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text_: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Review content.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75%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D6979-2C69-4790-5EC9-78AE4A563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85" y="4279996"/>
            <a:ext cx="5468808" cy="1753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7623BB-34A7-8137-D625-F5FBB352E5B5}"/>
              </a:ext>
            </a:extLst>
          </p:cNvPr>
          <p:cNvSpPr txBox="1"/>
          <p:nvPr/>
        </p:nvSpPr>
        <p:spPr>
          <a:xfrm>
            <a:off x="5582575" y="6099143"/>
            <a:ext cx="516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6: Sample of Home Appliances Review Dataset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52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BC807-1A54-F2BA-F23A-9CFC3E4B5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>
            <a:extLst>
              <a:ext uri="{FF2B5EF4-FFF2-40B4-BE49-F238E27FC236}">
                <a16:creationId xmlns:a16="http://schemas.microsoft.com/office/drawing/2014/main" id="{59B61B99-87DE-DE2C-9D4D-F9E76D8A0675}"/>
              </a:ext>
            </a:extLst>
          </p:cNvPr>
          <p:cNvSpPr/>
          <p:nvPr/>
        </p:nvSpPr>
        <p:spPr>
          <a:xfrm>
            <a:off x="578498" y="298580"/>
            <a:ext cx="10774461" cy="553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latin typeface="Algerian" panose="04020705040A02060702" pitchFamily="82" charset="0"/>
              </a:rPr>
              <a:t>Experiment details</a:t>
            </a:r>
            <a:endParaRPr lang="en-IN" sz="4000" b="1" strike="noStrike" spc="-1" dirty="0">
              <a:latin typeface="Algerian" panose="04020705040A02060702" pitchFamily="82" charset="0"/>
            </a:endParaRPr>
          </a:p>
        </p:txBody>
      </p:sp>
      <p:pic>
        <p:nvPicPr>
          <p:cNvPr id="89" name="Picture 4_0">
            <a:extLst>
              <a:ext uri="{FF2B5EF4-FFF2-40B4-BE49-F238E27FC236}">
                <a16:creationId xmlns:a16="http://schemas.microsoft.com/office/drawing/2014/main" id="{46E7FB80-69E7-F4F8-77A0-195231C8D77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304000" y="109165"/>
            <a:ext cx="719280" cy="7434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29424C-D9FE-F967-DA6B-1B7ED9FD11D9}"/>
              </a:ext>
            </a:extLst>
          </p:cNvPr>
          <p:cNvSpPr txBox="1"/>
          <p:nvPr/>
        </p:nvSpPr>
        <p:spPr>
          <a:xfrm>
            <a:off x="578498" y="1060834"/>
            <a:ext cx="1046029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Parameter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correctly classified reviews.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true positives among predicted positives.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true positives among actual positives.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 Score: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Harmonic mean of Precision and Recall.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E74A2D-2F07-7624-F278-FB68C4689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72724"/>
              </p:ext>
            </p:extLst>
          </p:nvPr>
        </p:nvGraphicFramePr>
        <p:xfrm>
          <a:off x="578495" y="3276598"/>
          <a:ext cx="6350205" cy="2855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338">
                  <a:extLst>
                    <a:ext uri="{9D8B030D-6E8A-4147-A177-3AD203B41FA5}">
                      <a16:colId xmlns:a16="http://schemas.microsoft.com/office/drawing/2014/main" val="1688847159"/>
                    </a:ext>
                  </a:extLst>
                </a:gridCol>
                <a:gridCol w="5228867">
                  <a:extLst>
                    <a:ext uri="{9D8B030D-6E8A-4147-A177-3AD203B41FA5}">
                      <a16:colId xmlns:a16="http://schemas.microsoft.com/office/drawing/2014/main" val="3596944123"/>
                    </a:ext>
                  </a:extLst>
                </a:gridCol>
              </a:tblGrid>
              <a:tr h="571195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30600"/>
                  </a:ext>
                </a:extLst>
              </a:tr>
              <a:tr h="571195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(TP + TN) / (TP + TN + FP + 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070083"/>
                  </a:ext>
                </a:extLst>
              </a:tr>
              <a:tr h="571195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TP / (TP + 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83223"/>
                  </a:ext>
                </a:extLst>
              </a:tr>
              <a:tr h="571195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TP / (TP + 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137105"/>
                  </a:ext>
                </a:extLst>
              </a:tr>
              <a:tr h="571195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 x (Precision x Recall) / (Precision + Recall)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356561"/>
                  </a:ext>
                </a:extLst>
              </a:tr>
            </a:tbl>
          </a:graphicData>
        </a:graphic>
      </p:graphicFrame>
      <p:sp>
        <p:nvSpPr>
          <p:cNvPr id="7" name="AutoShape 2" descr="Output image">
            <a:extLst>
              <a:ext uri="{FF2B5EF4-FFF2-40B4-BE49-F238E27FC236}">
                <a16:creationId xmlns:a16="http://schemas.microsoft.com/office/drawing/2014/main" id="{1D3E9FBC-5531-F1B2-4056-B0FAF69934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5C279-6B22-9867-B698-5DAF1AF1FC5E}"/>
              </a:ext>
            </a:extLst>
          </p:cNvPr>
          <p:cNvSpPr txBox="1"/>
          <p:nvPr/>
        </p:nvSpPr>
        <p:spPr>
          <a:xfrm>
            <a:off x="1957791" y="6179026"/>
            <a:ext cx="35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4: Formulas of Each Metric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6D5B3-DF33-A1A9-225A-5B719B81444A}"/>
              </a:ext>
            </a:extLst>
          </p:cNvPr>
          <p:cNvSpPr txBox="1"/>
          <p:nvPr/>
        </p:nvSpPr>
        <p:spPr>
          <a:xfrm>
            <a:off x="7440573" y="6265204"/>
            <a:ext cx="35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7: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6102AE-4F93-A31B-96B2-061C34ACF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799" y="3130129"/>
            <a:ext cx="4233160" cy="313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49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2987C-8CA4-40D8-2A28-8D759E844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>
            <a:extLst>
              <a:ext uri="{FF2B5EF4-FFF2-40B4-BE49-F238E27FC236}">
                <a16:creationId xmlns:a16="http://schemas.microsoft.com/office/drawing/2014/main" id="{5567343B-AE97-5EB2-91DD-81F2CDAE41C1}"/>
              </a:ext>
            </a:extLst>
          </p:cNvPr>
          <p:cNvSpPr/>
          <p:nvPr/>
        </p:nvSpPr>
        <p:spPr>
          <a:xfrm>
            <a:off x="578498" y="298580"/>
            <a:ext cx="10774461" cy="553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latin typeface="Algerian" panose="04020705040A02060702" pitchFamily="82" charset="0"/>
              </a:rPr>
              <a:t>Result &amp; analysis</a:t>
            </a:r>
            <a:endParaRPr lang="en-IN" sz="4000" b="1" strike="noStrike" spc="-1" dirty="0">
              <a:latin typeface="Algerian" panose="04020705040A02060702" pitchFamily="82" charset="0"/>
            </a:endParaRPr>
          </a:p>
        </p:txBody>
      </p:sp>
      <p:pic>
        <p:nvPicPr>
          <p:cNvPr id="89" name="Picture 4_0">
            <a:extLst>
              <a:ext uri="{FF2B5EF4-FFF2-40B4-BE49-F238E27FC236}">
                <a16:creationId xmlns:a16="http://schemas.microsoft.com/office/drawing/2014/main" id="{0090E3F7-7F40-381D-C36A-03205B0A038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304000" y="109165"/>
            <a:ext cx="719280" cy="7434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809912-F7E4-F370-440C-905210917AF4}"/>
              </a:ext>
            </a:extLst>
          </p:cNvPr>
          <p:cNvSpPr txBox="1"/>
          <p:nvPr/>
        </p:nvSpPr>
        <p:spPr>
          <a:xfrm>
            <a:off x="578497" y="1060834"/>
            <a:ext cx="1095048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Comparison: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84.35%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SVC: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88.26% (Best performing model)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86.66%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Performance: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SVC excels in high-dimensional spaces with optimal hyperplanes.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struggles with sparse text data due to overfitting tendencies.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handles linear relationships well but lacks on non-linear adaptability.</a:t>
            </a:r>
          </a:p>
        </p:txBody>
      </p:sp>
      <p:sp>
        <p:nvSpPr>
          <p:cNvPr id="7" name="AutoShape 2" descr="Output image">
            <a:extLst>
              <a:ext uri="{FF2B5EF4-FFF2-40B4-BE49-F238E27FC236}">
                <a16:creationId xmlns:a16="http://schemas.microsoft.com/office/drawing/2014/main" id="{20716102-AE6C-D7A8-F2E8-018DB64989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E0C5B1-CC11-4469-5E52-09E52BDD7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65744"/>
              </p:ext>
            </p:extLst>
          </p:nvPr>
        </p:nvGraphicFramePr>
        <p:xfrm>
          <a:off x="1098749" y="4379247"/>
          <a:ext cx="78190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242">
                  <a:extLst>
                    <a:ext uri="{9D8B030D-6E8A-4147-A177-3AD203B41FA5}">
                      <a16:colId xmlns:a16="http://schemas.microsoft.com/office/drawing/2014/main" val="2475995351"/>
                    </a:ext>
                  </a:extLst>
                </a:gridCol>
                <a:gridCol w="1121312">
                  <a:extLst>
                    <a:ext uri="{9D8B030D-6E8A-4147-A177-3AD203B41FA5}">
                      <a16:colId xmlns:a16="http://schemas.microsoft.com/office/drawing/2014/main" val="3244994301"/>
                    </a:ext>
                  </a:extLst>
                </a:gridCol>
                <a:gridCol w="1260513">
                  <a:extLst>
                    <a:ext uri="{9D8B030D-6E8A-4147-A177-3AD203B41FA5}">
                      <a16:colId xmlns:a16="http://schemas.microsoft.com/office/drawing/2014/main" val="122284466"/>
                    </a:ext>
                  </a:extLst>
                </a:gridCol>
                <a:gridCol w="1286788">
                  <a:extLst>
                    <a:ext uri="{9D8B030D-6E8A-4147-A177-3AD203B41FA5}">
                      <a16:colId xmlns:a16="http://schemas.microsoft.com/office/drawing/2014/main" val="1209155218"/>
                    </a:ext>
                  </a:extLst>
                </a:gridCol>
                <a:gridCol w="1223153">
                  <a:extLst>
                    <a:ext uri="{9D8B030D-6E8A-4147-A177-3AD203B41FA5}">
                      <a16:colId xmlns:a16="http://schemas.microsoft.com/office/drawing/2014/main" val="12328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9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Classifier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59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Classifier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93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9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D2E4DFA-B998-2D21-83C8-9F974797B11D}"/>
              </a:ext>
            </a:extLst>
          </p:cNvPr>
          <p:cNvSpPr txBox="1"/>
          <p:nvPr/>
        </p:nvSpPr>
        <p:spPr>
          <a:xfrm>
            <a:off x="2785885" y="5980144"/>
            <a:ext cx="444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5: Model Performance Comparison</a:t>
            </a:r>
          </a:p>
        </p:txBody>
      </p:sp>
    </p:spTree>
    <p:extLst>
      <p:ext uri="{BB962C8B-B14F-4D97-AF65-F5344CB8AC3E}">
        <p14:creationId xmlns:p14="http://schemas.microsoft.com/office/powerpoint/2010/main" val="24718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C6A4-0605-07A2-2974-DEF5A5F1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459"/>
            <a:ext cx="105156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  <a:t>Contents</a:t>
            </a:r>
            <a:endParaRPr lang="en-IN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8E81-CA36-908F-DBB3-5E48B9281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583"/>
            <a:ext cx="10465800" cy="566489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&amp;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4" name="Picture 4_0">
            <a:extLst>
              <a:ext uri="{FF2B5EF4-FFF2-40B4-BE49-F238E27FC236}">
                <a16:creationId xmlns:a16="http://schemas.microsoft.com/office/drawing/2014/main" id="{D3717AEF-3E9D-6CD4-0FBA-61C15716EE9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304000" y="109165"/>
            <a:ext cx="719280" cy="743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0481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473B0-7129-0F8A-7D51-8F003D0EE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>
            <a:extLst>
              <a:ext uri="{FF2B5EF4-FFF2-40B4-BE49-F238E27FC236}">
                <a16:creationId xmlns:a16="http://schemas.microsoft.com/office/drawing/2014/main" id="{EE2D843F-4542-7C37-AB2B-AECD42C8BF31}"/>
              </a:ext>
            </a:extLst>
          </p:cNvPr>
          <p:cNvSpPr/>
          <p:nvPr/>
        </p:nvSpPr>
        <p:spPr>
          <a:xfrm>
            <a:off x="578498" y="298580"/>
            <a:ext cx="10774461" cy="553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latin typeface="Algerian" panose="04020705040A02060702" pitchFamily="82" charset="0"/>
              </a:rPr>
              <a:t>Result &amp; analysis</a:t>
            </a:r>
            <a:endParaRPr lang="en-IN" sz="4000" b="1" strike="noStrike" spc="-1" dirty="0">
              <a:latin typeface="Algerian" panose="04020705040A02060702" pitchFamily="82" charset="0"/>
            </a:endParaRPr>
          </a:p>
        </p:txBody>
      </p:sp>
      <p:pic>
        <p:nvPicPr>
          <p:cNvPr id="89" name="Picture 4_0">
            <a:extLst>
              <a:ext uri="{FF2B5EF4-FFF2-40B4-BE49-F238E27FC236}">
                <a16:creationId xmlns:a16="http://schemas.microsoft.com/office/drawing/2014/main" id="{D9DCA763-25EC-A620-3BFF-4AB60837FF6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304000" y="109165"/>
            <a:ext cx="719280" cy="743400"/>
          </a:xfrm>
          <a:prstGeom prst="rect">
            <a:avLst/>
          </a:prstGeom>
          <a:ln>
            <a:noFill/>
          </a:ln>
        </p:spPr>
      </p:pic>
      <p:sp>
        <p:nvSpPr>
          <p:cNvPr id="7" name="AutoShape 2" descr="Output image">
            <a:extLst>
              <a:ext uri="{FF2B5EF4-FFF2-40B4-BE49-F238E27FC236}">
                <a16:creationId xmlns:a16="http://schemas.microsoft.com/office/drawing/2014/main" id="{64BFD562-3AD8-740B-E864-55B3159051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66D09-A539-89B1-7C6E-7193A563C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4" y="1969397"/>
            <a:ext cx="3343364" cy="2919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242096-6A0B-BBD6-DD83-DCF64F66A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201" y="1969397"/>
            <a:ext cx="3532797" cy="291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8FB48D-EB21-D0C8-F477-B832ED80E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861" y="1969397"/>
            <a:ext cx="3222259" cy="29192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D2F036-F602-06CB-E2FC-AD98B3397E4B}"/>
              </a:ext>
            </a:extLst>
          </p:cNvPr>
          <p:cNvSpPr txBox="1"/>
          <p:nvPr/>
        </p:nvSpPr>
        <p:spPr>
          <a:xfrm>
            <a:off x="578498" y="1102007"/>
            <a:ext cx="70323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of 3 classifiers: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707340-7C96-97D8-73E0-6C4FBA7A8E9C}"/>
              </a:ext>
            </a:extLst>
          </p:cNvPr>
          <p:cNvSpPr txBox="1"/>
          <p:nvPr/>
        </p:nvSpPr>
        <p:spPr>
          <a:xfrm>
            <a:off x="553591" y="5263546"/>
            <a:ext cx="288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8: Confusion Matrix of Random Forest Classifier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57860F-258B-025C-C0FA-9F4DEE9BDECF}"/>
              </a:ext>
            </a:extLst>
          </p:cNvPr>
          <p:cNvSpPr txBox="1"/>
          <p:nvPr/>
        </p:nvSpPr>
        <p:spPr>
          <a:xfrm>
            <a:off x="4680326" y="5263546"/>
            <a:ext cx="283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9: Confusion Matrix of  Support Vector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010037-F0D9-7E4E-DA72-A2ADCD7FFA73}"/>
              </a:ext>
            </a:extLst>
          </p:cNvPr>
          <p:cNvSpPr txBox="1"/>
          <p:nvPr/>
        </p:nvSpPr>
        <p:spPr>
          <a:xfrm>
            <a:off x="8436258" y="5263546"/>
            <a:ext cx="278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10: Confusion Matrix of  Logistic Regressor</a:t>
            </a:r>
          </a:p>
        </p:txBody>
      </p:sp>
    </p:spTree>
    <p:extLst>
      <p:ext uri="{BB962C8B-B14F-4D97-AF65-F5344CB8AC3E}">
        <p14:creationId xmlns:p14="http://schemas.microsoft.com/office/powerpoint/2010/main" val="3123217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2A338-B995-3AD1-EFB7-C3C20ECB8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>
            <a:extLst>
              <a:ext uri="{FF2B5EF4-FFF2-40B4-BE49-F238E27FC236}">
                <a16:creationId xmlns:a16="http://schemas.microsoft.com/office/drawing/2014/main" id="{C38ACBFF-A1C6-4709-DE91-F5D404CC3A34}"/>
              </a:ext>
            </a:extLst>
          </p:cNvPr>
          <p:cNvSpPr/>
          <p:nvPr/>
        </p:nvSpPr>
        <p:spPr>
          <a:xfrm>
            <a:off x="578498" y="298580"/>
            <a:ext cx="10774461" cy="553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latin typeface="Algerian" panose="04020705040A02060702" pitchFamily="82" charset="0"/>
              </a:rPr>
              <a:t>Conclusion &amp; Future Work</a:t>
            </a:r>
            <a:endParaRPr lang="en-IN" sz="4000" b="1" strike="noStrike" spc="-1" dirty="0">
              <a:latin typeface="Algerian" panose="04020705040A02060702" pitchFamily="82" charset="0"/>
            </a:endParaRPr>
          </a:p>
        </p:txBody>
      </p:sp>
      <p:pic>
        <p:nvPicPr>
          <p:cNvPr id="89" name="Picture 4_0">
            <a:extLst>
              <a:ext uri="{FF2B5EF4-FFF2-40B4-BE49-F238E27FC236}">
                <a16:creationId xmlns:a16="http://schemas.microsoft.com/office/drawing/2014/main" id="{A445359F-105C-8725-5B9F-BAD2AF7A98A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304000" y="109165"/>
            <a:ext cx="719280" cy="743400"/>
          </a:xfrm>
          <a:prstGeom prst="rect">
            <a:avLst/>
          </a:prstGeom>
          <a:ln>
            <a:noFill/>
          </a:ln>
        </p:spPr>
      </p:pic>
      <p:sp>
        <p:nvSpPr>
          <p:cNvPr id="7" name="AutoShape 2" descr="Output image">
            <a:extLst>
              <a:ext uri="{FF2B5EF4-FFF2-40B4-BE49-F238E27FC236}">
                <a16:creationId xmlns:a16="http://schemas.microsoft.com/office/drawing/2014/main" id="{4E4D7A83-048D-4739-1ACD-E741191324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E0366-26FA-FE0E-7840-D9CD4014519B}"/>
              </a:ext>
            </a:extLst>
          </p:cNvPr>
          <p:cNvSpPr txBox="1"/>
          <p:nvPr/>
        </p:nvSpPr>
        <p:spPr>
          <a:xfrm>
            <a:off x="578497" y="1102007"/>
            <a:ext cx="10774461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SVC emerged as the best model for fake review detection, achieving the highest accuracy (88.26%).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techniques and TF-IDF significantly improved model performance.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highlights the effectiveness of machine learning pipelines in handling text-based classification tasks.</a:t>
            </a:r>
          </a:p>
          <a:p>
            <a:pPr lvl="1" algn="just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advanced embeddings such as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capture deeper contextual and semantic relationships in text.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techniques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Long Short-Term Memory (LSTM) networks or transformers, for enhanced sequential and contextual analysis.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multisourced data curation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reduce biases and improve model generalizability.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hyperparameter optimization techniques like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AutoML for fine-tuning model performance</a:t>
            </a:r>
            <a:r>
              <a:rPr lang="en-IN" sz="2400" dirty="0"/>
              <a:t>.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284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DD09D-173E-4213-B45D-C40629E56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>
            <a:extLst>
              <a:ext uri="{FF2B5EF4-FFF2-40B4-BE49-F238E27FC236}">
                <a16:creationId xmlns:a16="http://schemas.microsoft.com/office/drawing/2014/main" id="{758F4236-4F5D-83E8-0C4D-66015263B223}"/>
              </a:ext>
            </a:extLst>
          </p:cNvPr>
          <p:cNvSpPr/>
          <p:nvPr/>
        </p:nvSpPr>
        <p:spPr>
          <a:xfrm>
            <a:off x="578498" y="298580"/>
            <a:ext cx="10774461" cy="553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latin typeface="Algerian" panose="04020705040A02060702" pitchFamily="82" charset="0"/>
              </a:rPr>
              <a:t>references</a:t>
            </a:r>
            <a:endParaRPr lang="en-IN" sz="4000" b="1" strike="noStrike" spc="-1" dirty="0">
              <a:latin typeface="Algerian" panose="04020705040A02060702" pitchFamily="82" charset="0"/>
            </a:endParaRPr>
          </a:p>
        </p:txBody>
      </p:sp>
      <p:pic>
        <p:nvPicPr>
          <p:cNvPr id="89" name="Picture 4_0">
            <a:extLst>
              <a:ext uri="{FF2B5EF4-FFF2-40B4-BE49-F238E27FC236}">
                <a16:creationId xmlns:a16="http://schemas.microsoft.com/office/drawing/2014/main" id="{5089B70E-81DB-F1EE-DFE1-5141FD32681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304000" y="109165"/>
            <a:ext cx="719280" cy="743400"/>
          </a:xfrm>
          <a:prstGeom prst="rect">
            <a:avLst/>
          </a:prstGeom>
          <a:ln>
            <a:noFill/>
          </a:ln>
        </p:spPr>
      </p:pic>
      <p:sp>
        <p:nvSpPr>
          <p:cNvPr id="7" name="AutoShape 2" descr="Output image">
            <a:extLst>
              <a:ext uri="{FF2B5EF4-FFF2-40B4-BE49-F238E27FC236}">
                <a16:creationId xmlns:a16="http://schemas.microsoft.com/office/drawing/2014/main" id="{B86A336F-EC47-8FAB-6C6C-09D8CD350A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4275F-E8DD-4865-1205-296FD724D4D1}"/>
              </a:ext>
            </a:extLst>
          </p:cNvPr>
          <p:cNvSpPr txBox="1"/>
          <p:nvPr/>
        </p:nvSpPr>
        <p:spPr>
          <a:xfrm>
            <a:off x="578497" y="1102007"/>
            <a:ext cx="10774461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N. Balakrishnan, S. Chandru, T.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Priyadharshini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“Decoding authenticity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online review using machine learning,” in 2024 International Conference on Cognitive Robotics and Intelligent Systems (ICC-ROBINS). 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IEEE, 2024, pp. 421–424.</a:t>
            </a:r>
          </a:p>
          <a:p>
            <a:pPr algn="just"/>
            <a:endParaRPr lang="en-IN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Z.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Shunxiang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Aoqiang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 Guangli, W.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Zhongliang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L.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KuanChing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“Building fake review detection model based on sentiment intensity and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learning,” IEEE Transactions on Neural Networks and Learning Systems, vol. 34, no. 10, pp. 6926–6939, 2023.</a:t>
            </a:r>
          </a:p>
          <a:p>
            <a:pPr algn="just"/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P. Devika, A. Veena, E.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Srilakshmi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R. Reddy, and E. Praveen, “Detection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fake reviews using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&amp;sentiment analysis,” in 2021 6th International Conference on Communication and Electronics Systems (ICCES). 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IEEE, 2021, pp. 1534–1537.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A.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Thilagavathy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Therasa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J. Jasmine, M. Sneha, R. S. Lakshmi, and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Yuvanthika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“Fake product review detection and elimination using opinion mining,” in 2023 World Conference on Communication &amp; Computing 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(WCONF). IEEE, 2023, pp. 1–5.</a:t>
            </a: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L. Dinesh, G. Kaviya, N. Kavya, A. </a:t>
            </a:r>
            <a:r>
              <a:rPr lang="en-IN" sz="18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Kousalya</a:t>
            </a:r>
            <a:r>
              <a:rPr lang="en-I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N. Lavanya, “Product </a:t>
            </a:r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on opinion mining using </a:t>
            </a:r>
            <a:r>
              <a:rPr lang="en-US" sz="18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techniques,” in 2022 7th International Conference on Communication and Electronics Systems (ICCES). I</a:t>
            </a:r>
            <a:r>
              <a:rPr lang="en-I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EEE, 2022, pp. 952–957.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205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02EA1-0DB6-7E73-F155-EFC6CA911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>
            <a:extLst>
              <a:ext uri="{FF2B5EF4-FFF2-40B4-BE49-F238E27FC236}">
                <a16:creationId xmlns:a16="http://schemas.microsoft.com/office/drawing/2014/main" id="{0F868D21-8AD0-3138-48CA-8C8C8C57EE31}"/>
              </a:ext>
            </a:extLst>
          </p:cNvPr>
          <p:cNvSpPr/>
          <p:nvPr/>
        </p:nvSpPr>
        <p:spPr>
          <a:xfrm>
            <a:off x="578498" y="298580"/>
            <a:ext cx="10774461" cy="553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latin typeface="Algerian" panose="04020705040A02060702" pitchFamily="82" charset="0"/>
              </a:rPr>
              <a:t>references</a:t>
            </a:r>
            <a:endParaRPr lang="en-IN" sz="4000" b="1" strike="noStrike" spc="-1" dirty="0">
              <a:latin typeface="Algerian" panose="04020705040A02060702" pitchFamily="82" charset="0"/>
            </a:endParaRPr>
          </a:p>
        </p:txBody>
      </p:sp>
      <p:pic>
        <p:nvPicPr>
          <p:cNvPr id="89" name="Picture 4_0">
            <a:extLst>
              <a:ext uri="{FF2B5EF4-FFF2-40B4-BE49-F238E27FC236}">
                <a16:creationId xmlns:a16="http://schemas.microsoft.com/office/drawing/2014/main" id="{148FBF89-4313-E790-E63A-812C71B91CC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304000" y="109165"/>
            <a:ext cx="719280" cy="743400"/>
          </a:xfrm>
          <a:prstGeom prst="rect">
            <a:avLst/>
          </a:prstGeom>
          <a:ln>
            <a:noFill/>
          </a:ln>
        </p:spPr>
      </p:pic>
      <p:sp>
        <p:nvSpPr>
          <p:cNvPr id="7" name="AutoShape 2" descr="Output image">
            <a:extLst>
              <a:ext uri="{FF2B5EF4-FFF2-40B4-BE49-F238E27FC236}">
                <a16:creationId xmlns:a16="http://schemas.microsoft.com/office/drawing/2014/main" id="{7B81C15F-558C-B551-A743-42BC28099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06C324-C1AF-E316-56EF-66B1BDB2C200}"/>
              </a:ext>
            </a:extLst>
          </p:cNvPr>
          <p:cNvSpPr txBox="1"/>
          <p:nvPr/>
        </p:nvSpPr>
        <p:spPr>
          <a:xfrm>
            <a:off x="578497" y="1102007"/>
            <a:ext cx="1077446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O.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Dhamdhere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Dhanwate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Kumbhar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Singh, “Amazon’s fake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detection using support vector machine.”</a:t>
            </a:r>
          </a:p>
          <a:p>
            <a:pPr algn="l"/>
            <a:endParaRPr lang="en-IN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S.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Biruntha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Ashwin, K.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Padmasankar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“Distinguishing reviews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sentiment analysis using machine learning techniques,” in 2022 8th International Conference on Advanced Computing and Communication </a:t>
            </a:r>
            <a:r>
              <a:rPr lang="nl-NL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(ICACCS), vol. 1. IEEE, 2022, pp. 1713–1719.</a:t>
            </a:r>
          </a:p>
          <a:p>
            <a:pPr algn="l"/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A. M.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Elmogy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 Tariq, M. Ammar, and A. Ibrahim, “Fake reviews detection using supervised machine learning,” International Journal of Advanced 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Applications, vol. 12, no. 1, 2021.</a:t>
            </a:r>
          </a:p>
          <a:p>
            <a:pPr algn="l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D. Zhang, W. Li, B. Niu, and C. Wu, “A deep learning approach for detecting fake reviewers: Exploiting reviewing behavior and textual information,” Decision Support Systems, vol. 166, p. 113911, 2023.</a:t>
            </a: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F. A.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Ozbay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Alatas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“Fake news detection within online social media using supervised artificial intelligence algorithms,” Physica A: statistical mechanics and its applications, vol. 540, p. 123174, 2020.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C. Singh and S.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Tanwar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“Fake review identification using machine learning,”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2024 International Conference on Communication, Computer Sciences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Engineering (IC3SE). IEEE, 2024, pp. 582–587.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536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46880-24CE-81BB-A300-96D3D273C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23" y="179754"/>
            <a:ext cx="11809046" cy="63382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0" dirty="0">
              <a:solidFill>
                <a:srgbClr val="C00000"/>
              </a:solidFill>
              <a:latin typeface="Freestyle Script" panose="030804020302050B0404" pitchFamily="66" charset="0"/>
            </a:endParaRPr>
          </a:p>
          <a:p>
            <a:pPr marL="0" indent="0">
              <a:buNone/>
            </a:pPr>
            <a:r>
              <a:rPr lang="en-US" sz="15000" dirty="0">
                <a:solidFill>
                  <a:srgbClr val="C00000"/>
                </a:solidFill>
                <a:latin typeface="Freestyle Script" panose="030804020302050B0404" pitchFamily="66" charset="0"/>
              </a:rPr>
              <a:t>			</a:t>
            </a:r>
            <a:r>
              <a:rPr lang="en-US" sz="15000" dirty="0">
                <a:solidFill>
                  <a:schemeClr val="tx2"/>
                </a:solidFill>
                <a:latin typeface="Brush Script MT" panose="03060802040406070304" pitchFamily="66" charset="0"/>
              </a:rPr>
              <a:t>Thank You</a:t>
            </a:r>
            <a:endParaRPr lang="en-IN" sz="15000" dirty="0">
              <a:solidFill>
                <a:schemeClr val="tx2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4" name="Picture 4_0">
            <a:extLst>
              <a:ext uri="{FF2B5EF4-FFF2-40B4-BE49-F238E27FC236}">
                <a16:creationId xmlns:a16="http://schemas.microsoft.com/office/drawing/2014/main" id="{73CA1B00-F1ED-1FD8-F465-0F1B0B619EE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304000" y="109165"/>
            <a:ext cx="719280" cy="743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772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78498" y="298580"/>
            <a:ext cx="10774461" cy="553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spc="-1" dirty="0">
                <a:latin typeface="Algerian" panose="04020705040A02060702" pitchFamily="82" charset="0"/>
              </a:rPr>
              <a:t>Introduction</a:t>
            </a:r>
            <a:endParaRPr lang="en-IN" sz="4000" b="1" strike="noStrike" spc="-1" dirty="0">
              <a:latin typeface="Algerian" panose="04020705040A02060702" pitchFamily="82" charset="0"/>
            </a:endParaRPr>
          </a:p>
        </p:txBody>
      </p:sp>
      <p:pic>
        <p:nvPicPr>
          <p:cNvPr id="89" name="Picture 4_0"/>
          <p:cNvPicPr/>
          <p:nvPr/>
        </p:nvPicPr>
        <p:blipFill>
          <a:blip r:embed="rId2"/>
          <a:stretch/>
        </p:blipFill>
        <p:spPr>
          <a:xfrm>
            <a:off x="11304000" y="109165"/>
            <a:ext cx="719280" cy="7434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F0274B-6D35-6FBF-2C1E-83EBD5F8291B}"/>
              </a:ext>
            </a:extLst>
          </p:cNvPr>
          <p:cNvSpPr txBox="1"/>
          <p:nvPr/>
        </p:nvSpPr>
        <p:spPr>
          <a:xfrm>
            <a:off x="578498" y="999241"/>
            <a:ext cx="105074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/>
              <a:t>Fake reviews impact consumer decisions and harm business credibility.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/>
              <a:t>Their prevalence has grown with the rise of e-commerce platforms.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/>
              <a:t>Manual review moderation is time-consuming and inefficient at scale.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/>
              <a:t>Machine learning offers advanced, automated solutions for detection.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/>
              <a:t>The challenge lies in differentiating fake reviews from genuine ones in high-dimensional, noisy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/>
              <a:t>A robust detection system enhances consumer trust and ensures fair practices.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0E567-DE34-55B5-5BCA-94127A159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>
            <a:extLst>
              <a:ext uri="{FF2B5EF4-FFF2-40B4-BE49-F238E27FC236}">
                <a16:creationId xmlns:a16="http://schemas.microsoft.com/office/drawing/2014/main" id="{631C0C8C-55C1-1052-32BA-8CC913ED5138}"/>
              </a:ext>
            </a:extLst>
          </p:cNvPr>
          <p:cNvSpPr/>
          <p:nvPr/>
        </p:nvSpPr>
        <p:spPr>
          <a:xfrm>
            <a:off x="578498" y="298580"/>
            <a:ext cx="10774461" cy="553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latin typeface="Algerian" panose="04020705040A02060702" pitchFamily="82" charset="0"/>
              </a:rPr>
              <a:t>Motivation </a:t>
            </a:r>
            <a:r>
              <a:rPr lang="en-US" sz="4000" b="1" spc="-1" dirty="0">
                <a:latin typeface="Algerian" panose="04020705040A02060702" pitchFamily="82" charset="0"/>
              </a:rPr>
              <a:t>&amp; objectives</a:t>
            </a:r>
            <a:endParaRPr lang="en-IN" sz="4000" b="1" strike="noStrike" spc="-1" dirty="0">
              <a:latin typeface="Algerian" panose="04020705040A02060702" pitchFamily="82" charset="0"/>
            </a:endParaRPr>
          </a:p>
        </p:txBody>
      </p:sp>
      <p:pic>
        <p:nvPicPr>
          <p:cNvPr id="89" name="Picture 4_0">
            <a:extLst>
              <a:ext uri="{FF2B5EF4-FFF2-40B4-BE49-F238E27FC236}">
                <a16:creationId xmlns:a16="http://schemas.microsoft.com/office/drawing/2014/main" id="{7D9626EE-1380-E8F4-AA03-89F2511DC99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304000" y="109165"/>
            <a:ext cx="719280" cy="7434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C652C5-156C-4637-0D83-5A284C9D881E}"/>
              </a:ext>
            </a:extLst>
          </p:cNvPr>
          <p:cNvSpPr txBox="1"/>
          <p:nvPr/>
        </p:nvSpPr>
        <p:spPr>
          <a:xfrm>
            <a:off x="578498" y="999241"/>
            <a:ext cx="1050742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600" b="1" dirty="0"/>
              <a:t>Motivation: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Trust in online platforms is eroded by fake reviews.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Current systems often lack accuracy and scalability.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Identifying fake reviews can protect consumers and promote fair practices.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600" b="1" dirty="0"/>
              <a:t>Objectives: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Develop machine learning pipelines for fake review detection.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Evaluate and compare the performance of classifiers.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Random Forest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Support Vector Classifier (SVC)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Logistic Regression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Identify the best-performing pipeline.</a:t>
            </a:r>
            <a:endParaRPr lang="en-U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Explore future improvements in preprocessing and feature extraction.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3334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7EA76-A12E-0012-9B07-5FEC0BCE9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>
            <a:extLst>
              <a:ext uri="{FF2B5EF4-FFF2-40B4-BE49-F238E27FC236}">
                <a16:creationId xmlns:a16="http://schemas.microsoft.com/office/drawing/2014/main" id="{98B2EB12-906C-C184-3DBC-B72743F92054}"/>
              </a:ext>
            </a:extLst>
          </p:cNvPr>
          <p:cNvSpPr/>
          <p:nvPr/>
        </p:nvSpPr>
        <p:spPr>
          <a:xfrm>
            <a:off x="578498" y="298580"/>
            <a:ext cx="10774461" cy="553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spc="-1" dirty="0">
                <a:latin typeface="Algerian" panose="04020705040A02060702" pitchFamily="82" charset="0"/>
              </a:rPr>
              <a:t>Literature Review</a:t>
            </a:r>
            <a:endParaRPr lang="en-IN" sz="4000" b="1" strike="noStrike" spc="-1" dirty="0">
              <a:latin typeface="Algerian" panose="04020705040A02060702" pitchFamily="82" charset="0"/>
            </a:endParaRPr>
          </a:p>
        </p:txBody>
      </p:sp>
      <p:pic>
        <p:nvPicPr>
          <p:cNvPr id="89" name="Picture 4_0">
            <a:extLst>
              <a:ext uri="{FF2B5EF4-FFF2-40B4-BE49-F238E27FC236}">
                <a16:creationId xmlns:a16="http://schemas.microsoft.com/office/drawing/2014/main" id="{02D36BFE-F854-3FA9-9CB3-2E5C67D7633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304000" y="109165"/>
            <a:ext cx="719280" cy="7434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BBB0BD-1B3D-238B-E2E1-67C81B5DA5AA}"/>
              </a:ext>
            </a:extLst>
          </p:cNvPr>
          <p:cNvSpPr txBox="1"/>
          <p:nvPr/>
        </p:nvSpPr>
        <p:spPr>
          <a:xfrm>
            <a:off x="678730" y="1121790"/>
            <a:ext cx="1062527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Fake Reviews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Promotional reviews inflate product value, while negative reviews harm competitors. These distort market competition and erode consumer trust.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Methodologies: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like SVM, Random Forest, Logistic Regression, and deep learning models such as CNNs and LSTMs are widely used.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models rely on labeled data, while unsupervised and semi-supervised approaches address limited labeled data challenges.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methods like SGD optimize classification through iterative learning.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54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FDE36-C594-4586-2438-89C399D41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>
            <a:extLst>
              <a:ext uri="{FF2B5EF4-FFF2-40B4-BE49-F238E27FC236}">
                <a16:creationId xmlns:a16="http://schemas.microsoft.com/office/drawing/2014/main" id="{4C984169-E666-CF16-2697-5B36C1E3C050}"/>
              </a:ext>
            </a:extLst>
          </p:cNvPr>
          <p:cNvSpPr/>
          <p:nvPr/>
        </p:nvSpPr>
        <p:spPr>
          <a:xfrm>
            <a:off x="578498" y="298580"/>
            <a:ext cx="10774461" cy="553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spc="-1" dirty="0">
                <a:latin typeface="Algerian" panose="04020705040A02060702" pitchFamily="82" charset="0"/>
              </a:rPr>
              <a:t>Literature Review</a:t>
            </a:r>
            <a:endParaRPr lang="en-IN" sz="4000" b="1" strike="noStrike" spc="-1" dirty="0">
              <a:latin typeface="Algerian" panose="04020705040A02060702" pitchFamily="82" charset="0"/>
            </a:endParaRPr>
          </a:p>
        </p:txBody>
      </p:sp>
      <p:pic>
        <p:nvPicPr>
          <p:cNvPr id="89" name="Picture 4_0">
            <a:extLst>
              <a:ext uri="{FF2B5EF4-FFF2-40B4-BE49-F238E27FC236}">
                <a16:creationId xmlns:a16="http://schemas.microsoft.com/office/drawing/2014/main" id="{566C5D21-1378-1512-1A10-6080BF3CF58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304000" y="109165"/>
            <a:ext cx="719280" cy="7434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2801D8-499D-BD06-5978-0300592AFE79}"/>
              </a:ext>
            </a:extLst>
          </p:cNvPr>
          <p:cNvSpPr txBox="1"/>
          <p:nvPr/>
        </p:nvSpPr>
        <p:spPr>
          <a:xfrm>
            <a:off x="678730" y="1121790"/>
            <a:ext cx="1062527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Techniques: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features are extracted using TF-IDF, n-grams, and embeddings.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includes tokenization, stop word removal, and stemming for noise reduction.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NLP models like BERT and Longformer improve contextual understanding and accuracy.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Analysis: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Examines review frequency, redundancy, sentiment intensity, and timestamps for anomalies.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enhance detection by modeling behavioral data dependencies.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76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EF3F2-F533-00CF-F9E9-5E0F666E0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>
            <a:extLst>
              <a:ext uri="{FF2B5EF4-FFF2-40B4-BE49-F238E27FC236}">
                <a16:creationId xmlns:a16="http://schemas.microsoft.com/office/drawing/2014/main" id="{712A25C9-8300-37FE-E650-9BF4A89FAB5C}"/>
              </a:ext>
            </a:extLst>
          </p:cNvPr>
          <p:cNvSpPr/>
          <p:nvPr/>
        </p:nvSpPr>
        <p:spPr>
          <a:xfrm>
            <a:off x="293802" y="298580"/>
            <a:ext cx="10774461" cy="553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spc="-1" dirty="0">
                <a:latin typeface="Algerian" panose="04020705040A02060702" pitchFamily="82" charset="0"/>
              </a:rPr>
              <a:t>Literature Review</a:t>
            </a:r>
            <a:endParaRPr lang="en-IN" sz="4000" b="1" strike="noStrike" spc="-1" dirty="0">
              <a:latin typeface="Algerian" panose="04020705040A02060702" pitchFamily="82" charset="0"/>
            </a:endParaRPr>
          </a:p>
        </p:txBody>
      </p:sp>
      <p:pic>
        <p:nvPicPr>
          <p:cNvPr id="89" name="Picture 4_0">
            <a:extLst>
              <a:ext uri="{FF2B5EF4-FFF2-40B4-BE49-F238E27FC236}">
                <a16:creationId xmlns:a16="http://schemas.microsoft.com/office/drawing/2014/main" id="{DD051E32-B7CD-80F1-84BA-B5F0D8C7524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304000" y="109165"/>
            <a:ext cx="719280" cy="743400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299B2C-DDB3-1AC7-626B-913623114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62574"/>
              </p:ext>
            </p:extLst>
          </p:nvPr>
        </p:nvGraphicFramePr>
        <p:xfrm>
          <a:off x="293802" y="952108"/>
          <a:ext cx="11604396" cy="5607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171">
                  <a:extLst>
                    <a:ext uri="{9D8B030D-6E8A-4147-A177-3AD203B41FA5}">
                      <a16:colId xmlns:a16="http://schemas.microsoft.com/office/drawing/2014/main" val="2346873278"/>
                    </a:ext>
                  </a:extLst>
                </a:gridCol>
                <a:gridCol w="2183273">
                  <a:extLst>
                    <a:ext uri="{9D8B030D-6E8A-4147-A177-3AD203B41FA5}">
                      <a16:colId xmlns:a16="http://schemas.microsoft.com/office/drawing/2014/main" val="2475258552"/>
                    </a:ext>
                  </a:extLst>
                </a:gridCol>
                <a:gridCol w="1552670">
                  <a:extLst>
                    <a:ext uri="{9D8B030D-6E8A-4147-A177-3AD203B41FA5}">
                      <a16:colId xmlns:a16="http://schemas.microsoft.com/office/drawing/2014/main" val="3720309933"/>
                    </a:ext>
                  </a:extLst>
                </a:gridCol>
                <a:gridCol w="2233610">
                  <a:extLst>
                    <a:ext uri="{9D8B030D-6E8A-4147-A177-3AD203B41FA5}">
                      <a16:colId xmlns:a16="http://schemas.microsoft.com/office/drawing/2014/main" val="3722327348"/>
                    </a:ext>
                  </a:extLst>
                </a:gridCol>
                <a:gridCol w="2216359">
                  <a:extLst>
                    <a:ext uri="{9D8B030D-6E8A-4147-A177-3AD203B41FA5}">
                      <a16:colId xmlns:a16="http://schemas.microsoft.com/office/drawing/2014/main" val="3277325954"/>
                    </a:ext>
                  </a:extLst>
                </a:gridCol>
                <a:gridCol w="1408313">
                  <a:extLst>
                    <a:ext uri="{9D8B030D-6E8A-4147-A177-3AD203B41FA5}">
                      <a16:colId xmlns:a16="http://schemas.microsoft.com/office/drawing/2014/main" val="3231291981"/>
                    </a:ext>
                  </a:extLst>
                </a:gridCol>
              </a:tblGrid>
              <a:tr h="373820">
                <a:tc>
                  <a:txBody>
                    <a:bodyPr/>
                    <a:lstStyle/>
                    <a:p>
                      <a:r>
                        <a:rPr lang="en-IN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Dataset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34435"/>
                  </a:ext>
                </a:extLst>
              </a:tr>
              <a:tr h="2056015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Balakrishnan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 al. [1]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Fake reviews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dataset by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Joni Salminen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(CC-By Attribution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International)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SGD, RF,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SVM, KNN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 86.7% accuracy in fake review detection using SGD, surpassing RF, SVM, and KNN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to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dataset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used; may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generalize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well to other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datasets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Further testing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validation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needed for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real-world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253"/>
                  </a:ext>
                </a:extLst>
              </a:tr>
              <a:tr h="3177477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Shunxiang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al. [2]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Ott, </a:t>
                      </a: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YelpChi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YelpZIP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Sentiment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Intensity and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 Learning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(SIPUL)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Proposed a model that continuously learns from streaming data to detect deceptive fake reviews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continuous training data updates, increasing time cost due to the sentiment division step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 in detecting fake reviews in large datasets, though performance may decline with data overload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83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9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4397F-9C74-D7E5-B26B-8CA324715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>
            <a:extLst>
              <a:ext uri="{FF2B5EF4-FFF2-40B4-BE49-F238E27FC236}">
                <a16:creationId xmlns:a16="http://schemas.microsoft.com/office/drawing/2014/main" id="{DF83A89F-0C02-D3E9-D149-1492D4C165A7}"/>
              </a:ext>
            </a:extLst>
          </p:cNvPr>
          <p:cNvSpPr/>
          <p:nvPr/>
        </p:nvSpPr>
        <p:spPr>
          <a:xfrm>
            <a:off x="293802" y="298580"/>
            <a:ext cx="10774461" cy="553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spc="-1" dirty="0">
                <a:latin typeface="Algerian" panose="04020705040A02060702" pitchFamily="82" charset="0"/>
              </a:rPr>
              <a:t>Literature review</a:t>
            </a:r>
            <a:endParaRPr lang="en-IN" sz="4000" b="1" strike="noStrike" spc="-1" dirty="0">
              <a:latin typeface="Algerian" panose="04020705040A02060702" pitchFamily="82" charset="0"/>
            </a:endParaRPr>
          </a:p>
        </p:txBody>
      </p:sp>
      <p:pic>
        <p:nvPicPr>
          <p:cNvPr id="89" name="Picture 4_0">
            <a:extLst>
              <a:ext uri="{FF2B5EF4-FFF2-40B4-BE49-F238E27FC236}">
                <a16:creationId xmlns:a16="http://schemas.microsoft.com/office/drawing/2014/main" id="{96A902AB-409C-ACD7-0209-6A00BBF17D4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304000" y="109165"/>
            <a:ext cx="719280" cy="743400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308725-F432-D30D-782A-CBE231581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895041"/>
              </p:ext>
            </p:extLst>
          </p:nvPr>
        </p:nvGraphicFramePr>
        <p:xfrm>
          <a:off x="418884" y="904294"/>
          <a:ext cx="11604396" cy="5655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171">
                  <a:extLst>
                    <a:ext uri="{9D8B030D-6E8A-4147-A177-3AD203B41FA5}">
                      <a16:colId xmlns:a16="http://schemas.microsoft.com/office/drawing/2014/main" val="2346873278"/>
                    </a:ext>
                  </a:extLst>
                </a:gridCol>
                <a:gridCol w="2072084">
                  <a:extLst>
                    <a:ext uri="{9D8B030D-6E8A-4147-A177-3AD203B41FA5}">
                      <a16:colId xmlns:a16="http://schemas.microsoft.com/office/drawing/2014/main" val="2475258552"/>
                    </a:ext>
                  </a:extLst>
                </a:gridCol>
                <a:gridCol w="1663859">
                  <a:extLst>
                    <a:ext uri="{9D8B030D-6E8A-4147-A177-3AD203B41FA5}">
                      <a16:colId xmlns:a16="http://schemas.microsoft.com/office/drawing/2014/main" val="3720309933"/>
                    </a:ext>
                  </a:extLst>
                </a:gridCol>
                <a:gridCol w="2233610">
                  <a:extLst>
                    <a:ext uri="{9D8B030D-6E8A-4147-A177-3AD203B41FA5}">
                      <a16:colId xmlns:a16="http://schemas.microsoft.com/office/drawing/2014/main" val="3722327348"/>
                    </a:ext>
                  </a:extLst>
                </a:gridCol>
                <a:gridCol w="1997145">
                  <a:extLst>
                    <a:ext uri="{9D8B030D-6E8A-4147-A177-3AD203B41FA5}">
                      <a16:colId xmlns:a16="http://schemas.microsoft.com/office/drawing/2014/main" val="3277325954"/>
                    </a:ext>
                  </a:extLst>
                </a:gridCol>
                <a:gridCol w="1627527">
                  <a:extLst>
                    <a:ext uri="{9D8B030D-6E8A-4147-A177-3AD203B41FA5}">
                      <a16:colId xmlns:a16="http://schemas.microsoft.com/office/drawing/2014/main" val="3231291981"/>
                    </a:ext>
                  </a:extLst>
                </a:gridCol>
              </a:tblGrid>
              <a:tr h="353336">
                <a:tc>
                  <a:txBody>
                    <a:bodyPr/>
                    <a:lstStyle/>
                    <a:p>
                      <a:r>
                        <a:rPr lang="en-IN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Dataset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34435"/>
                  </a:ext>
                </a:extLst>
              </a:tr>
              <a:tr h="2160738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Devika et al.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specified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NLP, Sentiment Analysis, TF-IDF, Naive Bayes, 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Proposed a framework combining NLP and sentiment analysis for fake review 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 data</a:t>
                      </a:r>
                    </a:p>
                    <a:p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labeling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 intensive,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uncertain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credibility of</a:t>
                      </a:r>
                    </a:p>
                    <a:p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labeled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Proposed system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filter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fake reviews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separate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spammers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non spammers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253"/>
                  </a:ext>
                </a:extLst>
              </a:tr>
              <a:tr h="3003366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Thilagavathy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 al. [4]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Reviews of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Hotels in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Chicago hotel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Naive Bayes,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Vector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Machine,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TF-IDF Vectorizer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model to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detect fake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reviews using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 learning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NLP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techniques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dataset used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training,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affect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model can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 expanded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greater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 and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authenticity in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83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32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5BE70-9A75-326F-8C62-96D2A94C2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>
            <a:extLst>
              <a:ext uri="{FF2B5EF4-FFF2-40B4-BE49-F238E27FC236}">
                <a16:creationId xmlns:a16="http://schemas.microsoft.com/office/drawing/2014/main" id="{E7AD0862-EBA9-2637-0388-908027D132EE}"/>
              </a:ext>
            </a:extLst>
          </p:cNvPr>
          <p:cNvSpPr/>
          <p:nvPr/>
        </p:nvSpPr>
        <p:spPr>
          <a:xfrm>
            <a:off x="293802" y="298580"/>
            <a:ext cx="10774461" cy="553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spc="-1" dirty="0">
                <a:latin typeface="Algerian" panose="04020705040A02060702" pitchFamily="82" charset="0"/>
              </a:rPr>
              <a:t>Literature review</a:t>
            </a:r>
            <a:endParaRPr lang="en-IN" sz="4000" b="1" strike="noStrike" spc="-1" dirty="0">
              <a:latin typeface="Algerian" panose="04020705040A02060702" pitchFamily="82" charset="0"/>
            </a:endParaRPr>
          </a:p>
        </p:txBody>
      </p:sp>
      <p:pic>
        <p:nvPicPr>
          <p:cNvPr id="89" name="Picture 4_0">
            <a:extLst>
              <a:ext uri="{FF2B5EF4-FFF2-40B4-BE49-F238E27FC236}">
                <a16:creationId xmlns:a16="http://schemas.microsoft.com/office/drawing/2014/main" id="{2203DC25-93AD-1407-93FF-95324484FED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304000" y="109165"/>
            <a:ext cx="719280" cy="743400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FC1E7C-422B-332D-E437-6656AA8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64456"/>
              </p:ext>
            </p:extLst>
          </p:nvPr>
        </p:nvGraphicFramePr>
        <p:xfrm>
          <a:off x="293802" y="891439"/>
          <a:ext cx="11604396" cy="5667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171">
                  <a:extLst>
                    <a:ext uri="{9D8B030D-6E8A-4147-A177-3AD203B41FA5}">
                      <a16:colId xmlns:a16="http://schemas.microsoft.com/office/drawing/2014/main" val="2346873278"/>
                    </a:ext>
                  </a:extLst>
                </a:gridCol>
                <a:gridCol w="2072084">
                  <a:extLst>
                    <a:ext uri="{9D8B030D-6E8A-4147-A177-3AD203B41FA5}">
                      <a16:colId xmlns:a16="http://schemas.microsoft.com/office/drawing/2014/main" val="2475258552"/>
                    </a:ext>
                  </a:extLst>
                </a:gridCol>
                <a:gridCol w="1894114">
                  <a:extLst>
                    <a:ext uri="{9D8B030D-6E8A-4147-A177-3AD203B41FA5}">
                      <a16:colId xmlns:a16="http://schemas.microsoft.com/office/drawing/2014/main" val="3720309933"/>
                    </a:ext>
                  </a:extLst>
                </a:gridCol>
                <a:gridCol w="2003355">
                  <a:extLst>
                    <a:ext uri="{9D8B030D-6E8A-4147-A177-3AD203B41FA5}">
                      <a16:colId xmlns:a16="http://schemas.microsoft.com/office/drawing/2014/main" val="3722327348"/>
                    </a:ext>
                  </a:extLst>
                </a:gridCol>
                <a:gridCol w="1997145">
                  <a:extLst>
                    <a:ext uri="{9D8B030D-6E8A-4147-A177-3AD203B41FA5}">
                      <a16:colId xmlns:a16="http://schemas.microsoft.com/office/drawing/2014/main" val="3277325954"/>
                    </a:ext>
                  </a:extLst>
                </a:gridCol>
                <a:gridCol w="1627527">
                  <a:extLst>
                    <a:ext uri="{9D8B030D-6E8A-4147-A177-3AD203B41FA5}">
                      <a16:colId xmlns:a16="http://schemas.microsoft.com/office/drawing/2014/main" val="3231291981"/>
                    </a:ext>
                  </a:extLst>
                </a:gridCol>
              </a:tblGrid>
              <a:tr h="346942">
                <a:tc>
                  <a:txBody>
                    <a:bodyPr/>
                    <a:lstStyle/>
                    <a:p>
                      <a:r>
                        <a:rPr lang="en-IN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Dataset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34435"/>
                  </a:ext>
                </a:extLst>
              </a:tr>
              <a:tr h="2428596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Dinesh et al.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 review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datasets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ecommerce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SVM, Naive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Bayes, Backpropagation,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 tagging,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Stemming,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Lexicon-based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Proposed a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framework for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opinion mining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NLP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techniques, integrated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spam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detection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complexity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time consuming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spam 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helps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analyzing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feedback and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detecting fake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253"/>
                  </a:ext>
                </a:extLst>
              </a:tr>
              <a:tr h="2741901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Dhamdhere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al. [6]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Amazon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Vector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(SVM)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system to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detect fake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reviews on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Amazon using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SVM,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achieving 80%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to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Amazon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dataset; may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generalize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other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platforms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Focuses on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both polarity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ratings and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classifiers for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fake review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83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15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2633</TotalTime>
  <Words>2297</Words>
  <Application>Microsoft Office PowerPoint</Application>
  <PresentationFormat>Widescreen</PresentationFormat>
  <Paragraphs>524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Algerian</vt:lpstr>
      <vt:lpstr>Arial</vt:lpstr>
      <vt:lpstr>Brush Script MT</vt:lpstr>
      <vt:lpstr>Calibri</vt:lpstr>
      <vt:lpstr>Calibri Light</vt:lpstr>
      <vt:lpstr>Freestyle Script</vt:lpstr>
      <vt:lpstr>Times New Roman</vt:lpstr>
      <vt:lpstr>Wingdings</vt:lpstr>
      <vt:lpstr>Office Theme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suji pamula</dc:creator>
  <cp:lastModifiedBy>Aditi Das</cp:lastModifiedBy>
  <cp:revision>149</cp:revision>
  <dcterms:created xsi:type="dcterms:W3CDTF">2024-12-07T17:19:34Z</dcterms:created>
  <dcterms:modified xsi:type="dcterms:W3CDTF">2024-12-13T02:25:25Z</dcterms:modified>
</cp:coreProperties>
</file>