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0"/>
  </p:notesMasterIdLst>
  <p:sldIdLst>
    <p:sldId id="256" r:id="rId2"/>
    <p:sldId id="285" r:id="rId3"/>
    <p:sldId id="286" r:id="rId4"/>
    <p:sldId id="316" r:id="rId5"/>
    <p:sldId id="315" r:id="rId6"/>
    <p:sldId id="259" r:id="rId7"/>
    <p:sldId id="257" r:id="rId8"/>
    <p:sldId id="287" r:id="rId9"/>
    <p:sldId id="291" r:id="rId10"/>
    <p:sldId id="292" r:id="rId11"/>
    <p:sldId id="293" r:id="rId12"/>
    <p:sldId id="294" r:id="rId13"/>
    <p:sldId id="288" r:id="rId14"/>
    <p:sldId id="330" r:id="rId15"/>
    <p:sldId id="332" r:id="rId16"/>
    <p:sldId id="301" r:id="rId17"/>
    <p:sldId id="331" r:id="rId18"/>
    <p:sldId id="295" r:id="rId19"/>
    <p:sldId id="329" r:id="rId20"/>
    <p:sldId id="317" r:id="rId21"/>
    <p:sldId id="319" r:id="rId22"/>
    <p:sldId id="320" r:id="rId23"/>
    <p:sldId id="325" r:id="rId24"/>
    <p:sldId id="296" r:id="rId25"/>
    <p:sldId id="308" r:id="rId26"/>
    <p:sldId id="324" r:id="rId27"/>
    <p:sldId id="326" r:id="rId28"/>
    <p:sldId id="327" r:id="rId29"/>
    <p:sldId id="328" r:id="rId30"/>
    <p:sldId id="321" r:id="rId31"/>
    <p:sldId id="322" r:id="rId32"/>
    <p:sldId id="298" r:id="rId33"/>
    <p:sldId id="310" r:id="rId34"/>
    <p:sldId id="309" r:id="rId35"/>
    <p:sldId id="311" r:id="rId36"/>
    <p:sldId id="312" r:id="rId37"/>
    <p:sldId id="313" r:id="rId38"/>
    <p:sldId id="302" r:id="rId39"/>
  </p:sldIdLst>
  <p:sldSz cx="9144000" cy="5143500" type="screen16x9"/>
  <p:notesSz cx="6858000" cy="9144000"/>
  <p:embeddedFontLst>
    <p:embeddedFont>
      <p:font typeface="Algerian" panose="04020705040A02060702" pitchFamily="82" charset="0"/>
      <p:regular r:id="rId41"/>
    </p:embeddedFont>
    <p:embeddedFont>
      <p:font typeface="Calibri" panose="020F0502020204030204" pitchFamily="34" charset="0"/>
      <p:regular r:id="rId42"/>
      <p:bold r:id="rId43"/>
      <p:italic r:id="rId44"/>
      <p:boldItalic r:id="rId45"/>
    </p:embeddedFont>
    <p:embeddedFont>
      <p:font typeface="Inter-Regular"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5960507-20B6-48AD-B988-14CAFB33C907}">
          <p14:sldIdLst>
            <p14:sldId id="256"/>
            <p14:sldId id="285"/>
            <p14:sldId id="286"/>
            <p14:sldId id="316"/>
            <p14:sldId id="315"/>
            <p14:sldId id="259"/>
            <p14:sldId id="257"/>
            <p14:sldId id="287"/>
            <p14:sldId id="291"/>
            <p14:sldId id="292"/>
            <p14:sldId id="293"/>
            <p14:sldId id="294"/>
            <p14:sldId id="288"/>
            <p14:sldId id="330"/>
            <p14:sldId id="332"/>
            <p14:sldId id="301"/>
            <p14:sldId id="331"/>
            <p14:sldId id="295"/>
            <p14:sldId id="329"/>
            <p14:sldId id="317"/>
            <p14:sldId id="319"/>
            <p14:sldId id="320"/>
            <p14:sldId id="325"/>
            <p14:sldId id="296"/>
            <p14:sldId id="308"/>
            <p14:sldId id="324"/>
            <p14:sldId id="326"/>
            <p14:sldId id="327"/>
            <p14:sldId id="328"/>
            <p14:sldId id="321"/>
            <p14:sldId id="322"/>
            <p14:sldId id="298"/>
            <p14:sldId id="310"/>
            <p14:sldId id="309"/>
            <p14:sldId id="311"/>
            <p14:sldId id="312"/>
            <p14:sldId id="313"/>
            <p14:sldId id="30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i Das" initials="AD" lastIdx="1" clrIdx="0">
    <p:extLst>
      <p:ext uri="{19B8F6BF-5375-455C-9EA6-DF929625EA0E}">
        <p15:presenceInfo xmlns:p15="http://schemas.microsoft.com/office/powerpoint/2012/main" userId="574ba11bf1fdb7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BCC7EA-1AB2-48C8-85C9-749F019F7E28}">
  <a:tblStyle styleId="{BABCC7EA-1AB2-48C8-85C9-749F019F7E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8399" autoAdjust="0"/>
  </p:normalViewPr>
  <p:slideViewPr>
    <p:cSldViewPr snapToGrid="0">
      <p:cViewPr varScale="1">
        <p:scale>
          <a:sx n="109" d="100"/>
          <a:sy n="109" d="100"/>
        </p:scale>
        <p:origin x="600" y="77"/>
      </p:cViewPr>
      <p:guideLst>
        <p:guide orient="horz" pos="1620"/>
        <p:guide pos="2880"/>
      </p:guideLst>
    </p:cSldViewPr>
  </p:slideViewPr>
  <p:notesTextViewPr>
    <p:cViewPr>
      <p:scale>
        <a:sx n="1" d="1"/>
        <a:sy n="1" d="1"/>
      </p:scale>
      <p:origin x="0" y="0"/>
    </p:cViewPr>
  </p:notesTextViewPr>
  <p:sorterViewPr>
    <p:cViewPr>
      <p:scale>
        <a:sx n="100" d="100"/>
        <a:sy n="100" d="100"/>
      </p:scale>
      <p:origin x="0" y="21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Das" userId="574ba11bf1fdb771" providerId="LiveId" clId="{1AE39843-7A0B-46D3-8A90-DAF1990526C7}"/>
    <pc:docChg chg="undo custSel delSld modSld modSection">
      <pc:chgData name="Aditi Das" userId="574ba11bf1fdb771" providerId="LiveId" clId="{1AE39843-7A0B-46D3-8A90-DAF1990526C7}" dt="2021-05-12T20:05:15.392" v="466" actId="1076"/>
      <pc:docMkLst>
        <pc:docMk/>
      </pc:docMkLst>
      <pc:sldChg chg="modSp mod">
        <pc:chgData name="Aditi Das" userId="574ba11bf1fdb771" providerId="LiveId" clId="{1AE39843-7A0B-46D3-8A90-DAF1990526C7}" dt="2021-05-12T19:56:07.235" v="454" actId="1076"/>
        <pc:sldMkLst>
          <pc:docMk/>
          <pc:sldMk cId="0" sldId="257"/>
        </pc:sldMkLst>
        <pc:spChg chg="mod">
          <ac:chgData name="Aditi Das" userId="574ba11bf1fdb771" providerId="LiveId" clId="{1AE39843-7A0B-46D3-8A90-DAF1990526C7}" dt="2021-05-12T19:55:49.978" v="451" actId="14100"/>
          <ac:spMkLst>
            <pc:docMk/>
            <pc:sldMk cId="0" sldId="257"/>
            <ac:spMk id="10" creationId="{A7AC662E-CA4F-49B8-A3B9-E51C63DA0677}"/>
          </ac:spMkLst>
        </pc:spChg>
        <pc:spChg chg="mod">
          <ac:chgData name="Aditi Das" userId="574ba11bf1fdb771" providerId="LiveId" clId="{1AE39843-7A0B-46D3-8A90-DAF1990526C7}" dt="2021-05-12T19:56:07.235" v="454" actId="1076"/>
          <ac:spMkLst>
            <pc:docMk/>
            <pc:sldMk cId="0" sldId="257"/>
            <ac:spMk id="12" creationId="{53B8B9EC-1038-475C-AFD0-D6BFFC8848AC}"/>
          </ac:spMkLst>
        </pc:spChg>
      </pc:sldChg>
      <pc:sldChg chg="modSp mod">
        <pc:chgData name="Aditi Das" userId="574ba11bf1fdb771" providerId="LiveId" clId="{1AE39843-7A0B-46D3-8A90-DAF1990526C7}" dt="2021-05-12T19:38:41.297" v="413" actId="20577"/>
        <pc:sldMkLst>
          <pc:docMk/>
          <pc:sldMk cId="3509294303" sldId="286"/>
        </pc:sldMkLst>
        <pc:spChg chg="mod">
          <ac:chgData name="Aditi Das" userId="574ba11bf1fdb771" providerId="LiveId" clId="{1AE39843-7A0B-46D3-8A90-DAF1990526C7}" dt="2021-05-12T19:38:41.297" v="413" actId="20577"/>
          <ac:spMkLst>
            <pc:docMk/>
            <pc:sldMk cId="3509294303" sldId="286"/>
            <ac:spMk id="4" creationId="{E16169BE-42A6-4311-9251-B27D10D66C63}"/>
          </ac:spMkLst>
        </pc:spChg>
      </pc:sldChg>
      <pc:sldChg chg="modSp mod">
        <pc:chgData name="Aditi Das" userId="574ba11bf1fdb771" providerId="LiveId" clId="{1AE39843-7A0B-46D3-8A90-DAF1990526C7}" dt="2021-05-12T19:21:22.924" v="209" actId="20577"/>
        <pc:sldMkLst>
          <pc:docMk/>
          <pc:sldMk cId="3450747357" sldId="296"/>
        </pc:sldMkLst>
        <pc:spChg chg="mod">
          <ac:chgData name="Aditi Das" userId="574ba11bf1fdb771" providerId="LiveId" clId="{1AE39843-7A0B-46D3-8A90-DAF1990526C7}" dt="2021-05-12T19:21:22.924" v="209" actId="20577"/>
          <ac:spMkLst>
            <pc:docMk/>
            <pc:sldMk cId="3450747357" sldId="296"/>
            <ac:spMk id="2" creationId="{509401E3-7A7A-46D5-9585-32FA1629BFCD}"/>
          </ac:spMkLst>
        </pc:spChg>
      </pc:sldChg>
      <pc:sldChg chg="del">
        <pc:chgData name="Aditi Das" userId="574ba11bf1fdb771" providerId="LiveId" clId="{1AE39843-7A0B-46D3-8A90-DAF1990526C7}" dt="2021-05-12T19:39:08.813" v="431" actId="2696"/>
        <pc:sldMkLst>
          <pc:docMk/>
          <pc:sldMk cId="1533510511" sldId="297"/>
        </pc:sldMkLst>
      </pc:sldChg>
      <pc:sldChg chg="modSp mod">
        <pc:chgData name="Aditi Das" userId="574ba11bf1fdb771" providerId="LiveId" clId="{1AE39843-7A0B-46D3-8A90-DAF1990526C7}" dt="2021-05-12T19:39:01.732" v="430" actId="20577"/>
        <pc:sldMkLst>
          <pc:docMk/>
          <pc:sldMk cId="4250200206" sldId="298"/>
        </pc:sldMkLst>
        <pc:spChg chg="mod">
          <ac:chgData name="Aditi Das" userId="574ba11bf1fdb771" providerId="LiveId" clId="{1AE39843-7A0B-46D3-8A90-DAF1990526C7}" dt="2021-05-12T19:39:01.732" v="430" actId="20577"/>
          <ac:spMkLst>
            <pc:docMk/>
            <pc:sldMk cId="4250200206" sldId="298"/>
            <ac:spMk id="2" creationId="{A2A45CA5-F7CA-4877-9523-E82497BD0C92}"/>
          </ac:spMkLst>
        </pc:spChg>
      </pc:sldChg>
      <pc:sldChg chg="modSp mod">
        <pc:chgData name="Aditi Das" userId="574ba11bf1fdb771" providerId="LiveId" clId="{1AE39843-7A0B-46D3-8A90-DAF1990526C7}" dt="2021-05-12T19:31:34.398" v="297" actId="13822"/>
        <pc:sldMkLst>
          <pc:docMk/>
          <pc:sldMk cId="1067624017" sldId="300"/>
        </pc:sldMkLst>
        <pc:spChg chg="mod">
          <ac:chgData name="Aditi Das" userId="574ba11bf1fdb771" providerId="LiveId" clId="{1AE39843-7A0B-46D3-8A90-DAF1990526C7}" dt="2021-05-12T19:31:29.639" v="296" actId="13822"/>
          <ac:spMkLst>
            <pc:docMk/>
            <pc:sldMk cId="1067624017" sldId="300"/>
            <ac:spMk id="26" creationId="{00000000-0000-0000-0000-000000000000}"/>
          </ac:spMkLst>
        </pc:spChg>
        <pc:spChg chg="mod">
          <ac:chgData name="Aditi Das" userId="574ba11bf1fdb771" providerId="LiveId" clId="{1AE39843-7A0B-46D3-8A90-DAF1990526C7}" dt="2021-05-12T19:31:34.398" v="297" actId="13822"/>
          <ac:spMkLst>
            <pc:docMk/>
            <pc:sldMk cId="1067624017" sldId="300"/>
            <ac:spMk id="27" creationId="{00000000-0000-0000-0000-000000000000}"/>
          </ac:spMkLst>
        </pc:spChg>
      </pc:sldChg>
      <pc:sldChg chg="addSp modSp mod">
        <pc:chgData name="Aditi Das" userId="574ba11bf1fdb771" providerId="LiveId" clId="{1AE39843-7A0B-46D3-8A90-DAF1990526C7}" dt="2021-05-12T19:30:44.118" v="295" actId="20577"/>
        <pc:sldMkLst>
          <pc:docMk/>
          <pc:sldMk cId="0" sldId="304"/>
        </pc:sldMkLst>
        <pc:spChg chg="add mod">
          <ac:chgData name="Aditi Das" userId="574ba11bf1fdb771" providerId="LiveId" clId="{1AE39843-7A0B-46D3-8A90-DAF1990526C7}" dt="2021-05-12T19:30:28.358" v="289" actId="255"/>
          <ac:spMkLst>
            <pc:docMk/>
            <pc:sldMk cId="0" sldId="304"/>
            <ac:spMk id="6" creationId="{5718826E-44E6-49C7-8F51-E2479C6091F2}"/>
          </ac:spMkLst>
        </pc:spChg>
        <pc:spChg chg="add mod">
          <ac:chgData name="Aditi Das" userId="574ba11bf1fdb771" providerId="LiveId" clId="{1AE39843-7A0B-46D3-8A90-DAF1990526C7}" dt="2021-05-12T19:30:44.118" v="295" actId="20577"/>
          <ac:spMkLst>
            <pc:docMk/>
            <pc:sldMk cId="0" sldId="304"/>
            <ac:spMk id="7" creationId="{DD2B9F89-0966-4067-B91E-82C8EADFD627}"/>
          </ac:spMkLst>
        </pc:spChg>
        <pc:picChg chg="mod modCrop">
          <ac:chgData name="Aditi Das" userId="574ba11bf1fdb771" providerId="LiveId" clId="{1AE39843-7A0B-46D3-8A90-DAF1990526C7}" dt="2021-05-12T19:28:59.941" v="258" actId="1076"/>
          <ac:picMkLst>
            <pc:docMk/>
            <pc:sldMk cId="0" sldId="304"/>
            <ac:picMk id="4" creationId="{00000000-0000-0000-0000-000000000000}"/>
          </ac:picMkLst>
        </pc:picChg>
        <pc:picChg chg="mod modCrop">
          <ac:chgData name="Aditi Das" userId="574ba11bf1fdb771" providerId="LiveId" clId="{1AE39843-7A0B-46D3-8A90-DAF1990526C7}" dt="2021-05-12T19:29:02.745" v="259" actId="1076"/>
          <ac:picMkLst>
            <pc:docMk/>
            <pc:sldMk cId="0" sldId="304"/>
            <ac:picMk id="5" creationId="{00000000-0000-0000-0000-000000000000}"/>
          </ac:picMkLst>
        </pc:picChg>
      </pc:sldChg>
      <pc:sldChg chg="addSp delSp modSp mod">
        <pc:chgData name="Aditi Das" userId="574ba11bf1fdb771" providerId="LiveId" clId="{1AE39843-7A0B-46D3-8A90-DAF1990526C7}" dt="2021-05-12T19:22:58.585" v="234" actId="1076"/>
        <pc:sldMkLst>
          <pc:docMk/>
          <pc:sldMk cId="0" sldId="308"/>
        </pc:sldMkLst>
        <pc:spChg chg="mod">
          <ac:chgData name="Aditi Das" userId="574ba11bf1fdb771" providerId="LiveId" clId="{1AE39843-7A0B-46D3-8A90-DAF1990526C7}" dt="2021-05-12T19:20:43.308" v="196" actId="1076"/>
          <ac:spMkLst>
            <pc:docMk/>
            <pc:sldMk cId="0" sldId="308"/>
            <ac:spMk id="2" creationId="{56E5B294-1CC1-4D6F-8B49-D8ABF281AB5F}"/>
          </ac:spMkLst>
        </pc:spChg>
        <pc:spChg chg="mod">
          <ac:chgData name="Aditi Das" userId="574ba11bf1fdb771" providerId="LiveId" clId="{1AE39843-7A0B-46D3-8A90-DAF1990526C7}" dt="2021-05-12T19:20:11.523" v="186" actId="1076"/>
          <ac:spMkLst>
            <pc:docMk/>
            <pc:sldMk cId="0" sldId="308"/>
            <ac:spMk id="3" creationId="{C627B027-41F9-4816-A3F0-A8420B08EF10}"/>
          </ac:spMkLst>
        </pc:spChg>
        <pc:spChg chg="mod">
          <ac:chgData name="Aditi Das" userId="574ba11bf1fdb771" providerId="LiveId" clId="{1AE39843-7A0B-46D3-8A90-DAF1990526C7}" dt="2021-05-12T19:17:47.438" v="78" actId="1076"/>
          <ac:spMkLst>
            <pc:docMk/>
            <pc:sldMk cId="0" sldId="308"/>
            <ac:spMk id="8" creationId="{556C0DA1-DB7B-4C0E-98B4-2A8C7580AEF0}"/>
          </ac:spMkLst>
        </pc:spChg>
        <pc:spChg chg="mod">
          <ac:chgData name="Aditi Das" userId="574ba11bf1fdb771" providerId="LiveId" clId="{1AE39843-7A0B-46D3-8A90-DAF1990526C7}" dt="2021-05-12T19:18:01.561" v="80" actId="1076"/>
          <ac:spMkLst>
            <pc:docMk/>
            <pc:sldMk cId="0" sldId="308"/>
            <ac:spMk id="9" creationId="{AADAE62B-7189-49AB-BAC3-1934C1D800F1}"/>
          </ac:spMkLst>
        </pc:spChg>
        <pc:spChg chg="mod">
          <ac:chgData name="Aditi Das" userId="574ba11bf1fdb771" providerId="LiveId" clId="{1AE39843-7A0B-46D3-8A90-DAF1990526C7}" dt="2021-05-12T19:22:58.585" v="234" actId="1076"/>
          <ac:spMkLst>
            <pc:docMk/>
            <pc:sldMk cId="0" sldId="308"/>
            <ac:spMk id="11" creationId="{00000000-0000-0000-0000-000000000000}"/>
          </ac:spMkLst>
        </pc:spChg>
        <pc:spChg chg="mod">
          <ac:chgData name="Aditi Das" userId="574ba11bf1fdb771" providerId="LiveId" clId="{1AE39843-7A0B-46D3-8A90-DAF1990526C7}" dt="2021-05-12T19:22:52.775" v="233" actId="1076"/>
          <ac:spMkLst>
            <pc:docMk/>
            <pc:sldMk cId="0" sldId="308"/>
            <ac:spMk id="35841" creationId="{00000000-0000-0000-0000-000000000000}"/>
          </ac:spMkLst>
        </pc:spChg>
        <pc:spChg chg="mod">
          <ac:chgData name="Aditi Das" userId="574ba11bf1fdb771" providerId="LiveId" clId="{1AE39843-7A0B-46D3-8A90-DAF1990526C7}" dt="2021-05-12T19:12:57.217" v="18" actId="255"/>
          <ac:spMkLst>
            <pc:docMk/>
            <pc:sldMk cId="0" sldId="308"/>
            <ac:spMk id="35843" creationId="{00000000-0000-0000-0000-000000000000}"/>
          </ac:spMkLst>
        </pc:spChg>
        <pc:picChg chg="del">
          <ac:chgData name="Aditi Das" userId="574ba11bf1fdb771" providerId="LiveId" clId="{1AE39843-7A0B-46D3-8A90-DAF1990526C7}" dt="2021-05-12T19:13:37.651" v="21" actId="478"/>
          <ac:picMkLst>
            <pc:docMk/>
            <pc:sldMk cId="0" sldId="308"/>
            <ac:picMk id="4" creationId="{00000000-0000-0000-0000-000000000000}"/>
          </ac:picMkLst>
        </pc:picChg>
        <pc:picChg chg="add mod">
          <ac:chgData name="Aditi Das" userId="574ba11bf1fdb771" providerId="LiveId" clId="{1AE39843-7A0B-46D3-8A90-DAF1990526C7}" dt="2021-05-12T19:19:26.982" v="179" actId="1038"/>
          <ac:picMkLst>
            <pc:docMk/>
            <pc:sldMk cId="0" sldId="308"/>
            <ac:picMk id="5" creationId="{ED390E8B-B3E2-4EE7-A7A6-9664F79EF5CC}"/>
          </ac:picMkLst>
        </pc:picChg>
        <pc:picChg chg="del mod">
          <ac:chgData name="Aditi Das" userId="574ba11bf1fdb771" providerId="LiveId" clId="{1AE39843-7A0B-46D3-8A90-DAF1990526C7}" dt="2021-05-12T19:16:01.492" v="57" actId="478"/>
          <ac:picMkLst>
            <pc:docMk/>
            <pc:sldMk cId="0" sldId="308"/>
            <ac:picMk id="6" creationId="{00000000-0000-0000-0000-000000000000}"/>
          </ac:picMkLst>
        </pc:picChg>
        <pc:picChg chg="add mod">
          <ac:chgData name="Aditi Das" userId="574ba11bf1fdb771" providerId="LiveId" clId="{1AE39843-7A0B-46D3-8A90-DAF1990526C7}" dt="2021-05-12T19:17:22.748" v="73" actId="14100"/>
          <ac:picMkLst>
            <pc:docMk/>
            <pc:sldMk cId="0" sldId="308"/>
            <ac:picMk id="10" creationId="{3CE00246-278D-4A20-82D1-327B4884E5C9}"/>
          </ac:picMkLst>
        </pc:picChg>
        <pc:picChg chg="add del mod">
          <ac:chgData name="Aditi Das" userId="574ba11bf1fdb771" providerId="LiveId" clId="{1AE39843-7A0B-46D3-8A90-DAF1990526C7}" dt="2021-05-12T19:16:53.463" v="68" actId="478"/>
          <ac:picMkLst>
            <pc:docMk/>
            <pc:sldMk cId="0" sldId="308"/>
            <ac:picMk id="12" creationId="{2BC91252-D2EC-4CA8-AB1D-DE65D268695A}"/>
          </ac:picMkLst>
        </pc:picChg>
      </pc:sldChg>
      <pc:sldChg chg="modSp mod">
        <pc:chgData name="Aditi Das" userId="574ba11bf1fdb771" providerId="LiveId" clId="{1AE39843-7A0B-46D3-8A90-DAF1990526C7}" dt="2021-05-12T19:26:56.162" v="255" actId="1076"/>
        <pc:sldMkLst>
          <pc:docMk/>
          <pc:sldMk cId="0" sldId="310"/>
        </pc:sldMkLst>
        <pc:spChg chg="mod">
          <ac:chgData name="Aditi Das" userId="574ba11bf1fdb771" providerId="LiveId" clId="{1AE39843-7A0B-46D3-8A90-DAF1990526C7}" dt="2021-05-12T19:26:56.162" v="255" actId="1076"/>
          <ac:spMkLst>
            <pc:docMk/>
            <pc:sldMk cId="0" sldId="310"/>
            <ac:spMk id="3" creationId="{00000000-0000-0000-0000-000000000000}"/>
          </ac:spMkLst>
        </pc:spChg>
      </pc:sldChg>
      <pc:sldChg chg="modSp mod">
        <pc:chgData name="Aditi Das" userId="574ba11bf1fdb771" providerId="LiveId" clId="{1AE39843-7A0B-46D3-8A90-DAF1990526C7}" dt="2021-05-12T19:39:13.321" v="434" actId="20577"/>
        <pc:sldMkLst>
          <pc:docMk/>
          <pc:sldMk cId="0" sldId="311"/>
        </pc:sldMkLst>
        <pc:spChg chg="mod">
          <ac:chgData name="Aditi Das" userId="574ba11bf1fdb771" providerId="LiveId" clId="{1AE39843-7A0B-46D3-8A90-DAF1990526C7}" dt="2021-05-12T19:39:13.321" v="434" actId="20577"/>
          <ac:spMkLst>
            <pc:docMk/>
            <pc:sldMk cId="0" sldId="311"/>
            <ac:spMk id="4" creationId="{00000000-0000-0000-0000-000000000000}"/>
          </ac:spMkLst>
        </pc:spChg>
      </pc:sldChg>
      <pc:sldChg chg="modSp mod">
        <pc:chgData name="Aditi Das" userId="574ba11bf1fdb771" providerId="LiveId" clId="{1AE39843-7A0B-46D3-8A90-DAF1990526C7}" dt="2021-05-12T19:54:13.439" v="439" actId="14100"/>
        <pc:sldMkLst>
          <pc:docMk/>
          <pc:sldMk cId="0" sldId="315"/>
        </pc:sldMkLst>
        <pc:spChg chg="mod">
          <ac:chgData name="Aditi Das" userId="574ba11bf1fdb771" providerId="LiveId" clId="{1AE39843-7A0B-46D3-8A90-DAF1990526C7}" dt="2021-05-12T19:53:56.240" v="438" actId="14100"/>
          <ac:spMkLst>
            <pc:docMk/>
            <pc:sldMk cId="0" sldId="315"/>
            <ac:spMk id="3" creationId="{00000000-0000-0000-0000-000000000000}"/>
          </ac:spMkLst>
        </pc:spChg>
        <pc:spChg chg="mod">
          <ac:chgData name="Aditi Das" userId="574ba11bf1fdb771" providerId="LiveId" clId="{1AE39843-7A0B-46D3-8A90-DAF1990526C7}" dt="2021-05-12T19:54:13.439" v="439" actId="14100"/>
          <ac:spMkLst>
            <pc:docMk/>
            <pc:sldMk cId="0" sldId="315"/>
            <ac:spMk id="6" creationId="{00000000-0000-0000-0000-000000000000}"/>
          </ac:spMkLst>
        </pc:spChg>
      </pc:sldChg>
      <pc:sldChg chg="modSp mod">
        <pc:chgData name="Aditi Das" userId="574ba11bf1fdb771" providerId="LiveId" clId="{1AE39843-7A0B-46D3-8A90-DAF1990526C7}" dt="2021-05-12T19:37:36.683" v="393" actId="255"/>
        <pc:sldMkLst>
          <pc:docMk/>
          <pc:sldMk cId="3929980797" sldId="317"/>
        </pc:sldMkLst>
        <pc:spChg chg="mod">
          <ac:chgData name="Aditi Das" userId="574ba11bf1fdb771" providerId="LiveId" clId="{1AE39843-7A0B-46D3-8A90-DAF1990526C7}" dt="2021-05-12T19:37:36.683" v="393" actId="255"/>
          <ac:spMkLst>
            <pc:docMk/>
            <pc:sldMk cId="3929980797" sldId="317"/>
            <ac:spMk id="5" creationId="{00000000-0000-0000-0000-000000000000}"/>
          </ac:spMkLst>
        </pc:spChg>
        <pc:spChg chg="mod">
          <ac:chgData name="Aditi Das" userId="574ba11bf1fdb771" providerId="LiveId" clId="{1AE39843-7A0B-46D3-8A90-DAF1990526C7}" dt="2021-05-12T19:33:07.681" v="322" actId="20577"/>
          <ac:spMkLst>
            <pc:docMk/>
            <pc:sldMk cId="3929980797" sldId="317"/>
            <ac:spMk id="14" creationId="{00000000-0000-0000-0000-000000000000}"/>
          </ac:spMkLst>
        </pc:spChg>
        <pc:spChg chg="mod">
          <ac:chgData name="Aditi Das" userId="574ba11bf1fdb771" providerId="LiveId" clId="{1AE39843-7A0B-46D3-8A90-DAF1990526C7}" dt="2021-05-12T19:32:55.226" v="311" actId="20577"/>
          <ac:spMkLst>
            <pc:docMk/>
            <pc:sldMk cId="3929980797" sldId="317"/>
            <ac:spMk id="15" creationId="{00000000-0000-0000-0000-000000000000}"/>
          </ac:spMkLst>
        </pc:spChg>
      </pc:sldChg>
      <pc:sldChg chg="addSp delSp modSp mod">
        <pc:chgData name="Aditi Das" userId="574ba11bf1fdb771" providerId="LiveId" clId="{1AE39843-7A0B-46D3-8A90-DAF1990526C7}" dt="2021-05-12T19:37:31.886" v="392" actId="255"/>
        <pc:sldMkLst>
          <pc:docMk/>
          <pc:sldMk cId="3929980797" sldId="319"/>
        </pc:sldMkLst>
        <pc:spChg chg="mod">
          <ac:chgData name="Aditi Das" userId="574ba11bf1fdb771" providerId="LiveId" clId="{1AE39843-7A0B-46D3-8A90-DAF1990526C7}" dt="2021-05-12T19:37:31.886" v="392" actId="255"/>
          <ac:spMkLst>
            <pc:docMk/>
            <pc:sldMk cId="3929980797" sldId="319"/>
            <ac:spMk id="5" creationId="{00000000-0000-0000-0000-000000000000}"/>
          </ac:spMkLst>
        </pc:spChg>
        <pc:spChg chg="mod">
          <ac:chgData name="Aditi Das" userId="574ba11bf1fdb771" providerId="LiveId" clId="{1AE39843-7A0B-46D3-8A90-DAF1990526C7}" dt="2021-05-12T19:35:36.181" v="390" actId="20577"/>
          <ac:spMkLst>
            <pc:docMk/>
            <pc:sldMk cId="3929980797" sldId="319"/>
            <ac:spMk id="14" creationId="{00000000-0000-0000-0000-000000000000}"/>
          </ac:spMkLst>
        </pc:spChg>
        <pc:spChg chg="mod">
          <ac:chgData name="Aditi Das" userId="574ba11bf1fdb771" providerId="LiveId" clId="{1AE39843-7A0B-46D3-8A90-DAF1990526C7}" dt="2021-05-12T19:33:33.180" v="333" actId="20577"/>
          <ac:spMkLst>
            <pc:docMk/>
            <pc:sldMk cId="3929980797" sldId="319"/>
            <ac:spMk id="15" creationId="{00000000-0000-0000-0000-000000000000}"/>
          </ac:spMkLst>
        </pc:spChg>
        <pc:spChg chg="mod">
          <ac:chgData name="Aditi Das" userId="574ba11bf1fdb771" providerId="LiveId" clId="{1AE39843-7A0B-46D3-8A90-DAF1990526C7}" dt="2021-05-12T19:35:29.790" v="385" actId="20577"/>
          <ac:spMkLst>
            <pc:docMk/>
            <pc:sldMk cId="3929980797" sldId="319"/>
            <ac:spMk id="21" creationId="{00000000-0000-0000-0000-000000000000}"/>
          </ac:spMkLst>
        </pc:spChg>
        <pc:spChg chg="mod">
          <ac:chgData name="Aditi Das" userId="574ba11bf1fdb771" providerId="LiveId" clId="{1AE39843-7A0B-46D3-8A90-DAF1990526C7}" dt="2021-05-12T19:32:07.513" v="298" actId="1076"/>
          <ac:spMkLst>
            <pc:docMk/>
            <pc:sldMk cId="3929980797" sldId="319"/>
            <ac:spMk id="34" creationId="{313AA232-EA37-4168-8269-CBD5E2E6E872}"/>
          </ac:spMkLst>
        </pc:spChg>
        <pc:spChg chg="mod">
          <ac:chgData name="Aditi Das" userId="574ba11bf1fdb771" providerId="LiveId" clId="{1AE39843-7A0B-46D3-8A90-DAF1990526C7}" dt="2021-05-12T19:32:22.208" v="300" actId="1076"/>
          <ac:spMkLst>
            <pc:docMk/>
            <pc:sldMk cId="3929980797" sldId="319"/>
            <ac:spMk id="35" creationId="{706E9085-5F3A-4F0C-9B53-32E7ADF6E2A6}"/>
          </ac:spMkLst>
        </pc:spChg>
        <pc:cxnChg chg="add del mod">
          <ac:chgData name="Aditi Das" userId="574ba11bf1fdb771" providerId="LiveId" clId="{1AE39843-7A0B-46D3-8A90-DAF1990526C7}" dt="2021-05-12T19:35:27.781" v="381" actId="14100"/>
          <ac:cxnSpMkLst>
            <pc:docMk/>
            <pc:sldMk cId="3929980797" sldId="319"/>
            <ac:cxnSpMk id="42" creationId="{00000000-0000-0000-0000-000000000000}"/>
          </ac:cxnSpMkLst>
        </pc:cxnChg>
        <pc:cxnChg chg="mod">
          <ac:chgData name="Aditi Das" userId="574ba11bf1fdb771" providerId="LiveId" clId="{1AE39843-7A0B-46D3-8A90-DAF1990526C7}" dt="2021-05-12T19:35:26.886" v="379" actId="14100"/>
          <ac:cxnSpMkLst>
            <pc:docMk/>
            <pc:sldMk cId="3929980797" sldId="319"/>
            <ac:cxnSpMk id="51" creationId="{00000000-0000-0000-0000-000000000000}"/>
          </ac:cxnSpMkLst>
        </pc:cxnChg>
        <pc:cxnChg chg="add del mod">
          <ac:chgData name="Aditi Das" userId="574ba11bf1fdb771" providerId="LiveId" clId="{1AE39843-7A0B-46D3-8A90-DAF1990526C7}" dt="2021-05-12T19:35:27.781" v="381" actId="14100"/>
          <ac:cxnSpMkLst>
            <pc:docMk/>
            <pc:sldMk cId="3929980797" sldId="319"/>
            <ac:cxnSpMk id="57" creationId="{00000000-0000-0000-0000-000000000000}"/>
          </ac:cxnSpMkLst>
        </pc:cxnChg>
      </pc:sldChg>
      <pc:sldChg chg="modSp mod">
        <pc:chgData name="Aditi Das" userId="574ba11bf1fdb771" providerId="LiveId" clId="{1AE39843-7A0B-46D3-8A90-DAF1990526C7}" dt="2021-05-12T20:05:15.392" v="466" actId="1076"/>
        <pc:sldMkLst>
          <pc:docMk/>
          <pc:sldMk cId="4193354294" sldId="320"/>
        </pc:sldMkLst>
        <pc:spChg chg="mod">
          <ac:chgData name="Aditi Das" userId="574ba11bf1fdb771" providerId="LiveId" clId="{1AE39843-7A0B-46D3-8A90-DAF1990526C7}" dt="2021-05-12T19:37:49.258" v="395" actId="255"/>
          <ac:spMkLst>
            <pc:docMk/>
            <pc:sldMk cId="4193354294" sldId="320"/>
            <ac:spMk id="3" creationId="{79B3D0E8-E4AF-4C0F-9D4B-446D1E3A2F17}"/>
          </ac:spMkLst>
        </pc:spChg>
        <pc:spChg chg="mod">
          <ac:chgData name="Aditi Das" userId="574ba11bf1fdb771" providerId="LiveId" clId="{1AE39843-7A0B-46D3-8A90-DAF1990526C7}" dt="2021-05-12T19:37:54.468" v="396" actId="1076"/>
          <ac:spMkLst>
            <pc:docMk/>
            <pc:sldMk cId="4193354294" sldId="320"/>
            <ac:spMk id="8" creationId="{C32637FA-3A89-448A-B627-B5CF074C5C8D}"/>
          </ac:spMkLst>
        </pc:spChg>
        <pc:spChg chg="mod">
          <ac:chgData name="Aditi Das" userId="574ba11bf1fdb771" providerId="LiveId" clId="{1AE39843-7A0B-46D3-8A90-DAF1990526C7}" dt="2021-05-12T20:04:40.493" v="463" actId="1076"/>
          <ac:spMkLst>
            <pc:docMk/>
            <pc:sldMk cId="4193354294" sldId="320"/>
            <ac:spMk id="31" creationId="{D5C9D5FF-DEA5-47AD-B2FF-50D8E4798363}"/>
          </ac:spMkLst>
        </pc:spChg>
        <pc:spChg chg="mod">
          <ac:chgData name="Aditi Das" userId="574ba11bf1fdb771" providerId="LiveId" clId="{1AE39843-7A0B-46D3-8A90-DAF1990526C7}" dt="2021-05-12T20:04:11.349" v="458" actId="1076"/>
          <ac:spMkLst>
            <pc:docMk/>
            <pc:sldMk cId="4193354294" sldId="320"/>
            <ac:spMk id="42" creationId="{0BC03B1C-643F-4162-BB27-70936CFD56F4}"/>
          </ac:spMkLst>
        </pc:spChg>
        <pc:spChg chg="mod">
          <ac:chgData name="Aditi Das" userId="574ba11bf1fdb771" providerId="LiveId" clId="{1AE39843-7A0B-46D3-8A90-DAF1990526C7}" dt="2021-05-12T20:04:55.966" v="464" actId="1076"/>
          <ac:spMkLst>
            <pc:docMk/>
            <pc:sldMk cId="4193354294" sldId="320"/>
            <ac:spMk id="59" creationId="{A8A9A367-ED82-4BEB-9928-E17449163434}"/>
          </ac:spMkLst>
        </pc:spChg>
        <pc:spChg chg="mod">
          <ac:chgData name="Aditi Das" userId="574ba11bf1fdb771" providerId="LiveId" clId="{1AE39843-7A0B-46D3-8A90-DAF1990526C7}" dt="2021-05-12T20:05:15.392" v="466" actId="1076"/>
          <ac:spMkLst>
            <pc:docMk/>
            <pc:sldMk cId="4193354294" sldId="320"/>
            <ac:spMk id="69" creationId="{00149C6C-128F-4BB6-99CA-001FBEB7B73E}"/>
          </ac:spMkLst>
        </pc:spChg>
        <pc:cxnChg chg="mod">
          <ac:chgData name="Aditi Das" userId="574ba11bf1fdb771" providerId="LiveId" clId="{1AE39843-7A0B-46D3-8A90-DAF1990526C7}" dt="2021-05-12T20:05:05.411" v="465" actId="1076"/>
          <ac:cxnSpMkLst>
            <pc:docMk/>
            <pc:sldMk cId="4193354294" sldId="320"/>
            <ac:cxnSpMk id="67" creationId="{74BDDA89-25E0-46FD-88D8-0659A9950158}"/>
          </ac:cxnSpMkLst>
        </pc:cxnChg>
      </pc:sldChg>
      <pc:sldChg chg="modSp mod">
        <pc:chgData name="Aditi Das" userId="574ba11bf1fdb771" providerId="LiveId" clId="{1AE39843-7A0B-46D3-8A90-DAF1990526C7}" dt="2021-05-12T19:26:26.459" v="254" actId="255"/>
        <pc:sldMkLst>
          <pc:docMk/>
          <pc:sldMk cId="0" sldId="322"/>
        </pc:sldMkLst>
        <pc:graphicFrameChg chg="mod modGraphic">
          <ac:chgData name="Aditi Das" userId="574ba11bf1fdb771" providerId="LiveId" clId="{1AE39843-7A0B-46D3-8A90-DAF1990526C7}" dt="2021-05-12T19:26:26.459" v="254" actId="255"/>
          <ac:graphicFrameMkLst>
            <pc:docMk/>
            <pc:sldMk cId="0" sldId="322"/>
            <ac:graphicFrameMk id="3" creationId="{00000000-0000-0000-0000-000000000000}"/>
          </ac:graphicFrameMkLst>
        </pc:graphicFrameChg>
      </pc:sldChg>
      <pc:sldChg chg="addSp delSp modSp mod">
        <pc:chgData name="Aditi Das" userId="574ba11bf1fdb771" providerId="LiveId" clId="{1AE39843-7A0B-46D3-8A90-DAF1990526C7}" dt="2021-05-12T19:25:21.545" v="249" actId="1076"/>
        <pc:sldMkLst>
          <pc:docMk/>
          <pc:sldMk cId="1167251018" sldId="324"/>
        </pc:sldMkLst>
        <pc:spChg chg="mod">
          <ac:chgData name="Aditi Das" userId="574ba11bf1fdb771" providerId="LiveId" clId="{1AE39843-7A0B-46D3-8A90-DAF1990526C7}" dt="2021-05-12T19:23:37.260" v="239" actId="1076"/>
          <ac:spMkLst>
            <pc:docMk/>
            <pc:sldMk cId="1167251018" sldId="324"/>
            <ac:spMk id="3" creationId="{C627B027-41F9-4816-A3F0-A8420B08EF10}"/>
          </ac:spMkLst>
        </pc:spChg>
        <pc:spChg chg="mod">
          <ac:chgData name="Aditi Das" userId="574ba11bf1fdb771" providerId="LiveId" clId="{1AE39843-7A0B-46D3-8A90-DAF1990526C7}" dt="2021-05-12T19:24:35.564" v="245" actId="1076"/>
          <ac:spMkLst>
            <pc:docMk/>
            <pc:sldMk cId="1167251018" sldId="324"/>
            <ac:spMk id="8" creationId="{556C0DA1-DB7B-4C0E-98B4-2A8C7580AEF0}"/>
          </ac:spMkLst>
        </pc:spChg>
        <pc:spChg chg="mod">
          <ac:chgData name="Aditi Das" userId="574ba11bf1fdb771" providerId="LiveId" clId="{1AE39843-7A0B-46D3-8A90-DAF1990526C7}" dt="2021-05-12T19:24:38.353" v="246" actId="1076"/>
          <ac:spMkLst>
            <pc:docMk/>
            <pc:sldMk cId="1167251018" sldId="324"/>
            <ac:spMk id="9" creationId="{AADAE62B-7189-49AB-BAC3-1934C1D800F1}"/>
          </ac:spMkLst>
        </pc:spChg>
        <pc:spChg chg="mod">
          <ac:chgData name="Aditi Das" userId="574ba11bf1fdb771" providerId="LiveId" clId="{1AE39843-7A0B-46D3-8A90-DAF1990526C7}" dt="2021-05-12T19:24:30.239" v="244" actId="1076"/>
          <ac:spMkLst>
            <pc:docMk/>
            <pc:sldMk cId="1167251018" sldId="324"/>
            <ac:spMk id="11" creationId="{00000000-0000-0000-0000-000000000000}"/>
          </ac:spMkLst>
        </pc:spChg>
        <pc:spChg chg="mod">
          <ac:chgData name="Aditi Das" userId="574ba11bf1fdb771" providerId="LiveId" clId="{1AE39843-7A0B-46D3-8A90-DAF1990526C7}" dt="2021-05-12T19:25:21.545" v="249" actId="1076"/>
          <ac:spMkLst>
            <pc:docMk/>
            <pc:sldMk cId="1167251018" sldId="324"/>
            <ac:spMk id="12" creationId="{4BF632BD-CC97-445C-BC2B-1568D877C750}"/>
          </ac:spMkLst>
        </pc:spChg>
        <pc:spChg chg="mod">
          <ac:chgData name="Aditi Das" userId="574ba11bf1fdb771" providerId="LiveId" clId="{1AE39843-7A0B-46D3-8A90-DAF1990526C7}" dt="2021-05-12T19:22:27.035" v="230" actId="255"/>
          <ac:spMkLst>
            <pc:docMk/>
            <pc:sldMk cId="1167251018" sldId="324"/>
            <ac:spMk id="35843" creationId="{00000000-0000-0000-0000-000000000000}"/>
          </ac:spMkLst>
        </pc:spChg>
        <pc:picChg chg="del">
          <ac:chgData name="Aditi Das" userId="574ba11bf1fdb771" providerId="LiveId" clId="{1AE39843-7A0B-46D3-8A90-DAF1990526C7}" dt="2021-05-12T19:22:02.702" v="223" actId="478"/>
          <ac:picMkLst>
            <pc:docMk/>
            <pc:sldMk cId="1167251018" sldId="324"/>
            <ac:picMk id="6" creationId="{00000000-0000-0000-0000-000000000000}"/>
          </ac:picMkLst>
        </pc:picChg>
        <pc:picChg chg="add mod">
          <ac:chgData name="Aditi Das" userId="574ba11bf1fdb771" providerId="LiveId" clId="{1AE39843-7A0B-46D3-8A90-DAF1990526C7}" dt="2021-05-12T19:24:23.627" v="243" actId="1076"/>
          <ac:picMkLst>
            <pc:docMk/>
            <pc:sldMk cId="1167251018" sldId="324"/>
            <ac:picMk id="10" creationId="{FE6C8672-BF6E-440A-90BD-56D26CF5C1A1}"/>
          </ac:picMkLst>
        </pc:picChg>
      </pc:sldChg>
      <pc:sldChg chg="modSp mod">
        <pc:chgData name="Aditi Das" userId="574ba11bf1fdb771" providerId="LiveId" clId="{1AE39843-7A0B-46D3-8A90-DAF1990526C7}" dt="2021-05-12T19:37:58.145" v="397" actId="1076"/>
        <pc:sldMkLst>
          <pc:docMk/>
          <pc:sldMk cId="3840807360" sldId="325"/>
        </pc:sldMkLst>
        <pc:spChg chg="mod">
          <ac:chgData name="Aditi Das" userId="574ba11bf1fdb771" providerId="LiveId" clId="{1AE39843-7A0B-46D3-8A90-DAF1990526C7}" dt="2021-05-12T19:37:44.435" v="394" actId="255"/>
          <ac:spMkLst>
            <pc:docMk/>
            <pc:sldMk cId="3840807360" sldId="325"/>
            <ac:spMk id="3" creationId="{79B3D0E8-E4AF-4C0F-9D4B-446D1E3A2F17}"/>
          </ac:spMkLst>
        </pc:spChg>
        <pc:spChg chg="mod">
          <ac:chgData name="Aditi Das" userId="574ba11bf1fdb771" providerId="LiveId" clId="{1AE39843-7A0B-46D3-8A90-DAF1990526C7}" dt="2021-05-12T19:37:58.145" v="397" actId="1076"/>
          <ac:spMkLst>
            <pc:docMk/>
            <pc:sldMk cId="3840807360" sldId="325"/>
            <ac:spMk id="8" creationId="{C32637FA-3A89-448A-B627-B5CF074C5C8D}"/>
          </ac:spMkLst>
        </pc:spChg>
        <pc:spChg chg="mod">
          <ac:chgData name="Aditi Das" userId="574ba11bf1fdb771" providerId="LiveId" clId="{1AE39843-7A0B-46D3-8A90-DAF1990526C7}" dt="2021-05-12T19:37:02.022" v="391" actId="14100"/>
          <ac:spMkLst>
            <pc:docMk/>
            <pc:sldMk cId="3840807360" sldId="325"/>
            <ac:spMk id="51" creationId="{AC3028F5-2429-4E62-9E33-32098919DE88}"/>
          </ac:spMkLst>
        </pc:spChg>
      </pc:sldChg>
    </pc:docChg>
  </pc:docChgLst>
  <pc:docChgLst>
    <pc:chgData name="Aditi Das" userId="574ba11bf1fdb771" providerId="LiveId" clId="{78B279E2-31E1-49EF-8AB5-3A91760FC61A}"/>
    <pc:docChg chg="modSld">
      <pc:chgData name="Aditi Das" userId="574ba11bf1fdb771" providerId="LiveId" clId="{78B279E2-31E1-49EF-8AB5-3A91760FC61A}" dt="2021-05-14T17:10:41.192" v="88" actId="20577"/>
      <pc:docMkLst>
        <pc:docMk/>
      </pc:docMkLst>
      <pc:sldChg chg="modSp mod">
        <pc:chgData name="Aditi Das" userId="574ba11bf1fdb771" providerId="LiveId" clId="{78B279E2-31E1-49EF-8AB5-3A91760FC61A}" dt="2021-05-14T17:06:36.066" v="83" actId="255"/>
        <pc:sldMkLst>
          <pc:docMk/>
          <pc:sldMk cId="0" sldId="257"/>
        </pc:sldMkLst>
        <pc:spChg chg="mod">
          <ac:chgData name="Aditi Das" userId="574ba11bf1fdb771" providerId="LiveId" clId="{78B279E2-31E1-49EF-8AB5-3A91760FC61A}" dt="2021-05-14T17:06:36.066" v="83" actId="255"/>
          <ac:spMkLst>
            <pc:docMk/>
            <pc:sldMk cId="0" sldId="257"/>
            <ac:spMk id="12" creationId="{53B8B9EC-1038-475C-AFD0-D6BFFC8848AC}"/>
          </ac:spMkLst>
        </pc:spChg>
      </pc:sldChg>
      <pc:sldChg chg="modSp mod">
        <pc:chgData name="Aditi Das" userId="574ba11bf1fdb771" providerId="LiveId" clId="{78B279E2-31E1-49EF-8AB5-3A91760FC61A}" dt="2021-05-14T16:20:43.956" v="62" actId="1036"/>
        <pc:sldMkLst>
          <pc:docMk/>
          <pc:sldMk cId="3955632376" sldId="285"/>
        </pc:sldMkLst>
        <pc:spChg chg="mod">
          <ac:chgData name="Aditi Das" userId="574ba11bf1fdb771" providerId="LiveId" clId="{78B279E2-31E1-49EF-8AB5-3A91760FC61A}" dt="2021-05-14T16:20:16.602" v="60" actId="1076"/>
          <ac:spMkLst>
            <pc:docMk/>
            <pc:sldMk cId="3955632376" sldId="285"/>
            <ac:spMk id="8" creationId="{A9F32CB0-34E2-4843-A56A-374D2DC9894B}"/>
          </ac:spMkLst>
        </pc:spChg>
        <pc:graphicFrameChg chg="mod">
          <ac:chgData name="Aditi Das" userId="574ba11bf1fdb771" providerId="LiveId" clId="{78B279E2-31E1-49EF-8AB5-3A91760FC61A}" dt="2021-05-14T16:20:43.956" v="62" actId="1036"/>
          <ac:graphicFrameMkLst>
            <pc:docMk/>
            <pc:sldMk cId="3955632376" sldId="285"/>
            <ac:graphicFrameMk id="13" creationId="{D214D826-3EBC-4CD5-9360-E346DE767601}"/>
          </ac:graphicFrameMkLst>
        </pc:graphicFrameChg>
      </pc:sldChg>
      <pc:sldChg chg="modSp mod">
        <pc:chgData name="Aditi Das" userId="574ba11bf1fdb771" providerId="LiveId" clId="{78B279E2-31E1-49EF-8AB5-3A91760FC61A}" dt="2021-05-14T17:06:03.860" v="81" actId="403"/>
        <pc:sldMkLst>
          <pc:docMk/>
          <pc:sldMk cId="517975316" sldId="291"/>
        </pc:sldMkLst>
        <pc:spChg chg="mod">
          <ac:chgData name="Aditi Das" userId="574ba11bf1fdb771" providerId="LiveId" clId="{78B279E2-31E1-49EF-8AB5-3A91760FC61A}" dt="2021-05-14T17:06:03.860" v="81" actId="403"/>
          <ac:spMkLst>
            <pc:docMk/>
            <pc:sldMk cId="517975316" sldId="291"/>
            <ac:spMk id="5" creationId="{CC639735-D0BE-4CF6-8AFB-606CCCE6C4BA}"/>
          </ac:spMkLst>
        </pc:spChg>
      </pc:sldChg>
      <pc:sldChg chg="modSp mod">
        <pc:chgData name="Aditi Das" userId="574ba11bf1fdb771" providerId="LiveId" clId="{78B279E2-31E1-49EF-8AB5-3A91760FC61A}" dt="2021-05-14T17:07:35.878" v="86" actId="255"/>
        <pc:sldMkLst>
          <pc:docMk/>
          <pc:sldMk cId="3209887906" sldId="292"/>
        </pc:sldMkLst>
        <pc:spChg chg="mod">
          <ac:chgData name="Aditi Das" userId="574ba11bf1fdb771" providerId="LiveId" clId="{78B279E2-31E1-49EF-8AB5-3A91760FC61A}" dt="2021-05-14T17:07:35.878" v="86" actId="255"/>
          <ac:spMkLst>
            <pc:docMk/>
            <pc:sldMk cId="3209887906" sldId="292"/>
            <ac:spMk id="5" creationId="{9B99F34A-76EF-4CDC-8CF2-B043E7418A38}"/>
          </ac:spMkLst>
        </pc:spChg>
      </pc:sldChg>
      <pc:sldChg chg="modSp mod">
        <pc:chgData name="Aditi Das" userId="574ba11bf1fdb771" providerId="LiveId" clId="{78B279E2-31E1-49EF-8AB5-3A91760FC61A}" dt="2021-05-14T17:10:41.192" v="88" actId="20577"/>
        <pc:sldMkLst>
          <pc:docMk/>
          <pc:sldMk cId="0" sldId="309"/>
        </pc:sldMkLst>
        <pc:spChg chg="mod">
          <ac:chgData name="Aditi Das" userId="574ba11bf1fdb771" providerId="LiveId" clId="{78B279E2-31E1-49EF-8AB5-3A91760FC61A}" dt="2021-05-14T17:10:41.192" v="88" actId="20577"/>
          <ac:spMkLst>
            <pc:docMk/>
            <pc:sldMk cId="0" sldId="309"/>
            <ac:spMk id="4" creationId="{00000000-0000-0000-0000-000000000000}"/>
          </ac:spMkLst>
        </pc:spChg>
      </pc:sldChg>
      <pc:sldChg chg="modSp mod">
        <pc:chgData name="Aditi Das" userId="574ba11bf1fdb771" providerId="LiveId" clId="{78B279E2-31E1-49EF-8AB5-3A91760FC61A}" dt="2021-05-14T17:07:03.210" v="85" actId="255"/>
        <pc:sldMkLst>
          <pc:docMk/>
          <pc:sldMk cId="0" sldId="315"/>
        </pc:sldMkLst>
        <pc:spChg chg="mod">
          <ac:chgData name="Aditi Das" userId="574ba11bf1fdb771" providerId="LiveId" clId="{78B279E2-31E1-49EF-8AB5-3A91760FC61A}" dt="2021-05-14T17:07:03.210" v="85" actId="255"/>
          <ac:spMkLst>
            <pc:docMk/>
            <pc:sldMk cId="0" sldId="315"/>
            <ac:spMk id="3" creationId="{00000000-0000-0000-0000-000000000000}"/>
          </ac:spMkLst>
        </pc:spChg>
      </pc:sldChg>
      <pc:sldChg chg="modSp mod">
        <pc:chgData name="Aditi Das" userId="574ba11bf1fdb771" providerId="LiveId" clId="{78B279E2-31E1-49EF-8AB5-3A91760FC61A}" dt="2021-05-14T17:10:12.701" v="87" actId="13822"/>
        <pc:sldMkLst>
          <pc:docMk/>
          <pc:sldMk cId="3422938635" sldId="326"/>
        </pc:sldMkLst>
        <pc:spChg chg="mod">
          <ac:chgData name="Aditi Das" userId="574ba11bf1fdb771" providerId="LiveId" clId="{78B279E2-31E1-49EF-8AB5-3A91760FC61A}" dt="2021-05-14T17:10:12.701" v="87" actId="13822"/>
          <ac:spMkLst>
            <pc:docMk/>
            <pc:sldMk cId="3422938635" sldId="326"/>
            <ac:spMk id="4" creationId="{00000000-0000-0000-0000-000000000000}"/>
          </ac:spMkLst>
        </pc:spChg>
      </pc:sldChg>
      <pc:sldChg chg="modSp mod">
        <pc:chgData name="Aditi Das" userId="574ba11bf1fdb771" providerId="LiveId" clId="{78B279E2-31E1-49EF-8AB5-3A91760FC61A}" dt="2021-05-14T16:14:55.043" v="12" actId="1076"/>
        <pc:sldMkLst>
          <pc:docMk/>
          <pc:sldMk cId="588053963" sldId="327"/>
        </pc:sldMkLst>
        <pc:spChg chg="mod">
          <ac:chgData name="Aditi Das" userId="574ba11bf1fdb771" providerId="LiveId" clId="{78B279E2-31E1-49EF-8AB5-3A91760FC61A}" dt="2021-05-14T16:14:55.043" v="12" actId="1076"/>
          <ac:spMkLst>
            <pc:docMk/>
            <pc:sldMk cId="588053963" sldId="327"/>
            <ac:spMk id="5" creationId="{00000000-0000-0000-0000-000000000000}"/>
          </ac:spMkLst>
        </pc:spChg>
      </pc:sldChg>
      <pc:sldChg chg="modSp mod">
        <pc:chgData name="Aditi Das" userId="574ba11bf1fdb771" providerId="LiveId" clId="{78B279E2-31E1-49EF-8AB5-3A91760FC61A}" dt="2021-05-14T16:14:06.469" v="4" actId="1076"/>
        <pc:sldMkLst>
          <pc:docMk/>
          <pc:sldMk cId="1809772496" sldId="328"/>
        </pc:sldMkLst>
        <pc:spChg chg="mod">
          <ac:chgData name="Aditi Das" userId="574ba11bf1fdb771" providerId="LiveId" clId="{78B279E2-31E1-49EF-8AB5-3A91760FC61A}" dt="2021-05-14T16:14:06.469" v="4" actId="1076"/>
          <ac:spMkLst>
            <pc:docMk/>
            <pc:sldMk cId="1809772496" sldId="32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95940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58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iotforall.com/5-worst-iot-hacking-vulnerabilities/" TargetMode="External"/><Relationship Id="rId3" Type="http://schemas.openxmlformats.org/officeDocument/2006/relationships/hyperlink" Target="https://searchsecurity.techtarget.com/definition/steganography" TargetMode="External"/><Relationship Id="rId7" Type="http://schemas.openxmlformats.org/officeDocument/2006/relationships/hyperlink" Target="https://finance.yahoo.com/news/trapx-security-identifies-malware-campaign-130000671.html?guccounter=1" TargetMode="External"/><Relationship Id="rId2" Type="http://schemas.openxmlformats.org/officeDocument/2006/relationships/hyperlink" Target="https://en.wikipedia.org/wiki/Steganography" TargetMode="External"/><Relationship Id="rId1" Type="http://schemas.openxmlformats.org/officeDocument/2006/relationships/slideLayout" Target="../slideLayouts/slideLayout4.xml"/><Relationship Id="rId6" Type="http://schemas.openxmlformats.org/officeDocument/2006/relationships/hyperlink" Target="https://threatpost.com/vacuum-cleaners-baby-monitors-and-other-vulnerable-iot-devices/153294/" TargetMode="External"/><Relationship Id="rId5" Type="http://schemas.openxmlformats.org/officeDocument/2006/relationships/hyperlink" Target="https://www.welivesecurity.com/2016/12/19/iot-attacks-10-things-you-need-to-know/" TargetMode="External"/><Relationship Id="rId4" Type="http://schemas.openxmlformats.org/officeDocument/2006/relationships/hyperlink" Target="https://internetofthingsagenda.techtarget.com/definition/IoT-attack-surface"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timesofindia.indiatimes.com/gadgets-news/14-year-old-teenager-creates-new-silex-malware-to-destroy-smart-devices/articleshow/69982962.cms"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37850" y="2078671"/>
            <a:ext cx="7068300" cy="1818600"/>
          </a:xfrm>
          <a:prstGeom prst="rect">
            <a:avLst/>
          </a:prstGeom>
        </p:spPr>
        <p:txBody>
          <a:bodyPr spcFirstLastPara="1" wrap="square" lIns="0" tIns="0" rIns="0" bIns="0" anchor="ctr" anchorCtr="0">
            <a:noAutofit/>
          </a:bodyPr>
          <a:lstStyle/>
          <a:p>
            <a:pPr algn="ctr"/>
            <a:r>
              <a:rPr lang="en-IN" sz="600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SECURING SURVEILLANCE IMAGES FOR I.O.T DEVICES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5DC59-5A60-456A-B075-A11243034F16}"/>
              </a:ext>
            </a:extLst>
          </p:cNvPr>
          <p:cNvSpPr txBox="1"/>
          <p:nvPr/>
        </p:nvSpPr>
        <p:spPr>
          <a:xfrm>
            <a:off x="651641" y="201164"/>
            <a:ext cx="7925533" cy="646331"/>
          </a:xfrm>
          <a:prstGeom prst="rect">
            <a:avLst/>
          </a:prstGeom>
          <a:noFill/>
        </p:spPr>
        <p:txBody>
          <a:bodyPr wrap="square" rtlCol="0">
            <a:spAutoFit/>
          </a:bodyPr>
          <a:lstStyle/>
          <a:p>
            <a:r>
              <a:rPr lang="en-IN" sz="3600" b="1" dirty="0">
                <a:latin typeface="Times New Roman" pitchFamily="18" charset="0"/>
                <a:cs typeface="Times New Roman" pitchFamily="18" charset="0"/>
              </a:rPr>
              <a:t>Recent IoT Attack</a:t>
            </a:r>
          </a:p>
        </p:txBody>
      </p:sp>
      <p:sp>
        <p:nvSpPr>
          <p:cNvPr id="5" name="TextBox 4">
            <a:extLst>
              <a:ext uri="{FF2B5EF4-FFF2-40B4-BE49-F238E27FC236}">
                <a16:creationId xmlns:a16="http://schemas.microsoft.com/office/drawing/2014/main" id="{9B99F34A-76EF-4CDC-8CF2-B043E7418A38}"/>
              </a:ext>
            </a:extLst>
          </p:cNvPr>
          <p:cNvSpPr txBox="1"/>
          <p:nvPr/>
        </p:nvSpPr>
        <p:spPr>
          <a:xfrm>
            <a:off x="851337" y="1009726"/>
            <a:ext cx="7662042" cy="104644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itchFamily="18" charset="0"/>
                <a:cs typeface="Times New Roman" pitchFamily="18" charset="0"/>
              </a:rPr>
              <a:t>In SAN JOSE, California, Feb. 5, 2020 the global leader in cyber deception technology has identified a new malware campaign </a:t>
            </a:r>
            <a:r>
              <a:rPr lang="en-US" sz="1600" b="1" dirty="0">
                <a:latin typeface="Times New Roman" pitchFamily="18" charset="0"/>
                <a:cs typeface="Times New Roman" pitchFamily="18" charset="0"/>
              </a:rPr>
              <a:t>TrapX Security, </a:t>
            </a:r>
            <a:r>
              <a:rPr lang="en-US" sz="1600" dirty="0">
                <a:latin typeface="Times New Roman" pitchFamily="18" charset="0"/>
                <a:cs typeface="Times New Roman" pitchFamily="18" charset="0"/>
              </a:rPr>
              <a:t>specifically targeting around 200 million IoT devices using Windows 7 at various global manufacturing sites. </a:t>
            </a:r>
            <a:r>
              <a:rPr lang="en-US" dirty="0">
                <a:latin typeface="Times New Roman" pitchFamily="18" charset="0"/>
                <a:cs typeface="Times New Roman" pitchFamily="18" charset="0"/>
              </a:rPr>
              <a:t>[6]</a:t>
            </a:r>
            <a:endParaRPr lang="en-IN" dirty="0">
              <a:latin typeface="Times New Roman" pitchFamily="18" charset="0"/>
              <a:cs typeface="Times New Roman" pitchFamily="18" charset="0"/>
            </a:endParaRPr>
          </a:p>
          <a:p>
            <a:pPr algn="just"/>
            <a:endParaRPr lang="en-IN" dirty="0"/>
          </a:p>
        </p:txBody>
      </p:sp>
      <p:pic>
        <p:nvPicPr>
          <p:cNvPr id="6" name="Picture 5">
            <a:extLst>
              <a:ext uri="{FF2B5EF4-FFF2-40B4-BE49-F238E27FC236}">
                <a16:creationId xmlns:a16="http://schemas.microsoft.com/office/drawing/2014/main" id="{CC1616EC-C84B-42B1-8945-B97ED900C6A1}"/>
              </a:ext>
            </a:extLst>
          </p:cNvPr>
          <p:cNvPicPr>
            <a:picLocks noChangeAspect="1"/>
          </p:cNvPicPr>
          <p:nvPr/>
        </p:nvPicPr>
        <p:blipFill>
          <a:blip r:embed="rId2"/>
          <a:stretch>
            <a:fillRect/>
          </a:stretch>
        </p:blipFill>
        <p:spPr>
          <a:xfrm>
            <a:off x="2171898" y="2280744"/>
            <a:ext cx="4291964" cy="2469932"/>
          </a:xfrm>
          <a:prstGeom prst="rect">
            <a:avLst/>
          </a:prstGeom>
        </p:spPr>
      </p:pic>
    </p:spTree>
    <p:extLst>
      <p:ext uri="{BB962C8B-B14F-4D97-AF65-F5344CB8AC3E}">
        <p14:creationId xmlns:p14="http://schemas.microsoft.com/office/powerpoint/2010/main" val="32098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100AE-FE13-4A9E-B4B0-10F9193562EC}"/>
              </a:ext>
            </a:extLst>
          </p:cNvPr>
          <p:cNvSpPr txBox="1"/>
          <p:nvPr/>
        </p:nvSpPr>
        <p:spPr>
          <a:xfrm>
            <a:off x="746234" y="198474"/>
            <a:ext cx="7660575" cy="646331"/>
          </a:xfrm>
          <a:prstGeom prst="rect">
            <a:avLst/>
          </a:prstGeom>
          <a:noFill/>
        </p:spPr>
        <p:txBody>
          <a:bodyPr wrap="square" rtlCol="0">
            <a:spAutoFit/>
          </a:bodyPr>
          <a:lstStyle/>
          <a:p>
            <a:r>
              <a:rPr lang="en-IN" sz="3600" b="1" dirty="0">
                <a:latin typeface="Times New Roman" pitchFamily="18" charset="0"/>
                <a:cs typeface="Times New Roman" pitchFamily="18" charset="0"/>
              </a:rPr>
              <a:t>Recent IoT Attack</a:t>
            </a:r>
            <a:endParaRPr lang="en-US" sz="36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ACA9A9E8-AE92-42FB-A58D-503E07D07D84}"/>
              </a:ext>
            </a:extLst>
          </p:cNvPr>
          <p:cNvSpPr txBox="1"/>
          <p:nvPr/>
        </p:nvSpPr>
        <p:spPr>
          <a:xfrm>
            <a:off x="882870" y="952921"/>
            <a:ext cx="7357240"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err="1">
                <a:latin typeface="Times New Roman" pitchFamily="18" charset="0"/>
                <a:cs typeface="Times New Roman" pitchFamily="18" charset="0"/>
              </a:rPr>
              <a:t>Mirai</a:t>
            </a:r>
            <a:r>
              <a:rPr lang="en-US" sz="1600" dirty="0">
                <a:latin typeface="Times New Roman" pitchFamily="18" charset="0"/>
                <a:cs typeface="Times New Roman" pitchFamily="18" charset="0"/>
              </a:rPr>
              <a:t> is a malware that turns networked devices running Linux into remotely controlled bots that can be used as part of a botnet in large-scale network attacks. In September 2016, the authors of the </a:t>
            </a:r>
            <a:r>
              <a:rPr lang="en-US" sz="1600" b="1" dirty="0" err="1">
                <a:latin typeface="Times New Roman" pitchFamily="18" charset="0"/>
                <a:cs typeface="Times New Roman" pitchFamily="18" charset="0"/>
              </a:rPr>
              <a:t>Mirai</a:t>
            </a:r>
            <a:r>
              <a:rPr lang="en-US" sz="1600" b="1" dirty="0">
                <a:latin typeface="Times New Roman" pitchFamily="18" charset="0"/>
                <a:cs typeface="Times New Roman" pitchFamily="18" charset="0"/>
              </a:rPr>
              <a:t> malware</a:t>
            </a:r>
            <a:r>
              <a:rPr lang="en-US" sz="1600" dirty="0">
                <a:latin typeface="Times New Roman" pitchFamily="18" charset="0"/>
                <a:cs typeface="Times New Roman" pitchFamily="18" charset="0"/>
              </a:rPr>
              <a:t> launched a DDoS attack on the website of a well-known security expert. </a:t>
            </a:r>
            <a:r>
              <a:rPr lang="en-US" dirty="0">
                <a:latin typeface="Times New Roman" pitchFamily="18" charset="0"/>
                <a:cs typeface="Times New Roman" pitchFamily="18" charset="0"/>
              </a:rPr>
              <a:t>[7]</a:t>
            </a:r>
            <a:endParaRPr lang="en-IN" sz="1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94933965-E7BB-4459-9BEE-472AAE2ADB78}"/>
              </a:ext>
            </a:extLst>
          </p:cNvPr>
          <p:cNvPicPr>
            <a:picLocks noChangeAspect="1"/>
          </p:cNvPicPr>
          <p:nvPr/>
        </p:nvPicPr>
        <p:blipFill>
          <a:blip r:embed="rId2"/>
          <a:stretch>
            <a:fillRect/>
          </a:stretch>
        </p:blipFill>
        <p:spPr>
          <a:xfrm>
            <a:off x="1630425" y="2102068"/>
            <a:ext cx="5148747" cy="2632199"/>
          </a:xfrm>
          <a:prstGeom prst="rect">
            <a:avLst/>
          </a:prstGeom>
        </p:spPr>
      </p:pic>
    </p:spTree>
    <p:extLst>
      <p:ext uri="{BB962C8B-B14F-4D97-AF65-F5344CB8AC3E}">
        <p14:creationId xmlns:p14="http://schemas.microsoft.com/office/powerpoint/2010/main" val="392800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5D4446-BB44-4B49-B111-53B0A8F21744}"/>
              </a:ext>
            </a:extLst>
          </p:cNvPr>
          <p:cNvSpPr txBox="1"/>
          <p:nvPr/>
        </p:nvSpPr>
        <p:spPr>
          <a:xfrm>
            <a:off x="767255" y="212651"/>
            <a:ext cx="7560929" cy="646331"/>
          </a:xfrm>
          <a:prstGeom prst="rect">
            <a:avLst/>
          </a:prstGeom>
          <a:noFill/>
        </p:spPr>
        <p:txBody>
          <a:bodyPr wrap="square" rtlCol="0">
            <a:spAutoFit/>
          </a:bodyPr>
          <a:lstStyle/>
          <a:p>
            <a:r>
              <a:rPr lang="en-IN" sz="3600" b="1" dirty="0">
                <a:latin typeface="Times New Roman" pitchFamily="18" charset="0"/>
                <a:cs typeface="Times New Roman" pitchFamily="18" charset="0"/>
              </a:rPr>
              <a:t>Recent IoT Attack</a:t>
            </a:r>
            <a:endParaRPr lang="en-US" sz="36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DE980937-B431-4770-AE1A-C4EE2E1158E6}"/>
              </a:ext>
            </a:extLst>
          </p:cNvPr>
          <p:cNvSpPr txBox="1"/>
          <p:nvPr/>
        </p:nvSpPr>
        <p:spPr>
          <a:xfrm>
            <a:off x="809297" y="956148"/>
            <a:ext cx="7199586"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Times New Roman" pitchFamily="18" charset="0"/>
                <a:cs typeface="Times New Roman" pitchFamily="18" charset="0"/>
              </a:rPr>
              <a:t>A 14-year-old hacker used a new strain of malware in June to brick up to 4,000 insecure Internet of Things devices – before abruptly shutting down his command-and-control server. The malware, dubbed Silex, targeted insecure IoT devices and rendered them unusable much like the </a:t>
            </a:r>
            <a:r>
              <a:rPr lang="en-US" sz="1600" b="1" dirty="0" err="1">
                <a:solidFill>
                  <a:schemeClr val="tx1"/>
                </a:solidFill>
                <a:latin typeface="Times New Roman" pitchFamily="18" charset="0"/>
                <a:cs typeface="Times New Roman" pitchFamily="18" charset="0"/>
              </a:rPr>
              <a:t>BrickerBot</a:t>
            </a:r>
            <a:r>
              <a:rPr lang="en-US" sz="1600" b="1" dirty="0">
                <a:solidFill>
                  <a:schemeClr val="tx1"/>
                </a:solidFill>
                <a:latin typeface="Times New Roman" pitchFamily="18" charset="0"/>
                <a:cs typeface="Times New Roman" pitchFamily="18" charset="0"/>
              </a:rPr>
              <a:t> malware</a:t>
            </a:r>
            <a:r>
              <a:rPr lang="en-US" sz="1600" dirty="0">
                <a:solidFill>
                  <a:schemeClr val="tx1"/>
                </a:solidFill>
                <a:latin typeface="Times New Roman" pitchFamily="18" charset="0"/>
                <a:cs typeface="Times New Roman" pitchFamily="18" charset="0"/>
              </a:rPr>
              <a:t> in 2017. </a:t>
            </a:r>
            <a:r>
              <a:rPr lang="en-US" dirty="0">
                <a:solidFill>
                  <a:schemeClr val="tx1"/>
                </a:solidFill>
                <a:latin typeface="Times New Roman" pitchFamily="18" charset="0"/>
                <a:cs typeface="Times New Roman" pitchFamily="18" charset="0"/>
              </a:rPr>
              <a:t>[8]</a:t>
            </a:r>
            <a:endParaRPr lang="en-IN" sz="1600" dirty="0">
              <a:solidFill>
                <a:schemeClr val="tx1"/>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9E0A996B-C0CC-483E-8FAF-229EC56D7AA4}"/>
              </a:ext>
            </a:extLst>
          </p:cNvPr>
          <p:cNvPicPr>
            <a:picLocks noChangeAspect="1"/>
          </p:cNvPicPr>
          <p:nvPr/>
        </p:nvPicPr>
        <p:blipFill>
          <a:blip r:embed="rId2"/>
          <a:stretch>
            <a:fillRect/>
          </a:stretch>
        </p:blipFill>
        <p:spPr>
          <a:xfrm>
            <a:off x="1874920" y="2133006"/>
            <a:ext cx="5310076" cy="2743438"/>
          </a:xfrm>
          <a:prstGeom prst="rect">
            <a:avLst/>
          </a:prstGeom>
        </p:spPr>
      </p:pic>
    </p:spTree>
    <p:extLst>
      <p:ext uri="{BB962C8B-B14F-4D97-AF65-F5344CB8AC3E}">
        <p14:creationId xmlns:p14="http://schemas.microsoft.com/office/powerpoint/2010/main" val="376393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3CE7-A3E5-4977-924F-69A09E34596B}"/>
              </a:ext>
            </a:extLst>
          </p:cNvPr>
          <p:cNvSpPr>
            <a:spLocks noGrp="1"/>
          </p:cNvSpPr>
          <p:nvPr>
            <p:ph type="ctrTitle"/>
          </p:nvPr>
        </p:nvSpPr>
        <p:spPr>
          <a:xfrm>
            <a:off x="1111447" y="2855075"/>
            <a:ext cx="7068300" cy="610500"/>
          </a:xfrm>
        </p:spPr>
        <p:txBody>
          <a:bodyPr/>
          <a:lstStyle/>
          <a:p>
            <a:r>
              <a:rPr lang="en-IN" sz="5400" dirty="0">
                <a:latin typeface="Algerian" pitchFamily="82" charset="0"/>
              </a:rPr>
              <a:t>4.</a:t>
            </a:r>
            <a:br>
              <a:rPr lang="en-IN" sz="5400" dirty="0">
                <a:latin typeface="Algerian" pitchFamily="82" charset="0"/>
              </a:rPr>
            </a:br>
            <a:r>
              <a:rPr lang="en-IN" sz="5400" dirty="0">
                <a:latin typeface="Algerian" pitchFamily="82" charset="0"/>
              </a:rPr>
              <a:t>Literature Survey</a:t>
            </a:r>
          </a:p>
        </p:txBody>
      </p:sp>
    </p:spTree>
    <p:extLst>
      <p:ext uri="{BB962C8B-B14F-4D97-AF65-F5344CB8AC3E}">
        <p14:creationId xmlns:p14="http://schemas.microsoft.com/office/powerpoint/2010/main" val="107314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4DB03-5F6D-4193-BAB8-9A19F8AECE2C}"/>
              </a:ext>
            </a:extLst>
          </p:cNvPr>
          <p:cNvSpPr txBox="1"/>
          <p:nvPr/>
        </p:nvSpPr>
        <p:spPr>
          <a:xfrm>
            <a:off x="399393" y="155944"/>
            <a:ext cx="812449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 New Method for Image Steganography Using LSB and MSB </a:t>
            </a:r>
            <a:r>
              <a:rPr lang="en-IN" dirty="0">
                <a:solidFill>
                  <a:schemeClr val="tx1"/>
                </a:solidFill>
                <a:effectLst/>
                <a:latin typeface="Times New Roman" panose="02020603050405020304" pitchFamily="18" charset="0"/>
                <a:ea typeface="Calibri" panose="020F0502020204030204" pitchFamily="34" charset="0"/>
                <a:cs typeface="Times New Roman" pitchFamily="18" charset="0"/>
              </a:rPr>
              <a:t>[9]</a:t>
            </a:r>
          </a:p>
        </p:txBody>
      </p:sp>
      <p:sp>
        <p:nvSpPr>
          <p:cNvPr id="4" name="TextBox 3">
            <a:extLst>
              <a:ext uri="{FF2B5EF4-FFF2-40B4-BE49-F238E27FC236}">
                <a16:creationId xmlns:a16="http://schemas.microsoft.com/office/drawing/2014/main" id="{DBE8F92B-9899-4CC4-B6B4-9825032E23F9}"/>
              </a:ext>
            </a:extLst>
          </p:cNvPr>
          <p:cNvSpPr txBox="1"/>
          <p:nvPr/>
        </p:nvSpPr>
        <p:spPr>
          <a:xfrm>
            <a:off x="399393" y="702958"/>
            <a:ext cx="8225243" cy="537904"/>
          </a:xfrm>
          <a:prstGeom prst="rect">
            <a:avLst/>
          </a:prstGeom>
          <a:noFill/>
        </p:spPr>
        <p:txBody>
          <a:bodyPr wrap="square" rtlCol="0">
            <a:spAutoFit/>
          </a:bodyPr>
          <a:lstStyle/>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paper proposes a new information hiding method which used the concept of spatial domain for hiding and retrieval of the information and used the LSB &amp; MSB pixels for hiding and retrieval of the message.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F2802E97-2F6C-476B-BBDB-EB47B5856527}"/>
              </a:ext>
            </a:extLst>
          </p:cNvPr>
          <p:cNvSpPr/>
          <p:nvPr/>
        </p:nvSpPr>
        <p:spPr>
          <a:xfrm>
            <a:off x="1607980" y="4671835"/>
            <a:ext cx="2039815" cy="315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i="0" u="none" strike="noStrike" baseline="0" dirty="0">
                <a:solidFill>
                  <a:schemeClr val="bg1"/>
                </a:solidFill>
              </a:rPr>
              <a:t>Flowchart depicting insertion of message bits </a:t>
            </a:r>
            <a:endParaRPr lang="en-IN" sz="1000" dirty="0">
              <a:solidFill>
                <a:schemeClr val="bg1"/>
              </a:solidFill>
            </a:endParaRPr>
          </a:p>
        </p:txBody>
      </p:sp>
      <p:sp>
        <p:nvSpPr>
          <p:cNvPr id="14" name="Rectangle 13">
            <a:extLst>
              <a:ext uri="{FF2B5EF4-FFF2-40B4-BE49-F238E27FC236}">
                <a16:creationId xmlns:a16="http://schemas.microsoft.com/office/drawing/2014/main" id="{1969ECEF-F4B9-4223-9DF8-D4AB8188C261}"/>
              </a:ext>
            </a:extLst>
          </p:cNvPr>
          <p:cNvSpPr/>
          <p:nvPr/>
        </p:nvSpPr>
        <p:spPr>
          <a:xfrm>
            <a:off x="5286314" y="4674736"/>
            <a:ext cx="2039815" cy="315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latin typeface="+mj-lt"/>
                <a:cs typeface="Times New Roman" panose="02020603050405020304" pitchFamily="18" charset="0"/>
              </a:rPr>
              <a:t>Flowchart depicting retrieval of message bits</a:t>
            </a:r>
            <a:endParaRPr lang="en-IN" sz="1000" dirty="0">
              <a:solidFill>
                <a:schemeClr val="bg1"/>
              </a:solidFill>
              <a:latin typeface="+mj-lt"/>
              <a:cs typeface="Times New Roman" panose="02020603050405020304" pitchFamily="18" charset="0"/>
            </a:endParaRPr>
          </a:p>
        </p:txBody>
      </p:sp>
      <p:pic>
        <p:nvPicPr>
          <p:cNvPr id="8" name="Picture 7">
            <a:extLst>
              <a:ext uri="{FF2B5EF4-FFF2-40B4-BE49-F238E27FC236}">
                <a16:creationId xmlns:a16="http://schemas.microsoft.com/office/drawing/2014/main" id="{37F2EEFD-B6D6-4B78-89D0-B45D60647429}"/>
              </a:ext>
            </a:extLst>
          </p:cNvPr>
          <p:cNvPicPr>
            <a:picLocks noChangeAspect="1"/>
          </p:cNvPicPr>
          <p:nvPr/>
        </p:nvPicPr>
        <p:blipFill>
          <a:blip r:embed="rId2">
            <a:extLst>
              <a:ext uri="{BEBA8EAE-BF5A-486C-A8C5-ECC9F3942E4B}">
                <a14:imgProps xmlns:a14="http://schemas.microsoft.com/office/drawing/2010/main">
                  <a14:imgLayer>
                    <a14:imgEffect>
                      <a14:sharpenSoften amount="25000"/>
                    </a14:imgEffect>
                  </a14:imgLayer>
                </a14:imgProps>
              </a:ext>
            </a:extLst>
          </a:blip>
          <a:stretch>
            <a:fillRect/>
          </a:stretch>
        </p:blipFill>
        <p:spPr>
          <a:xfrm>
            <a:off x="851094" y="1324350"/>
            <a:ext cx="3660919" cy="3270553"/>
          </a:xfrm>
          <a:prstGeom prst="rect">
            <a:avLst/>
          </a:prstGeom>
        </p:spPr>
      </p:pic>
      <p:pic>
        <p:nvPicPr>
          <p:cNvPr id="10" name="Picture 9">
            <a:extLst>
              <a:ext uri="{FF2B5EF4-FFF2-40B4-BE49-F238E27FC236}">
                <a16:creationId xmlns:a16="http://schemas.microsoft.com/office/drawing/2014/main" id="{C1E0E6EE-94B3-4F58-AB12-F025A84FE1F6}"/>
              </a:ext>
            </a:extLst>
          </p:cNvPr>
          <p:cNvPicPr>
            <a:picLocks noChangeAspect="1"/>
          </p:cNvPicPr>
          <p:nvPr/>
        </p:nvPicPr>
        <p:blipFill>
          <a:blip r:embed="rId3">
            <a:extLst>
              <a:ext uri="{BEBA8EAE-BF5A-486C-A8C5-ECC9F3942E4B}">
                <a14:imgProps xmlns:a14="http://schemas.microsoft.com/office/drawing/2010/main">
                  <a14:imgLayer>
                    <a14:imgEffect>
                      <a14:sharpenSoften amount="25000"/>
                    </a14:imgEffect>
                  </a14:imgLayer>
                </a14:imgProps>
              </a:ext>
            </a:extLst>
          </a:blip>
          <a:stretch>
            <a:fillRect/>
          </a:stretch>
        </p:blipFill>
        <p:spPr>
          <a:xfrm>
            <a:off x="4825218" y="1324350"/>
            <a:ext cx="2962009" cy="3270553"/>
          </a:xfrm>
          <a:prstGeom prst="rect">
            <a:avLst/>
          </a:prstGeom>
        </p:spPr>
      </p:pic>
    </p:spTree>
    <p:extLst>
      <p:ext uri="{BB962C8B-B14F-4D97-AF65-F5344CB8AC3E}">
        <p14:creationId xmlns:p14="http://schemas.microsoft.com/office/powerpoint/2010/main" val="286473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742090"/>
            <a:ext cx="1246248" cy="61460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Secret message test printed on black canvas</a:t>
            </a:r>
            <a:endParaRPr lang="en-IN" sz="1200" dirty="0">
              <a:latin typeface="Times New Roman" pitchFamily="18" charset="0"/>
              <a:cs typeface="Times New Roman" pitchFamily="18" charset="0"/>
            </a:endParaRPr>
          </a:p>
        </p:txBody>
      </p:sp>
      <p:sp>
        <p:nvSpPr>
          <p:cNvPr id="4" name="Rectangle 3"/>
          <p:cNvSpPr/>
          <p:nvPr/>
        </p:nvSpPr>
        <p:spPr>
          <a:xfrm>
            <a:off x="2670942" y="1742090"/>
            <a:ext cx="1653407" cy="61460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Converted into a binary B/W image containing secret message text</a:t>
            </a:r>
            <a:endParaRPr lang="en-IN" sz="1200" dirty="0">
              <a:latin typeface="Times New Roman" pitchFamily="18" charset="0"/>
              <a:cs typeface="Times New Roman" pitchFamily="18" charset="0"/>
            </a:endParaRPr>
          </a:p>
        </p:txBody>
      </p:sp>
      <p:sp>
        <p:nvSpPr>
          <p:cNvPr id="5" name="Rectangle 4"/>
          <p:cNvSpPr/>
          <p:nvPr/>
        </p:nvSpPr>
        <p:spPr>
          <a:xfrm>
            <a:off x="2691887" y="2461666"/>
            <a:ext cx="1632462" cy="4157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Selected reference image bit plane(s</a:t>
            </a:r>
            <a:r>
              <a:rPr lang="en-US" sz="1200" dirty="0"/>
              <a:t>)</a:t>
            </a:r>
            <a:endParaRPr lang="en-IN" sz="1200" dirty="0"/>
          </a:p>
        </p:txBody>
      </p:sp>
      <p:sp>
        <p:nvSpPr>
          <p:cNvPr id="6" name="Rectangle 5"/>
          <p:cNvSpPr/>
          <p:nvPr/>
        </p:nvSpPr>
        <p:spPr>
          <a:xfrm>
            <a:off x="7082727" y="1780183"/>
            <a:ext cx="1592045" cy="102832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Stego image with encrypted secret image bits embedded into LSBs of cover image</a:t>
            </a:r>
            <a:endParaRPr lang="en-IN" sz="1200" dirty="0">
              <a:latin typeface="Times New Roman" pitchFamily="18" charset="0"/>
              <a:cs typeface="Times New Roman" pitchFamily="18" charset="0"/>
            </a:endParaRPr>
          </a:p>
        </p:txBody>
      </p:sp>
      <p:sp>
        <p:nvSpPr>
          <p:cNvPr id="7" name="Rectangle 6"/>
          <p:cNvSpPr/>
          <p:nvPr/>
        </p:nvSpPr>
        <p:spPr>
          <a:xfrm>
            <a:off x="4996203" y="1742090"/>
            <a:ext cx="1608878" cy="614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Encrypted secret image using reversible XOR operation</a:t>
            </a:r>
            <a:endParaRPr lang="en-IN" sz="1200" dirty="0">
              <a:latin typeface="Times New Roman" pitchFamily="18" charset="0"/>
              <a:cs typeface="Times New Roman" pitchFamily="18" charset="0"/>
            </a:endParaRPr>
          </a:p>
        </p:txBody>
      </p:sp>
      <p:sp>
        <p:nvSpPr>
          <p:cNvPr id="8" name="Rectangle 7"/>
          <p:cNvSpPr/>
          <p:nvPr/>
        </p:nvSpPr>
        <p:spPr>
          <a:xfrm>
            <a:off x="5113697" y="2479685"/>
            <a:ext cx="1373890" cy="39117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Cover image</a:t>
            </a:r>
            <a:endParaRPr lang="en-IN" sz="1200" dirty="0">
              <a:latin typeface="Times New Roman" pitchFamily="18" charset="0"/>
              <a:cs typeface="Times New Roman" pitchFamily="18" charset="0"/>
            </a:endParaRPr>
          </a:p>
        </p:txBody>
      </p:sp>
      <p:cxnSp>
        <p:nvCxnSpPr>
          <p:cNvPr id="9" name="Straight Arrow Connector 8"/>
          <p:cNvCxnSpPr/>
          <p:nvPr/>
        </p:nvCxnSpPr>
        <p:spPr>
          <a:xfrm>
            <a:off x="2084448" y="2121149"/>
            <a:ext cx="58649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4" idx="3"/>
            <a:endCxn id="7" idx="1"/>
          </p:cNvCxnSpPr>
          <p:nvPr/>
        </p:nvCxnSpPr>
        <p:spPr>
          <a:xfrm flipV="1">
            <a:off x="4324349" y="2049394"/>
            <a:ext cx="671854"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5" idx="3"/>
          </p:cNvCxnSpPr>
          <p:nvPr/>
        </p:nvCxnSpPr>
        <p:spPr>
          <a:xfrm flipV="1">
            <a:off x="4324349" y="2171869"/>
            <a:ext cx="671854" cy="49768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3"/>
            <a:endCxn id="6" idx="1"/>
          </p:cNvCxnSpPr>
          <p:nvPr/>
        </p:nvCxnSpPr>
        <p:spPr>
          <a:xfrm>
            <a:off x="6605081" y="2049394"/>
            <a:ext cx="477646" cy="2449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3"/>
          </p:cNvCxnSpPr>
          <p:nvPr/>
        </p:nvCxnSpPr>
        <p:spPr>
          <a:xfrm flipV="1">
            <a:off x="6487587" y="2332902"/>
            <a:ext cx="601321" cy="34237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838200" y="3603297"/>
            <a:ext cx="1079894" cy="4709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Stego-image</a:t>
            </a:r>
            <a:endParaRPr lang="en-IN" sz="1200" dirty="0">
              <a:latin typeface="Times New Roman" pitchFamily="18" charset="0"/>
              <a:cs typeface="Times New Roman" pitchFamily="18" charset="0"/>
            </a:endParaRPr>
          </a:p>
        </p:txBody>
      </p:sp>
      <p:sp>
        <p:nvSpPr>
          <p:cNvPr id="15" name="Rectangle 14"/>
          <p:cNvSpPr/>
          <p:nvPr/>
        </p:nvSpPr>
        <p:spPr>
          <a:xfrm>
            <a:off x="838200" y="4227080"/>
            <a:ext cx="1079894" cy="4224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Stego-key</a:t>
            </a:r>
            <a:endParaRPr lang="en-IN" sz="1200" dirty="0">
              <a:latin typeface="Times New Roman" pitchFamily="18" charset="0"/>
              <a:cs typeface="Times New Roman" pitchFamily="18" charset="0"/>
            </a:endParaRPr>
          </a:p>
        </p:txBody>
      </p:sp>
      <p:sp>
        <p:nvSpPr>
          <p:cNvPr id="16" name="Rectangle 15"/>
          <p:cNvSpPr/>
          <p:nvPr/>
        </p:nvSpPr>
        <p:spPr>
          <a:xfrm>
            <a:off x="2670940" y="3576188"/>
            <a:ext cx="1653409" cy="525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Extracted LSB bit plane(s) = encrypted secret image</a:t>
            </a:r>
            <a:endParaRPr lang="en-IN" sz="1200" dirty="0">
              <a:latin typeface="Times New Roman" pitchFamily="18" charset="0"/>
              <a:cs typeface="Times New Roman" pitchFamily="18" charset="0"/>
            </a:endParaRPr>
          </a:p>
        </p:txBody>
      </p:sp>
      <p:sp>
        <p:nvSpPr>
          <p:cNvPr id="17" name="Rectangle 16"/>
          <p:cNvSpPr/>
          <p:nvPr/>
        </p:nvSpPr>
        <p:spPr>
          <a:xfrm>
            <a:off x="2691887" y="4227080"/>
            <a:ext cx="1545364" cy="4224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Selected reference image bit plane(s)</a:t>
            </a:r>
            <a:endParaRPr lang="en-IN" sz="1600" dirty="0">
              <a:latin typeface="Times New Roman" pitchFamily="18" charset="0"/>
              <a:cs typeface="Times New Roman" pitchFamily="18" charset="0"/>
            </a:endParaRPr>
          </a:p>
        </p:txBody>
      </p:sp>
      <p:sp>
        <p:nvSpPr>
          <p:cNvPr id="18" name="Rectangle 17"/>
          <p:cNvSpPr/>
          <p:nvPr/>
        </p:nvSpPr>
        <p:spPr>
          <a:xfrm>
            <a:off x="4996203" y="3663499"/>
            <a:ext cx="1373890" cy="89877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Decrypted secret image using reversible XOR operation </a:t>
            </a:r>
            <a:endParaRPr lang="en-IN" sz="1200" dirty="0">
              <a:latin typeface="Times New Roman" pitchFamily="18" charset="0"/>
              <a:cs typeface="Times New Roman" pitchFamily="18" charset="0"/>
            </a:endParaRPr>
          </a:p>
        </p:txBody>
      </p:sp>
      <p:sp>
        <p:nvSpPr>
          <p:cNvPr id="19" name="Rectangle 18"/>
          <p:cNvSpPr/>
          <p:nvPr/>
        </p:nvSpPr>
        <p:spPr>
          <a:xfrm>
            <a:off x="7082727" y="3698700"/>
            <a:ext cx="1592045" cy="80537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Secret B/W image with secret message text</a:t>
            </a:r>
            <a:endParaRPr lang="en-IN" sz="1200" dirty="0">
              <a:latin typeface="Times New Roman" pitchFamily="18" charset="0"/>
              <a:cs typeface="Times New Roman" pitchFamily="18" charset="0"/>
            </a:endParaRPr>
          </a:p>
        </p:txBody>
      </p:sp>
      <p:cxnSp>
        <p:nvCxnSpPr>
          <p:cNvPr id="21" name="Straight Arrow Connector 20"/>
          <p:cNvCxnSpPr>
            <a:stCxn id="15" idx="3"/>
          </p:cNvCxnSpPr>
          <p:nvPr/>
        </p:nvCxnSpPr>
        <p:spPr>
          <a:xfrm flipV="1">
            <a:off x="1918094" y="3913727"/>
            <a:ext cx="752846" cy="5245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5" idx="3"/>
            <a:endCxn id="17" idx="1"/>
          </p:cNvCxnSpPr>
          <p:nvPr/>
        </p:nvCxnSpPr>
        <p:spPr>
          <a:xfrm>
            <a:off x="1918094" y="4438315"/>
            <a:ext cx="773793"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6" idx="3"/>
          </p:cNvCxnSpPr>
          <p:nvPr/>
        </p:nvCxnSpPr>
        <p:spPr>
          <a:xfrm>
            <a:off x="4324349" y="3838787"/>
            <a:ext cx="671854" cy="13278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7" idx="3"/>
          </p:cNvCxnSpPr>
          <p:nvPr/>
        </p:nvCxnSpPr>
        <p:spPr>
          <a:xfrm flipV="1">
            <a:off x="4237251" y="4227081"/>
            <a:ext cx="779897" cy="21123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8" idx="3"/>
            <a:endCxn id="19" idx="1"/>
          </p:cNvCxnSpPr>
          <p:nvPr/>
        </p:nvCxnSpPr>
        <p:spPr>
          <a:xfrm flipV="1">
            <a:off x="6370093" y="4101385"/>
            <a:ext cx="712634" cy="115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2587573" y="3043339"/>
            <a:ext cx="4145405" cy="23486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Stego-Image Generation: Encrypt and Embed </a:t>
            </a:r>
            <a:endParaRPr lang="en-IN" dirty="0">
              <a:solidFill>
                <a:schemeClr val="bg1"/>
              </a:solidFill>
              <a:latin typeface="Times New Roman" pitchFamily="18" charset="0"/>
              <a:cs typeface="Times New Roman" pitchFamily="18" charset="0"/>
            </a:endParaRPr>
          </a:p>
        </p:txBody>
      </p:sp>
      <p:sp>
        <p:nvSpPr>
          <p:cNvPr id="27" name="Rectangle 26"/>
          <p:cNvSpPr/>
          <p:nvPr/>
        </p:nvSpPr>
        <p:spPr>
          <a:xfrm>
            <a:off x="2554496" y="4817786"/>
            <a:ext cx="4145405" cy="22997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Secret message Extraction and Decoding </a:t>
            </a:r>
            <a:endParaRPr lang="en-IN" dirty="0">
              <a:solidFill>
                <a:schemeClr val="bg1"/>
              </a:solidFill>
              <a:latin typeface="Times New Roman" pitchFamily="18" charset="0"/>
              <a:cs typeface="Times New Roman" pitchFamily="18" charset="0"/>
            </a:endParaRPr>
          </a:p>
        </p:txBody>
      </p:sp>
      <p:sp>
        <p:nvSpPr>
          <p:cNvPr id="28" name="TextBox 27"/>
          <p:cNvSpPr txBox="1"/>
          <p:nvPr/>
        </p:nvSpPr>
        <p:spPr>
          <a:xfrm>
            <a:off x="367350" y="174015"/>
            <a:ext cx="8591824" cy="400110"/>
          </a:xfrm>
          <a:prstGeom prst="rect">
            <a:avLst/>
          </a:prstGeom>
          <a:noFill/>
          <a:ln>
            <a:noFill/>
          </a:ln>
        </p:spPr>
        <p:txBody>
          <a:bodyPr wrap="square" rtlCol="0">
            <a:spAutoFit/>
          </a:bodyPr>
          <a:lstStyle/>
          <a:p>
            <a:r>
              <a:rPr lang="en-US" sz="2000" b="1" dirty="0">
                <a:latin typeface="Times New Roman" pitchFamily="18" charset="0"/>
                <a:cs typeface="Times New Roman" pitchFamily="18" charset="0"/>
              </a:rPr>
              <a:t>Secure and Robust Image Steganography Using a Reference Image as Key </a:t>
            </a:r>
            <a:r>
              <a:rPr lang="en-US" dirty="0">
                <a:latin typeface="Times New Roman" pitchFamily="18" charset="0"/>
                <a:cs typeface="Times New Roman" pitchFamily="18" charset="0"/>
              </a:rPr>
              <a:t>[10]</a:t>
            </a:r>
            <a:endParaRPr lang="en-IN" sz="2000" b="1" baseline="-25000" dirty="0">
              <a:latin typeface="Times New Roman" pitchFamily="18" charset="0"/>
              <a:cs typeface="Times New Roman" pitchFamily="18" charset="0"/>
            </a:endParaRPr>
          </a:p>
        </p:txBody>
      </p:sp>
      <p:sp>
        <p:nvSpPr>
          <p:cNvPr id="39" name="TextBox 38"/>
          <p:cNvSpPr txBox="1"/>
          <p:nvPr/>
        </p:nvSpPr>
        <p:spPr>
          <a:xfrm>
            <a:off x="367351" y="727143"/>
            <a:ext cx="8382000" cy="738664"/>
          </a:xfrm>
          <a:prstGeom prst="rect">
            <a:avLst/>
          </a:prstGeom>
          <a:noFill/>
        </p:spPr>
        <p:txBody>
          <a:bodyPr wrap="square" rtlCol="0">
            <a:spAutoFit/>
          </a:bodyPr>
          <a:lstStyle/>
          <a:p>
            <a:pPr algn="just"/>
            <a:r>
              <a:rPr lang="en-US" dirty="0">
                <a:latin typeface="Times New Roman" pitchFamily="18" charset="0"/>
                <a:cs typeface="Times New Roman" pitchFamily="18" charset="0"/>
              </a:rPr>
              <a:t>In this paper, a steganography scheme has been proposed that uses a reference image as an encryption key. This scheme encrypts the secret bits using randomly selected reference image bit-plane bits and then embeds into cover image LSBs.</a:t>
            </a:r>
            <a:endParaRPr lang="en-IN" dirty="0">
              <a:latin typeface="Times New Roman" pitchFamily="18" charset="0"/>
              <a:cs typeface="Times New Roman" pitchFamily="18" charset="0"/>
            </a:endParaRPr>
          </a:p>
        </p:txBody>
      </p:sp>
      <p:cxnSp>
        <p:nvCxnSpPr>
          <p:cNvPr id="78" name="Straight Arrow Connector 77"/>
          <p:cNvCxnSpPr>
            <a:stCxn id="14" idx="3"/>
            <a:endCxn id="16" idx="1"/>
          </p:cNvCxnSpPr>
          <p:nvPr/>
        </p:nvCxnSpPr>
        <p:spPr>
          <a:xfrm>
            <a:off x="1918094" y="3838787"/>
            <a:ext cx="7528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762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372" y="763696"/>
            <a:ext cx="8224022" cy="738664"/>
          </a:xfrm>
          <a:prstGeom prst="rect">
            <a:avLst/>
          </a:prstGeom>
        </p:spPr>
        <p:txBody>
          <a:bodyPr wrap="square">
            <a:spAutoFit/>
          </a:bodyPr>
          <a:lstStyle/>
          <a:p>
            <a:pPr algn="just"/>
            <a:r>
              <a:rPr lang="en-IN" dirty="0">
                <a:latin typeface="Times New Roman" pitchFamily="18" charset="0"/>
                <a:cs typeface="Times New Roman" pitchFamily="18" charset="0"/>
              </a:rPr>
              <a:t>This paper suggests a secure scheme on using image steganography as a security mechanism in addition with a home server to secure the transmitted data from the IoT device to the other devices, either in LAN or WAN networks.</a:t>
            </a:r>
            <a:endParaRPr lang="en-US" dirty="0">
              <a:latin typeface="Times New Roman" pitchFamily="18" charset="0"/>
              <a:cs typeface="Times New Roman" pitchFamily="18" charset="0"/>
            </a:endParaRPr>
          </a:p>
        </p:txBody>
      </p:sp>
      <p:sp>
        <p:nvSpPr>
          <p:cNvPr id="1025" name="Rectangle 1"/>
          <p:cNvSpPr>
            <a:spLocks noChangeArrowheads="1"/>
          </p:cNvSpPr>
          <p:nvPr/>
        </p:nvSpPr>
        <p:spPr bwMode="auto">
          <a:xfrm>
            <a:off x="378372" y="231227"/>
            <a:ext cx="7535917"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Internet of Things: Securing Data using Image Steganography </a:t>
            </a:r>
            <a:r>
              <a:rPr kumimoji="0" lang="en-US" i="0" strike="noStrike" cap="none" normalizeH="0" baseline="0" dirty="0">
                <a:ln>
                  <a:noFill/>
                </a:ln>
                <a:solidFill>
                  <a:schemeClr val="tx1"/>
                </a:solidFill>
                <a:effectLst/>
                <a:latin typeface="Times New Roman" pitchFamily="18" charset="0"/>
                <a:ea typeface="Calibri" pitchFamily="34" charset="0"/>
                <a:cs typeface="Times New Roman" pitchFamily="18" charset="0"/>
              </a:rPr>
              <a:t>[11]</a:t>
            </a:r>
            <a:endParaRPr kumimoji="0" lang="en-US" sz="3200" i="0" strike="noStrike" cap="none" normalizeH="0" baseline="0" dirty="0">
              <a:ln>
                <a:noFill/>
              </a:ln>
              <a:solidFill>
                <a:schemeClr val="tx1"/>
              </a:solidFill>
              <a:effectLst/>
              <a:latin typeface="Times New Roman" pitchFamily="18" charset="0"/>
              <a:cs typeface="Times New Roman" pitchFamily="18" charset="0"/>
            </a:endParaRPr>
          </a:p>
        </p:txBody>
      </p:sp>
      <p:sp>
        <p:nvSpPr>
          <p:cNvPr id="1026" name="Rectangle 3"/>
          <p:cNvSpPr>
            <a:spLocks noChangeArrowheads="1"/>
          </p:cNvSpPr>
          <p:nvPr/>
        </p:nvSpPr>
        <p:spPr bwMode="auto">
          <a:xfrm>
            <a:off x="989919" y="1950471"/>
            <a:ext cx="985837" cy="349250"/>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a:ln>
                  <a:noFill/>
                </a:ln>
                <a:solidFill>
                  <a:schemeClr val="tx1"/>
                </a:solidFill>
                <a:effectLst/>
                <a:latin typeface="Times New Roman" pitchFamily="18" charset="0"/>
                <a:cs typeface="Times New Roman" pitchFamily="18" charset="0"/>
              </a:rPr>
              <a:t>IP CAMERA</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cxnSp>
        <p:nvCxnSpPr>
          <p:cNvPr id="1027" name="Straight Arrow Connector 5"/>
          <p:cNvCxnSpPr>
            <a:cxnSpLocks noChangeShapeType="1"/>
            <a:stCxn id="1026" idx="3"/>
            <a:endCxn id="1028" idx="1"/>
          </p:cNvCxnSpPr>
          <p:nvPr/>
        </p:nvCxnSpPr>
        <p:spPr bwMode="auto">
          <a:xfrm>
            <a:off x="1975756" y="2125096"/>
            <a:ext cx="3426781" cy="0"/>
          </a:xfrm>
          <a:prstGeom prst="straightConnector1">
            <a:avLst/>
          </a:prstGeom>
          <a:noFill/>
          <a:ln w="19050">
            <a:solidFill>
              <a:srgbClr val="000000"/>
            </a:solidFill>
            <a:round/>
            <a:headEnd/>
            <a:tailEnd type="arrow" w="med" len="med"/>
          </a:ln>
        </p:spPr>
      </p:cxnSp>
      <p:sp>
        <p:nvSpPr>
          <p:cNvPr id="1028" name="Rectangle 4"/>
          <p:cNvSpPr>
            <a:spLocks noChangeArrowheads="1"/>
          </p:cNvSpPr>
          <p:nvPr/>
        </p:nvSpPr>
        <p:spPr bwMode="auto">
          <a:xfrm>
            <a:off x="5402537" y="1950471"/>
            <a:ext cx="1009650" cy="349250"/>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a:ln>
                  <a:noFill/>
                </a:ln>
                <a:solidFill>
                  <a:schemeClr val="tx1"/>
                </a:solidFill>
                <a:effectLst/>
                <a:latin typeface="Times New Roman" pitchFamily="18" charset="0"/>
                <a:cs typeface="Times New Roman" pitchFamily="18" charset="0"/>
              </a:rPr>
              <a:t>HOME SERVER</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29" name="Text Box 6"/>
          <p:cNvSpPr txBox="1">
            <a:spLocks noChangeArrowheads="1"/>
          </p:cNvSpPr>
          <p:nvPr/>
        </p:nvSpPr>
        <p:spPr bwMode="auto">
          <a:xfrm>
            <a:off x="2492964" y="2190365"/>
            <a:ext cx="2392363" cy="370331"/>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Times New Roman" pitchFamily="18" charset="0"/>
                <a:cs typeface="Times New Roman" pitchFamily="18" charset="0"/>
              </a:rPr>
              <a:t>Sensitive data transmission within LAN with steganography</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32" name="Straight Connector 9"/>
          <p:cNvSpPr>
            <a:spLocks noChangeShapeType="1"/>
          </p:cNvSpPr>
          <p:nvPr/>
        </p:nvSpPr>
        <p:spPr bwMode="auto">
          <a:xfrm>
            <a:off x="2299960" y="3201324"/>
            <a:ext cx="1185863" cy="28752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Straight Connector 10"/>
          <p:cNvSpPr>
            <a:spLocks noChangeShapeType="1"/>
          </p:cNvSpPr>
          <p:nvPr/>
        </p:nvSpPr>
        <p:spPr bwMode="auto">
          <a:xfrm flipV="1">
            <a:off x="2329916" y="3498556"/>
            <a:ext cx="1161665" cy="317373"/>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8"/>
          <p:cNvSpPr>
            <a:spLocks noChangeArrowheads="1"/>
          </p:cNvSpPr>
          <p:nvPr/>
        </p:nvSpPr>
        <p:spPr bwMode="auto">
          <a:xfrm>
            <a:off x="839570" y="3815929"/>
            <a:ext cx="1913358" cy="397624"/>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a:ln>
                  <a:noFill/>
                </a:ln>
                <a:solidFill>
                  <a:schemeClr val="tx1"/>
                </a:solidFill>
                <a:effectLst/>
                <a:latin typeface="Times New Roman" pitchFamily="18" charset="0"/>
                <a:cs typeface="Times New Roman" pitchFamily="18" charset="0"/>
              </a:rPr>
              <a:t>RANDOM IMAGE (COVER IMAGE)</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cxnSp>
        <p:nvCxnSpPr>
          <p:cNvPr id="1035" name="Straight Arrow Connector 11"/>
          <p:cNvCxnSpPr>
            <a:cxnSpLocks noChangeShapeType="1"/>
          </p:cNvCxnSpPr>
          <p:nvPr/>
        </p:nvCxnSpPr>
        <p:spPr bwMode="auto">
          <a:xfrm>
            <a:off x="3491581" y="3488848"/>
            <a:ext cx="1919889" cy="0"/>
          </a:xfrm>
          <a:prstGeom prst="straightConnector1">
            <a:avLst/>
          </a:prstGeom>
          <a:noFill/>
          <a:ln w="19050">
            <a:solidFill>
              <a:srgbClr val="000000"/>
            </a:solidFill>
            <a:round/>
            <a:headEnd/>
            <a:tailEnd type="arrow" w="med" len="med"/>
          </a:ln>
        </p:spPr>
      </p:cxnSp>
      <p:sp>
        <p:nvSpPr>
          <p:cNvPr id="1036" name="Rectangle 12"/>
          <p:cNvSpPr>
            <a:spLocks noChangeArrowheads="1"/>
          </p:cNvSpPr>
          <p:nvPr/>
        </p:nvSpPr>
        <p:spPr bwMode="auto">
          <a:xfrm>
            <a:off x="5404124" y="3013669"/>
            <a:ext cx="1188650" cy="882650"/>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a:ln>
                  <a:noFill/>
                </a:ln>
                <a:solidFill>
                  <a:schemeClr val="tx1"/>
                </a:solidFill>
                <a:effectLst/>
                <a:latin typeface="Times New Roman" pitchFamily="18" charset="0"/>
                <a:cs typeface="Times New Roman" pitchFamily="18" charset="0"/>
              </a:rPr>
              <a:t>STEGO IMAGE (ORIGINAL IMAGE EMBEDDED IN COVER IMAGE)</a:t>
            </a:r>
          </a:p>
        </p:txBody>
      </p:sp>
      <p:sp>
        <p:nvSpPr>
          <p:cNvPr id="1037" name="Text Box 13"/>
          <p:cNvSpPr txBox="1">
            <a:spLocks noChangeArrowheads="1"/>
          </p:cNvSpPr>
          <p:nvPr/>
        </p:nvSpPr>
        <p:spPr bwMode="auto">
          <a:xfrm>
            <a:off x="3604593" y="3553992"/>
            <a:ext cx="1693863" cy="261937"/>
          </a:xfrm>
          <a:prstGeom prst="rect">
            <a:avLst/>
          </a:prstGeom>
          <a:solidFill>
            <a:srgbClr val="FFFFFF"/>
          </a:solidFill>
          <a:ln w="190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Times New Roman" pitchFamily="18" charset="0"/>
                <a:cs typeface="Times New Roman" pitchFamily="18" charset="0"/>
              </a:rPr>
              <a:t>Steganography technique</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Rectangle 1"/>
          <p:cNvSpPr/>
          <p:nvPr/>
        </p:nvSpPr>
        <p:spPr>
          <a:xfrm>
            <a:off x="839569" y="2798185"/>
            <a:ext cx="1913359" cy="40313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a:r>
              <a:rPr lang="en-US" sz="1000" dirty="0">
                <a:solidFill>
                  <a:schemeClr val="tx1"/>
                </a:solidFill>
                <a:latin typeface="Times New Roman" pitchFamily="18" charset="0"/>
                <a:cs typeface="Times New Roman" pitchFamily="18" charset="0"/>
              </a:rPr>
              <a:t>USER FACE IMAGE (ORIGINAL IMAGE</a:t>
            </a:r>
            <a:r>
              <a:rPr lang="en-US" dirty="0">
                <a:solidFill>
                  <a:schemeClr val="tx1"/>
                </a:solidFill>
                <a:latin typeface="Times New Roman" pitchFamily="18" charset="0"/>
                <a:cs typeface="Times New Roman" pitchFamily="18" charset="0"/>
              </a:rPr>
              <a:t>)</a:t>
            </a:r>
          </a:p>
        </p:txBody>
      </p:sp>
      <p:sp>
        <p:nvSpPr>
          <p:cNvPr id="3" name="TextBox 2"/>
          <p:cNvSpPr txBox="1"/>
          <p:nvPr/>
        </p:nvSpPr>
        <p:spPr>
          <a:xfrm>
            <a:off x="1081980" y="4540309"/>
            <a:ext cx="5214329"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solidFill>
                  <a:schemeClr val="bg1"/>
                </a:solidFill>
                <a:latin typeface="Times New Roman" pitchFamily="18" charset="0"/>
                <a:cs typeface="Times New Roman" pitchFamily="18" charset="0"/>
              </a:rPr>
              <a:t>Inverted LSB image steganography is suggested to use in this scheme.</a:t>
            </a:r>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289" y="223735"/>
            <a:ext cx="8200417" cy="1354217"/>
          </a:xfrm>
          <a:prstGeom prst="rect">
            <a:avLst/>
          </a:prstGeom>
          <a:noFill/>
        </p:spPr>
        <p:txBody>
          <a:bodyPr wrap="square" rtlCol="0">
            <a:spAutoFit/>
          </a:bodyPr>
          <a:lstStyle/>
          <a:p>
            <a:r>
              <a:rPr lang="en-IN" sz="2000" b="1" dirty="0">
                <a:latin typeface="Times New Roman" pitchFamily="18" charset="0"/>
                <a:cs typeface="Times New Roman" pitchFamily="18" charset="0"/>
              </a:rPr>
              <a:t>Image Steganography Using Modified LSB </a:t>
            </a:r>
            <a:r>
              <a:rPr lang="en-IN" dirty="0">
                <a:latin typeface="Times New Roman" pitchFamily="18" charset="0"/>
                <a:cs typeface="Times New Roman" pitchFamily="18" charset="0"/>
              </a:rPr>
              <a:t>[12]</a:t>
            </a:r>
            <a:endParaRPr lang="en-IN" sz="2000" b="1"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This paper proposes Least significant bit (LSB) insertion method. It is a simple yet efficient approach for embedding data into a digital image. The simplest steganography technique inserts the bits of the data directly into the least significant bits, i.e., LSB of the cover-image in a particular sequence</a:t>
            </a:r>
            <a:r>
              <a:rPr lang="en-IN" dirty="0"/>
              <a:t>.</a:t>
            </a:r>
          </a:p>
        </p:txBody>
      </p:sp>
      <p:pic>
        <p:nvPicPr>
          <p:cNvPr id="4" name="Picture 3"/>
          <p:cNvPicPr/>
          <p:nvPr/>
        </p:nvPicPr>
        <p:blipFill rotWithShape="1">
          <a:blip r:embed="rId2">
            <a:extLst>
              <a:ext uri="{BEBA8EAE-BF5A-486C-A8C5-ECC9F3942E4B}">
                <a14:imgProps xmlns:a14="http://schemas.microsoft.com/office/drawing/2010/main">
                  <a14:imgLayer>
                    <a14:imgEffect>
                      <a14:sharpenSoften amount="25000"/>
                    </a14:imgEffect>
                  </a14:imgLayer>
                </a14:imgProps>
              </a:ext>
            </a:extLst>
          </a:blip>
          <a:srcRect b="9869"/>
          <a:stretch/>
        </p:blipFill>
        <p:spPr>
          <a:xfrm>
            <a:off x="651754" y="1674193"/>
            <a:ext cx="3677055" cy="2827017"/>
          </a:xfrm>
          <a:prstGeom prst="rect">
            <a:avLst/>
          </a:prstGeom>
        </p:spPr>
      </p:pic>
      <p:pic>
        <p:nvPicPr>
          <p:cNvPr id="5" name="Picture 4"/>
          <p:cNvPicPr/>
          <p:nvPr/>
        </p:nvPicPr>
        <p:blipFill rotWithShape="1">
          <a:blip r:embed="rId3">
            <a:extLst>
              <a:ext uri="{BEBA8EAE-BF5A-486C-A8C5-ECC9F3942E4B}">
                <a14:imgProps xmlns:a14="http://schemas.microsoft.com/office/drawing/2010/main">
                  <a14:imgLayer>
                    <a14:imgEffect>
                      <a14:sharpenSoften amount="25000"/>
                    </a14:imgEffect>
                  </a14:imgLayer>
                </a14:imgProps>
              </a:ext>
            </a:extLst>
          </a:blip>
          <a:srcRect b="9869"/>
          <a:stretch/>
        </p:blipFill>
        <p:spPr>
          <a:xfrm>
            <a:off x="5087565" y="1674192"/>
            <a:ext cx="3404681" cy="2827018"/>
          </a:xfrm>
          <a:prstGeom prst="rect">
            <a:avLst/>
          </a:prstGeom>
        </p:spPr>
      </p:pic>
      <p:sp>
        <p:nvSpPr>
          <p:cNvPr id="6" name="Rectangle 5">
            <a:extLst>
              <a:ext uri="{FF2B5EF4-FFF2-40B4-BE49-F238E27FC236}">
                <a16:creationId xmlns:a16="http://schemas.microsoft.com/office/drawing/2014/main" id="{5718826E-44E6-49C7-8F51-E2479C6091F2}"/>
              </a:ext>
            </a:extLst>
          </p:cNvPr>
          <p:cNvSpPr/>
          <p:nvPr/>
        </p:nvSpPr>
        <p:spPr>
          <a:xfrm>
            <a:off x="1470373" y="4597451"/>
            <a:ext cx="2039815" cy="315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0" u="none" strike="noStrike" baseline="0" dirty="0">
                <a:solidFill>
                  <a:schemeClr val="bg1"/>
                </a:solidFill>
              </a:rPr>
              <a:t>Block Diagram of Encoding</a:t>
            </a:r>
            <a:endParaRPr lang="en-IN" sz="1100" dirty="0">
              <a:solidFill>
                <a:schemeClr val="bg1"/>
              </a:solidFill>
            </a:endParaRPr>
          </a:p>
        </p:txBody>
      </p:sp>
      <p:sp>
        <p:nvSpPr>
          <p:cNvPr id="7" name="Rectangle 6">
            <a:extLst>
              <a:ext uri="{FF2B5EF4-FFF2-40B4-BE49-F238E27FC236}">
                <a16:creationId xmlns:a16="http://schemas.microsoft.com/office/drawing/2014/main" id="{DD2B9F89-0966-4067-B91E-82C8EADFD627}"/>
              </a:ext>
            </a:extLst>
          </p:cNvPr>
          <p:cNvSpPr/>
          <p:nvPr/>
        </p:nvSpPr>
        <p:spPr>
          <a:xfrm>
            <a:off x="5769997" y="4597450"/>
            <a:ext cx="2039815" cy="315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0" u="none" strike="noStrike" baseline="0" dirty="0">
                <a:solidFill>
                  <a:schemeClr val="bg1"/>
                </a:solidFill>
              </a:rPr>
              <a:t>Block Diagram of </a:t>
            </a:r>
            <a:r>
              <a:rPr lang="en-US" sz="1100" dirty="0">
                <a:solidFill>
                  <a:schemeClr val="bg1"/>
                </a:solidFill>
              </a:rPr>
              <a:t>De</a:t>
            </a:r>
            <a:r>
              <a:rPr lang="en-US" sz="1100" i="0" u="none" strike="noStrike" baseline="0" dirty="0">
                <a:solidFill>
                  <a:schemeClr val="bg1"/>
                </a:solidFill>
              </a:rPr>
              <a:t>coding</a:t>
            </a:r>
            <a:endParaRPr lang="en-IN" sz="11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682F-CBE6-45DA-9362-1705F953D4B3}"/>
              </a:ext>
            </a:extLst>
          </p:cNvPr>
          <p:cNvSpPr>
            <a:spLocks noGrp="1"/>
          </p:cNvSpPr>
          <p:nvPr>
            <p:ph type="ctrTitle"/>
          </p:nvPr>
        </p:nvSpPr>
        <p:spPr>
          <a:xfrm>
            <a:off x="1048149" y="2765442"/>
            <a:ext cx="7068300" cy="610500"/>
          </a:xfrm>
        </p:spPr>
        <p:txBody>
          <a:bodyPr/>
          <a:lstStyle/>
          <a:p>
            <a:r>
              <a:rPr lang="en-IN" sz="6000" dirty="0">
                <a:latin typeface="Algerian" pitchFamily="82" charset="0"/>
              </a:rPr>
              <a:t>5.</a:t>
            </a:r>
            <a:br>
              <a:rPr lang="en-IN" sz="6000" dirty="0">
                <a:latin typeface="Algerian" pitchFamily="82" charset="0"/>
              </a:rPr>
            </a:br>
            <a:r>
              <a:rPr lang="en-IN" sz="6000" dirty="0">
                <a:latin typeface="Algerian" pitchFamily="82" charset="0"/>
              </a:rPr>
              <a:t>Proposed Method</a:t>
            </a:r>
          </a:p>
        </p:txBody>
      </p:sp>
    </p:spTree>
    <p:extLst>
      <p:ext uri="{BB962C8B-B14F-4D97-AF65-F5344CB8AC3E}">
        <p14:creationId xmlns:p14="http://schemas.microsoft.com/office/powerpoint/2010/main" val="255178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D053E4-598A-455C-861D-855A927993A0}"/>
              </a:ext>
            </a:extLst>
          </p:cNvPr>
          <p:cNvSpPr txBox="1"/>
          <p:nvPr/>
        </p:nvSpPr>
        <p:spPr>
          <a:xfrm>
            <a:off x="182880" y="225938"/>
            <a:ext cx="8419514" cy="584775"/>
          </a:xfrm>
          <a:prstGeom prst="rect">
            <a:avLst/>
          </a:prstGeom>
          <a:noFill/>
        </p:spPr>
        <p:txBody>
          <a:bodyPr wrap="square" rtlCol="0">
            <a:spAutoFit/>
          </a:bodyPr>
          <a:lstStyle/>
          <a:p>
            <a:pPr lvl="0" fontAlgn="base">
              <a:spcBef>
                <a:spcPct val="0"/>
              </a:spcBef>
              <a:spcAft>
                <a:spcPct val="0"/>
              </a:spcAft>
              <a:buClrTx/>
            </a:pPr>
            <a:r>
              <a:rPr lang="en-US" sz="3200" b="1" dirty="0">
                <a:solidFill>
                  <a:schemeClr val="tx1"/>
                </a:solidFill>
                <a:latin typeface="Times New Roman" pitchFamily="18" charset="0"/>
                <a:ea typeface="Calibri" charset="0"/>
                <a:cs typeface="Times New Roman" pitchFamily="18" charset="0"/>
              </a:rPr>
              <a:t>Embedding process:</a:t>
            </a:r>
            <a:endParaRPr lang="en-US" sz="3200" dirty="0">
              <a:solidFill>
                <a:schemeClr val="tx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DD623EC2-3197-4A9B-878E-05FAD139CF6E}"/>
              </a:ext>
            </a:extLst>
          </p:cNvPr>
          <p:cNvSpPr txBox="1"/>
          <p:nvPr/>
        </p:nvSpPr>
        <p:spPr>
          <a:xfrm>
            <a:off x="182880" y="942053"/>
            <a:ext cx="841951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For example, the secret message is </a:t>
            </a:r>
            <a:r>
              <a:rPr lang="en-IN" sz="2000" b="1" dirty="0">
                <a:latin typeface="Times New Roman" panose="02020603050405020304" pitchFamily="18" charset="0"/>
                <a:cs typeface="Times New Roman" panose="02020603050405020304" pitchFamily="18" charset="0"/>
              </a:rPr>
              <a:t>‘Hello World!!’.</a:t>
            </a:r>
            <a:r>
              <a:rPr lang="en-IN" sz="2000" dirty="0">
                <a:latin typeface="Times New Roman" panose="02020603050405020304" pitchFamily="18" charset="0"/>
                <a:cs typeface="Times New Roman" panose="02020603050405020304" pitchFamily="18" charset="0"/>
              </a:rPr>
              <a:t>                               </a:t>
            </a:r>
          </a:p>
        </p:txBody>
      </p:sp>
      <p:sp>
        <p:nvSpPr>
          <p:cNvPr id="8" name="Rectangle: Rounded Corners 7">
            <a:extLst>
              <a:ext uri="{FF2B5EF4-FFF2-40B4-BE49-F238E27FC236}">
                <a16:creationId xmlns:a16="http://schemas.microsoft.com/office/drawing/2014/main" id="{556C0DA1-DB7B-4C0E-98B4-2A8C7580AEF0}"/>
              </a:ext>
            </a:extLst>
          </p:cNvPr>
          <p:cNvSpPr/>
          <p:nvPr/>
        </p:nvSpPr>
        <p:spPr>
          <a:xfrm>
            <a:off x="1247599" y="1733019"/>
            <a:ext cx="1441938" cy="3727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Hello World!!</a:t>
            </a:r>
          </a:p>
        </p:txBody>
      </p:sp>
      <p:sp>
        <p:nvSpPr>
          <p:cNvPr id="12" name="Rectangle: Rounded Corners 11">
            <a:extLst>
              <a:ext uri="{FF2B5EF4-FFF2-40B4-BE49-F238E27FC236}">
                <a16:creationId xmlns:a16="http://schemas.microsoft.com/office/drawing/2014/main" id="{187C29B5-2E20-4442-9B0B-83FF4E455911}"/>
              </a:ext>
            </a:extLst>
          </p:cNvPr>
          <p:cNvSpPr/>
          <p:nvPr/>
        </p:nvSpPr>
        <p:spPr>
          <a:xfrm>
            <a:off x="3041465" y="3078207"/>
            <a:ext cx="4437012" cy="13154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[0, 1, 0, 0, 1, 0, 0, 0, 0, 1, 1, 0, 0, 1, 0, 1, 0, 1, 1, 0, 1, 1, 0, 0, 0, 1, 1, 0, 1, 1, 0, 0, 0, 1, 1, 0, 1, 1, 1, 1, 0, 0, 1, 0, 0, 0, 0, 0, 0, 1, 0, 1, 0, 1, 1, 1, 0, 1, 1, 0, 1, 1, 1, 1, 0, 1, 1, 1, 0, 0, 1, 0, 0, 1, 1, 0, 1, 1, 0, 0, 0, 1, 1, 0, 0, 1, 0, 0, 0, 0, 1, 0, 0, 0, 0, 1, 0, 0, 1, 0, 0, 0, 0, 1]</a:t>
            </a:r>
          </a:p>
        </p:txBody>
      </p:sp>
      <p:sp>
        <p:nvSpPr>
          <p:cNvPr id="19" name="TextBox 18">
            <a:extLst>
              <a:ext uri="{FF2B5EF4-FFF2-40B4-BE49-F238E27FC236}">
                <a16:creationId xmlns:a16="http://schemas.microsoft.com/office/drawing/2014/main" id="{AADAE62B-7189-49AB-BAC3-1934C1D800F1}"/>
              </a:ext>
            </a:extLst>
          </p:cNvPr>
          <p:cNvSpPr txBox="1"/>
          <p:nvPr/>
        </p:nvSpPr>
        <p:spPr>
          <a:xfrm>
            <a:off x="1120711" y="2143436"/>
            <a:ext cx="1716259" cy="307777"/>
          </a:xfrm>
          <a:prstGeom prst="rect">
            <a:avLst/>
          </a:prstGeom>
          <a:noFill/>
        </p:spPr>
        <p:txBody>
          <a:bodyPr wrap="square" rtlCol="0">
            <a:spAutoFit/>
          </a:bodyPr>
          <a:lstStyle/>
          <a:p>
            <a:pPr algn="ctr"/>
            <a:r>
              <a:rPr lang="en-IN" dirty="0"/>
              <a:t>Secret Message</a:t>
            </a:r>
          </a:p>
        </p:txBody>
      </p:sp>
      <p:sp>
        <p:nvSpPr>
          <p:cNvPr id="3" name="TextBox 2">
            <a:extLst>
              <a:ext uri="{FF2B5EF4-FFF2-40B4-BE49-F238E27FC236}">
                <a16:creationId xmlns:a16="http://schemas.microsoft.com/office/drawing/2014/main" id="{92F17545-264A-4292-A3AE-E4712A59D4C1}"/>
              </a:ext>
            </a:extLst>
          </p:cNvPr>
          <p:cNvSpPr txBox="1"/>
          <p:nvPr/>
        </p:nvSpPr>
        <p:spPr>
          <a:xfrm>
            <a:off x="4081801" y="4393638"/>
            <a:ext cx="2356339" cy="307777"/>
          </a:xfrm>
          <a:prstGeom prst="rect">
            <a:avLst/>
          </a:prstGeom>
          <a:noFill/>
        </p:spPr>
        <p:txBody>
          <a:bodyPr wrap="square" rtlCol="0">
            <a:spAutoFit/>
          </a:bodyPr>
          <a:lstStyle/>
          <a:p>
            <a:pPr algn="ctr"/>
            <a:r>
              <a:rPr lang="en-IN" dirty="0"/>
              <a:t>Binary Format</a:t>
            </a:r>
          </a:p>
        </p:txBody>
      </p:sp>
      <p:sp>
        <p:nvSpPr>
          <p:cNvPr id="6" name="TextBox 5">
            <a:extLst>
              <a:ext uri="{FF2B5EF4-FFF2-40B4-BE49-F238E27FC236}">
                <a16:creationId xmlns:a16="http://schemas.microsoft.com/office/drawing/2014/main" id="{94FE4E64-7184-466B-BF96-C6F6A2550C45}"/>
              </a:ext>
            </a:extLst>
          </p:cNvPr>
          <p:cNvSpPr txBox="1"/>
          <p:nvPr/>
        </p:nvSpPr>
        <p:spPr>
          <a:xfrm>
            <a:off x="7598344" y="2527587"/>
            <a:ext cx="1545656" cy="600164"/>
          </a:xfrm>
          <a:prstGeom prst="rect">
            <a:avLst/>
          </a:prstGeom>
          <a:noFill/>
        </p:spPr>
        <p:txBody>
          <a:bodyPr wrap="square" rtlCol="0">
            <a:spAutoFit/>
          </a:bodyPr>
          <a:lstStyle/>
          <a:p>
            <a:pPr algn="ctr"/>
            <a:r>
              <a:rPr lang="en-IN" sz="1100" dirty="0"/>
              <a:t>Conversion of ASCII Format to Binary Format</a:t>
            </a:r>
          </a:p>
        </p:txBody>
      </p:sp>
      <p:sp>
        <p:nvSpPr>
          <p:cNvPr id="14" name="Rounded Rectangle 13"/>
          <p:cNvSpPr/>
          <p:nvPr/>
        </p:nvSpPr>
        <p:spPr>
          <a:xfrm>
            <a:off x="3819378" y="1635784"/>
            <a:ext cx="2699180" cy="563779"/>
          </a:xfrm>
          <a:prstGeom prst="roundRect">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[72, 101, 108, 108, 111, 32, 87, 111, 114, 108, 100, 33, 33]</a:t>
            </a:r>
          </a:p>
        </p:txBody>
      </p:sp>
      <p:sp>
        <p:nvSpPr>
          <p:cNvPr id="26" name="Rectangle 25"/>
          <p:cNvSpPr/>
          <p:nvPr/>
        </p:nvSpPr>
        <p:spPr>
          <a:xfrm>
            <a:off x="4625023" y="2188892"/>
            <a:ext cx="1269899" cy="307777"/>
          </a:xfrm>
          <a:prstGeom prst="rect">
            <a:avLst/>
          </a:prstGeom>
        </p:spPr>
        <p:txBody>
          <a:bodyPr wrap="none">
            <a:spAutoFit/>
          </a:bodyPr>
          <a:lstStyle/>
          <a:p>
            <a:r>
              <a:rPr lang="en-US" dirty="0"/>
              <a:t>ASCII Format</a:t>
            </a:r>
          </a:p>
        </p:txBody>
      </p:sp>
      <p:cxnSp>
        <p:nvCxnSpPr>
          <p:cNvPr id="15" name="Straight Arrow Connector 14">
            <a:extLst>
              <a:ext uri="{FF2B5EF4-FFF2-40B4-BE49-F238E27FC236}">
                <a16:creationId xmlns:a16="http://schemas.microsoft.com/office/drawing/2014/main" id="{8B13EF4C-FA22-4F8C-9A2B-BDF9C049E7C9}"/>
              </a:ext>
            </a:extLst>
          </p:cNvPr>
          <p:cNvCxnSpPr>
            <a:cxnSpLocks/>
            <a:stCxn id="8" idx="3"/>
            <a:endCxn id="14" idx="1"/>
          </p:cNvCxnSpPr>
          <p:nvPr/>
        </p:nvCxnSpPr>
        <p:spPr>
          <a:xfrm flipV="1">
            <a:off x="2689537" y="1917674"/>
            <a:ext cx="1129841" cy="1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16A3AB66-C07B-4273-8951-290503C0929A}"/>
              </a:ext>
            </a:extLst>
          </p:cNvPr>
          <p:cNvCxnSpPr>
            <a:cxnSpLocks/>
            <a:stCxn id="14" idx="3"/>
            <a:endCxn id="12" idx="3"/>
          </p:cNvCxnSpPr>
          <p:nvPr/>
        </p:nvCxnSpPr>
        <p:spPr>
          <a:xfrm>
            <a:off x="6518558" y="1917674"/>
            <a:ext cx="959919" cy="1818249"/>
          </a:xfrm>
          <a:prstGeom prst="bentConnector3">
            <a:avLst>
              <a:gd name="adj1" fmla="val 123815"/>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7082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9F32CB0-34E2-4843-A56A-374D2DC9894B}"/>
              </a:ext>
            </a:extLst>
          </p:cNvPr>
          <p:cNvSpPr/>
          <p:nvPr/>
        </p:nvSpPr>
        <p:spPr>
          <a:xfrm>
            <a:off x="6259141" y="3573638"/>
            <a:ext cx="2707758" cy="1347677"/>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tx1"/>
                </a:solidFill>
                <a:latin typeface="Times New Roman" pitchFamily="18" charset="0"/>
                <a:cs typeface="Times New Roman" pitchFamily="18" charset="0"/>
              </a:rPr>
              <a:t>UNDER THE GUIDANCE OF</a:t>
            </a:r>
          </a:p>
          <a:p>
            <a:pPr algn="ctr"/>
            <a:r>
              <a:rPr lang="en-IN" dirty="0">
                <a:solidFill>
                  <a:schemeClr val="tx1"/>
                </a:solidFill>
                <a:latin typeface="Times New Roman" pitchFamily="18" charset="0"/>
                <a:cs typeface="Times New Roman" pitchFamily="18" charset="0"/>
              </a:rPr>
              <a:t>Mr. PABAK INDU</a:t>
            </a:r>
          </a:p>
          <a:p>
            <a:pPr algn="ctr"/>
            <a:r>
              <a:rPr lang="en-IN" b="1" dirty="0">
                <a:solidFill>
                  <a:schemeClr val="tx1"/>
                </a:solidFill>
                <a:latin typeface="Times New Roman" pitchFamily="18" charset="0"/>
                <a:cs typeface="Times New Roman" pitchFamily="18" charset="0"/>
              </a:rPr>
              <a:t>Assistant Professor</a:t>
            </a:r>
            <a:endParaRPr lang="en-IN" dirty="0">
              <a:solidFill>
                <a:schemeClr val="tx1"/>
              </a:solidFill>
              <a:latin typeface="Times New Roman" pitchFamily="18" charset="0"/>
              <a:cs typeface="Times New Roman" pitchFamily="18" charset="0"/>
            </a:endParaRPr>
          </a:p>
          <a:p>
            <a:pPr algn="ctr"/>
            <a:r>
              <a:rPr lang="en-IN" b="1" dirty="0">
                <a:solidFill>
                  <a:schemeClr val="tx1"/>
                </a:solidFill>
                <a:latin typeface="Times New Roman" pitchFamily="18" charset="0"/>
                <a:cs typeface="Times New Roman" pitchFamily="18" charset="0"/>
              </a:rPr>
              <a:t>Department of Computer Science &amp; Engineering</a:t>
            </a:r>
            <a:endParaRPr lang="en-IN" dirty="0">
              <a:solidFill>
                <a:schemeClr val="tx1"/>
              </a:solidFill>
              <a:latin typeface="Times New Roman" pitchFamily="18" charset="0"/>
              <a:cs typeface="Times New Roman" pitchFamily="18" charset="0"/>
            </a:endParaRPr>
          </a:p>
          <a:p>
            <a:pPr algn="ctr"/>
            <a:r>
              <a:rPr lang="en-IN" b="1" dirty="0">
                <a:solidFill>
                  <a:schemeClr val="tx1"/>
                </a:solidFill>
                <a:latin typeface="Times New Roman" pitchFamily="18" charset="0"/>
                <a:cs typeface="Times New Roman" pitchFamily="18" charset="0"/>
              </a:rPr>
              <a:t>Adamas University</a:t>
            </a:r>
            <a:endParaRPr lang="en-IN" dirty="0">
              <a:solidFill>
                <a:schemeClr val="tx1"/>
              </a:solidFill>
              <a:latin typeface="Times New Roman" pitchFamily="18" charset="0"/>
              <a:cs typeface="Times New Roman" pitchFamily="18" charset="0"/>
            </a:endParaRPr>
          </a:p>
        </p:txBody>
      </p:sp>
      <p:sp>
        <p:nvSpPr>
          <p:cNvPr id="9" name="Rectangle: Rounded Corners 8">
            <a:extLst>
              <a:ext uri="{FF2B5EF4-FFF2-40B4-BE49-F238E27FC236}">
                <a16:creationId xmlns:a16="http://schemas.microsoft.com/office/drawing/2014/main" id="{C1FF6FA5-F543-4121-AA22-BEA040F44E93}"/>
              </a:ext>
            </a:extLst>
          </p:cNvPr>
          <p:cNvSpPr/>
          <p:nvPr/>
        </p:nvSpPr>
        <p:spPr>
          <a:xfrm>
            <a:off x="198475" y="241245"/>
            <a:ext cx="2176130" cy="517211"/>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0" i="0" u="none" strike="noStrike" kern="0" cap="none" spc="0" normalizeH="0" baseline="0" noProof="0" dirty="0">
                <a:ln>
                  <a:noFill/>
                </a:ln>
                <a:solidFill>
                  <a:srgbClr val="000C18"/>
                </a:solidFill>
                <a:effectLst/>
                <a:uLnTx/>
                <a:uFillTx/>
                <a:latin typeface="Algerian" pitchFamily="82" charset="0"/>
                <a:ea typeface="+mn-ea"/>
                <a:cs typeface="+mn-cs"/>
                <a:sym typeface="Arial"/>
              </a:rPr>
              <a:t>Presented By:-</a:t>
            </a:r>
          </a:p>
        </p:txBody>
      </p:sp>
      <p:graphicFrame>
        <p:nvGraphicFramePr>
          <p:cNvPr id="13" name="Table 13">
            <a:extLst>
              <a:ext uri="{FF2B5EF4-FFF2-40B4-BE49-F238E27FC236}">
                <a16:creationId xmlns:a16="http://schemas.microsoft.com/office/drawing/2014/main" id="{D214D826-3EBC-4CD5-9360-E346DE767601}"/>
              </a:ext>
            </a:extLst>
          </p:cNvPr>
          <p:cNvGraphicFramePr>
            <a:graphicFrameLocks noGrp="1"/>
          </p:cNvGraphicFramePr>
          <p:nvPr>
            <p:extLst>
              <p:ext uri="{D42A27DB-BD31-4B8C-83A1-F6EECF244321}">
                <p14:modId xmlns:p14="http://schemas.microsoft.com/office/powerpoint/2010/main" val="3494763799"/>
              </p:ext>
            </p:extLst>
          </p:nvPr>
        </p:nvGraphicFramePr>
        <p:xfrm>
          <a:off x="1057813" y="1049298"/>
          <a:ext cx="7028374" cy="2246791"/>
        </p:xfrm>
        <a:graphic>
          <a:graphicData uri="http://schemas.openxmlformats.org/drawingml/2006/table">
            <a:tbl>
              <a:tblPr firstRow="1" bandRow="1">
                <a:tableStyleId>{5C22544A-7EE6-4342-B048-85BDC9FD1C3A}</a:tableStyleId>
              </a:tblPr>
              <a:tblGrid>
                <a:gridCol w="2486026">
                  <a:extLst>
                    <a:ext uri="{9D8B030D-6E8A-4147-A177-3AD203B41FA5}">
                      <a16:colId xmlns:a16="http://schemas.microsoft.com/office/drawing/2014/main" val="2552531154"/>
                    </a:ext>
                  </a:extLst>
                </a:gridCol>
                <a:gridCol w="2253805">
                  <a:extLst>
                    <a:ext uri="{9D8B030D-6E8A-4147-A177-3AD203B41FA5}">
                      <a16:colId xmlns:a16="http://schemas.microsoft.com/office/drawing/2014/main" val="916605119"/>
                    </a:ext>
                  </a:extLst>
                </a:gridCol>
                <a:gridCol w="2288543">
                  <a:extLst>
                    <a:ext uri="{9D8B030D-6E8A-4147-A177-3AD203B41FA5}">
                      <a16:colId xmlns:a16="http://schemas.microsoft.com/office/drawing/2014/main" val="3378984908"/>
                    </a:ext>
                  </a:extLst>
                </a:gridCol>
              </a:tblGrid>
              <a:tr h="456845">
                <a:tc>
                  <a:txBody>
                    <a:bodyPr/>
                    <a:lstStyle/>
                    <a:p>
                      <a:pPr algn="ctr"/>
                      <a:r>
                        <a:rPr lang="en-IN" sz="1800" b="0" dirty="0">
                          <a:latin typeface="Times New Roman" pitchFamily="18" charset="0"/>
                          <a:cs typeface="Times New Roman" pitchFamily="18" charset="0"/>
                        </a:rPr>
                        <a:t>Name</a:t>
                      </a:r>
                    </a:p>
                  </a:txBody>
                  <a:tcPr anchor="ctr"/>
                </a:tc>
                <a:tc>
                  <a:txBody>
                    <a:bodyPr/>
                    <a:lstStyle/>
                    <a:p>
                      <a:pPr algn="ctr"/>
                      <a:r>
                        <a:rPr lang="en-IN" sz="1800" b="0" dirty="0">
                          <a:latin typeface="Times New Roman" pitchFamily="18" charset="0"/>
                          <a:cs typeface="Times New Roman" pitchFamily="18" charset="0"/>
                        </a:rPr>
                        <a:t>Enrolment Number</a:t>
                      </a:r>
                    </a:p>
                  </a:txBody>
                  <a:tcPr anchor="ctr"/>
                </a:tc>
                <a:tc>
                  <a:txBody>
                    <a:bodyPr/>
                    <a:lstStyle/>
                    <a:p>
                      <a:pPr algn="ctr"/>
                      <a:r>
                        <a:rPr lang="en-IN" sz="1800" b="0" dirty="0">
                          <a:latin typeface="Times New Roman" pitchFamily="18" charset="0"/>
                          <a:cs typeface="Times New Roman" pitchFamily="18" charset="0"/>
                        </a:rPr>
                        <a:t>Roll Number</a:t>
                      </a:r>
                    </a:p>
                  </a:txBody>
                  <a:tcPr anchor="ctr"/>
                </a:tc>
                <a:extLst>
                  <a:ext uri="{0D108BD9-81ED-4DB2-BD59-A6C34878D82A}">
                    <a16:rowId xmlns:a16="http://schemas.microsoft.com/office/drawing/2014/main" val="797179569"/>
                  </a:ext>
                </a:extLst>
              </a:tr>
              <a:tr h="456846">
                <a:tc>
                  <a:txBody>
                    <a:bodyPr/>
                    <a:lstStyle/>
                    <a:p>
                      <a:pPr algn="ctr"/>
                      <a:r>
                        <a:rPr lang="en-IN" sz="1600" b="0" dirty="0">
                          <a:latin typeface="Times New Roman" pitchFamily="18" charset="0"/>
                          <a:cs typeface="Times New Roman" pitchFamily="18" charset="0"/>
                        </a:rPr>
                        <a:t>Aditi Das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AU/2017/02/0000958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UG/02/BTCSE/2017/024</a:t>
                      </a:r>
                    </a:p>
                  </a:txBody>
                  <a:tcPr anchor="ctr"/>
                </a:tc>
                <a:extLst>
                  <a:ext uri="{0D108BD9-81ED-4DB2-BD59-A6C34878D82A}">
                    <a16:rowId xmlns:a16="http://schemas.microsoft.com/office/drawing/2014/main" val="3327180174"/>
                  </a:ext>
                </a:extLst>
              </a:tr>
              <a:tr h="456846">
                <a:tc>
                  <a:txBody>
                    <a:bodyPr/>
                    <a:lstStyle/>
                    <a:p>
                      <a:pPr algn="ctr"/>
                      <a:r>
                        <a:rPr lang="en-IN" sz="1600" b="0" dirty="0">
                          <a:latin typeface="Times New Roman" pitchFamily="18" charset="0"/>
                          <a:cs typeface="Times New Roman" pitchFamily="18" charset="0"/>
                        </a:rPr>
                        <a:t>Shatavisha Paul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AU/2017/02/0001133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UG/02/BTCSE/2017/054</a:t>
                      </a:r>
                    </a:p>
                  </a:txBody>
                  <a:tcPr anchor="ctr"/>
                </a:tc>
                <a:extLst>
                  <a:ext uri="{0D108BD9-81ED-4DB2-BD59-A6C34878D82A}">
                    <a16:rowId xmlns:a16="http://schemas.microsoft.com/office/drawing/2014/main" val="3466691943"/>
                  </a:ext>
                </a:extLst>
              </a:tr>
              <a:tr h="456846">
                <a:tc>
                  <a:txBody>
                    <a:bodyPr/>
                    <a:lstStyle/>
                    <a:p>
                      <a:pPr algn="ctr"/>
                      <a:r>
                        <a:rPr lang="en-IN" sz="1600" b="0" dirty="0">
                          <a:latin typeface="Times New Roman" pitchFamily="18" charset="0"/>
                          <a:cs typeface="Times New Roman" pitchFamily="18" charset="0"/>
                        </a:rPr>
                        <a:t>Pritha Bala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AU/2017/02/0001160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UG/02/BTCSE/2017/057</a:t>
                      </a:r>
                    </a:p>
                  </a:txBody>
                  <a:tcPr anchor="ctr"/>
                </a:tc>
                <a:extLst>
                  <a:ext uri="{0D108BD9-81ED-4DB2-BD59-A6C34878D82A}">
                    <a16:rowId xmlns:a16="http://schemas.microsoft.com/office/drawing/2014/main" val="3350260784"/>
                  </a:ext>
                </a:extLst>
              </a:tr>
              <a:tr h="419408">
                <a:tc>
                  <a:txBody>
                    <a:bodyPr/>
                    <a:lstStyle/>
                    <a:p>
                      <a:pPr algn="ctr"/>
                      <a:r>
                        <a:rPr lang="en-IN" sz="1600" b="0" dirty="0">
                          <a:latin typeface="Times New Roman" pitchFamily="18" charset="0"/>
                          <a:cs typeface="Times New Roman" pitchFamily="18" charset="0"/>
                        </a:rPr>
                        <a:t>Neelanjana Bandyopadhyay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AU/2017/02/0001226</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solidFill>
                            <a:schemeClr val="tx1"/>
                          </a:solidFill>
                          <a:latin typeface="Times New Roman" pitchFamily="18" charset="0"/>
                          <a:cs typeface="Times New Roman" pitchFamily="18" charset="0"/>
                        </a:rPr>
                        <a:t>UG/02/BTCSE/2017/071</a:t>
                      </a:r>
                    </a:p>
                  </a:txBody>
                  <a:tcPr anchor="ctr"/>
                </a:tc>
                <a:extLst>
                  <a:ext uri="{0D108BD9-81ED-4DB2-BD59-A6C34878D82A}">
                    <a16:rowId xmlns:a16="http://schemas.microsoft.com/office/drawing/2014/main" val="273536874"/>
                  </a:ext>
                </a:extLst>
              </a:tr>
            </a:tbl>
          </a:graphicData>
        </a:graphic>
      </p:graphicFrame>
    </p:spTree>
    <p:extLst>
      <p:ext uri="{BB962C8B-B14F-4D97-AF65-F5344CB8AC3E}">
        <p14:creationId xmlns:p14="http://schemas.microsoft.com/office/powerpoint/2010/main" val="395563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083" y="224311"/>
            <a:ext cx="8283843" cy="584775"/>
          </a:xfrm>
          <a:prstGeom prst="rect">
            <a:avLst/>
          </a:prstGeom>
        </p:spPr>
        <p:txBody>
          <a:bodyPr wrap="square">
            <a:spAutoFit/>
          </a:bodyPr>
          <a:lstStyle/>
          <a:p>
            <a:pPr lvl="0" fontAlgn="base">
              <a:spcBef>
                <a:spcPct val="0"/>
              </a:spcBef>
              <a:spcAft>
                <a:spcPct val="0"/>
              </a:spcAft>
              <a:buClrTx/>
            </a:pPr>
            <a:r>
              <a:rPr lang="en-US" sz="3200" b="1" dirty="0">
                <a:solidFill>
                  <a:schemeClr val="tx1"/>
                </a:solidFill>
                <a:latin typeface="Times New Roman" pitchFamily="18" charset="0"/>
                <a:ea typeface="Calibri" charset="0"/>
                <a:cs typeface="Times New Roman" pitchFamily="18" charset="0"/>
              </a:rPr>
              <a:t>Embedding process:</a:t>
            </a:r>
            <a:endParaRPr lang="en-US" sz="3200" dirty="0">
              <a:solidFill>
                <a:schemeClr val="tx1"/>
              </a:solidFill>
              <a:latin typeface="Times New Roman" pitchFamily="18" charset="0"/>
              <a:cs typeface="Times New Roman" pitchFamily="18" charset="0"/>
            </a:endParaRPr>
          </a:p>
        </p:txBody>
      </p:sp>
      <p:sp>
        <p:nvSpPr>
          <p:cNvPr id="6" name="Rounded Rectangle 5"/>
          <p:cNvSpPr/>
          <p:nvPr/>
        </p:nvSpPr>
        <p:spPr>
          <a:xfrm>
            <a:off x="507083" y="1160975"/>
            <a:ext cx="1294544" cy="431515"/>
          </a:xfrm>
          <a:prstGeom prst="roundRect">
            <a:avLst/>
          </a:prstGeom>
          <a:ln>
            <a:solidFill>
              <a:schemeClr val="tx1">
                <a:lumMod val="90000"/>
                <a:lumOff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Cover Image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ounded Rectangle 6"/>
          <p:cNvSpPr/>
          <p:nvPr/>
        </p:nvSpPr>
        <p:spPr>
          <a:xfrm>
            <a:off x="2906300" y="1012001"/>
            <a:ext cx="2075380" cy="72946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Convert into 3x3 block matrix</a:t>
            </a:r>
          </a:p>
        </p:txBody>
      </p:sp>
      <p:sp>
        <p:nvSpPr>
          <p:cNvPr id="11" name="Rounded Rectangle 10"/>
          <p:cNvSpPr/>
          <p:nvPr/>
        </p:nvSpPr>
        <p:spPr>
          <a:xfrm>
            <a:off x="6041200" y="970906"/>
            <a:ext cx="1880171" cy="811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 seed pixel</a:t>
            </a:r>
          </a:p>
          <a:p>
            <a:pPr algn="ctr"/>
            <a:r>
              <a:rPr lang="en-US" dirty="0">
                <a:solidFill>
                  <a:schemeClr val="tx1"/>
                </a:solidFill>
              </a:rPr>
              <a:t>(Even or Odd)</a:t>
            </a:r>
          </a:p>
        </p:txBody>
      </p:sp>
      <p:sp>
        <p:nvSpPr>
          <p:cNvPr id="14" name="Rounded Rectangle 13"/>
          <p:cNvSpPr/>
          <p:nvPr/>
        </p:nvSpPr>
        <p:spPr>
          <a:xfrm>
            <a:off x="7342270" y="2887249"/>
            <a:ext cx="1448656" cy="13972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The operation is performed on the bottommost row of the 3x3 matrix</a:t>
            </a:r>
          </a:p>
          <a:p>
            <a:pPr algn="ctr"/>
            <a:endParaRPr lang="en-US" dirty="0"/>
          </a:p>
        </p:txBody>
      </p:sp>
      <p:sp>
        <p:nvSpPr>
          <p:cNvPr id="49" name="Rounded Rectangle 48"/>
          <p:cNvSpPr/>
          <p:nvPr/>
        </p:nvSpPr>
        <p:spPr>
          <a:xfrm>
            <a:off x="2727720" y="3196328"/>
            <a:ext cx="1381234" cy="7294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modified matrix is obtained </a:t>
            </a:r>
          </a:p>
        </p:txBody>
      </p:sp>
      <p:cxnSp>
        <p:nvCxnSpPr>
          <p:cNvPr id="18" name="Connector: Elbow 17">
            <a:extLst>
              <a:ext uri="{FF2B5EF4-FFF2-40B4-BE49-F238E27FC236}">
                <a16:creationId xmlns:a16="http://schemas.microsoft.com/office/drawing/2014/main" id="{928E45C4-79F7-4F7C-B817-B4E290C10C8F}"/>
              </a:ext>
            </a:extLst>
          </p:cNvPr>
          <p:cNvCxnSpPr>
            <a:stCxn id="6" idx="3"/>
            <a:endCxn id="7" idx="1"/>
          </p:cNvCxnSpPr>
          <p:nvPr/>
        </p:nvCxnSpPr>
        <p:spPr>
          <a:xfrm>
            <a:off x="1801627" y="1376733"/>
            <a:ext cx="1104673"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ctor: Elbow 19">
            <a:extLst>
              <a:ext uri="{FF2B5EF4-FFF2-40B4-BE49-F238E27FC236}">
                <a16:creationId xmlns:a16="http://schemas.microsoft.com/office/drawing/2014/main" id="{103C77E8-2C0A-4427-BE05-541D6F78DC91}"/>
              </a:ext>
            </a:extLst>
          </p:cNvPr>
          <p:cNvCxnSpPr>
            <a:stCxn id="7" idx="3"/>
            <a:endCxn id="11" idx="1"/>
          </p:cNvCxnSpPr>
          <p:nvPr/>
        </p:nvCxnSpPr>
        <p:spPr>
          <a:xfrm>
            <a:off x="4981680" y="1376734"/>
            <a:ext cx="1059520" cy="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313AA232-EA37-4168-8269-CBD5E2E6E872}"/>
              </a:ext>
            </a:extLst>
          </p:cNvPr>
          <p:cNvSpPr txBox="1"/>
          <p:nvPr/>
        </p:nvSpPr>
        <p:spPr>
          <a:xfrm>
            <a:off x="5035047" y="2415647"/>
            <a:ext cx="868165" cy="307777"/>
          </a:xfrm>
          <a:prstGeom prst="rect">
            <a:avLst/>
          </a:prstGeom>
          <a:noFill/>
        </p:spPr>
        <p:txBody>
          <a:bodyPr wrap="square" rtlCol="0">
            <a:spAutoFit/>
          </a:bodyPr>
          <a:lstStyle/>
          <a:p>
            <a:pPr algn="ctr"/>
            <a:r>
              <a:rPr lang="en-IN" dirty="0"/>
              <a:t>If odd</a:t>
            </a:r>
          </a:p>
        </p:txBody>
      </p:sp>
      <p:sp>
        <p:nvSpPr>
          <p:cNvPr id="35" name="TextBox 34">
            <a:extLst>
              <a:ext uri="{FF2B5EF4-FFF2-40B4-BE49-F238E27FC236}">
                <a16:creationId xmlns:a16="http://schemas.microsoft.com/office/drawing/2014/main" id="{706E9085-5F3A-4F0C-9B53-32E7ADF6E2A6}"/>
              </a:ext>
            </a:extLst>
          </p:cNvPr>
          <p:cNvSpPr txBox="1"/>
          <p:nvPr/>
        </p:nvSpPr>
        <p:spPr>
          <a:xfrm>
            <a:off x="8044925" y="2415647"/>
            <a:ext cx="767675" cy="307777"/>
          </a:xfrm>
          <a:prstGeom prst="rect">
            <a:avLst/>
          </a:prstGeom>
          <a:noFill/>
        </p:spPr>
        <p:txBody>
          <a:bodyPr wrap="square" rtlCol="0">
            <a:spAutoFit/>
          </a:bodyPr>
          <a:lstStyle/>
          <a:p>
            <a:r>
              <a:rPr lang="en-IN" dirty="0"/>
              <a:t>If even</a:t>
            </a:r>
          </a:p>
        </p:txBody>
      </p:sp>
      <p:sp>
        <p:nvSpPr>
          <p:cNvPr id="21" name="Rounded Rectangle 13">
            <a:extLst>
              <a:ext uri="{FF2B5EF4-FFF2-40B4-BE49-F238E27FC236}">
                <a16:creationId xmlns:a16="http://schemas.microsoft.com/office/drawing/2014/main" id="{A85866D8-7868-4D94-9781-85682230AEE3}"/>
              </a:ext>
            </a:extLst>
          </p:cNvPr>
          <p:cNvSpPr/>
          <p:nvPr/>
        </p:nvSpPr>
        <p:spPr>
          <a:xfrm>
            <a:off x="5035047" y="2862416"/>
            <a:ext cx="1448656" cy="13972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The operation is performed on the topmost row of the 3x3 matrix</a:t>
            </a:r>
          </a:p>
          <a:p>
            <a:pPr algn="ctr"/>
            <a:endParaRPr lang="en-US" dirty="0"/>
          </a:p>
        </p:txBody>
      </p:sp>
      <p:cxnSp>
        <p:nvCxnSpPr>
          <p:cNvPr id="39" name="Connector: Elbow 38">
            <a:extLst>
              <a:ext uri="{FF2B5EF4-FFF2-40B4-BE49-F238E27FC236}">
                <a16:creationId xmlns:a16="http://schemas.microsoft.com/office/drawing/2014/main" id="{42144BAC-80BB-41B2-9B3B-B5DBFE30F0CC}"/>
              </a:ext>
            </a:extLst>
          </p:cNvPr>
          <p:cNvCxnSpPr>
            <a:stCxn id="11" idx="2"/>
            <a:endCxn id="21" idx="0"/>
          </p:cNvCxnSpPr>
          <p:nvPr/>
        </p:nvCxnSpPr>
        <p:spPr>
          <a:xfrm rot="5400000">
            <a:off x="5830406" y="1711535"/>
            <a:ext cx="1079851" cy="122191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1" name="Connector: Elbow 40">
            <a:extLst>
              <a:ext uri="{FF2B5EF4-FFF2-40B4-BE49-F238E27FC236}">
                <a16:creationId xmlns:a16="http://schemas.microsoft.com/office/drawing/2014/main" id="{9C1F45A2-DBDE-4156-BCCE-F28461CDDD06}"/>
              </a:ext>
            </a:extLst>
          </p:cNvPr>
          <p:cNvCxnSpPr>
            <a:stCxn id="11" idx="2"/>
            <a:endCxn id="14" idx="0"/>
          </p:cNvCxnSpPr>
          <p:nvPr/>
        </p:nvCxnSpPr>
        <p:spPr>
          <a:xfrm rot="16200000" flipH="1">
            <a:off x="6971600" y="1792251"/>
            <a:ext cx="1104684" cy="1085312"/>
          </a:xfrm>
          <a:prstGeom prst="bentConnector3">
            <a:avLst>
              <a:gd name="adj1" fmla="val 48727"/>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
            <a:extLst>
              <a:ext uri="{FF2B5EF4-FFF2-40B4-BE49-F238E27FC236}">
                <a16:creationId xmlns:a16="http://schemas.microsoft.com/office/drawing/2014/main" id="{FAD6673D-C1A7-4DC1-BA63-9AA1951C617C}"/>
              </a:ext>
            </a:extLst>
          </p:cNvPr>
          <p:cNvSpPr/>
          <p:nvPr/>
        </p:nvSpPr>
        <p:spPr>
          <a:xfrm>
            <a:off x="507083" y="3345300"/>
            <a:ext cx="1294544" cy="431515"/>
          </a:xfrm>
          <a:prstGeom prst="roundRect">
            <a:avLst/>
          </a:prstGeom>
          <a:ln>
            <a:solidFill>
              <a:schemeClr val="tx1">
                <a:lumMod val="90000"/>
                <a:lumOff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Stego Image</a:t>
            </a: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cxnSp>
        <p:nvCxnSpPr>
          <p:cNvPr id="55" name="Straight Arrow Connector 54">
            <a:extLst>
              <a:ext uri="{FF2B5EF4-FFF2-40B4-BE49-F238E27FC236}">
                <a16:creationId xmlns:a16="http://schemas.microsoft.com/office/drawing/2014/main" id="{DFA2E7BA-3319-4FFD-8AC2-5DBA9C4B92C0}"/>
              </a:ext>
            </a:extLst>
          </p:cNvPr>
          <p:cNvCxnSpPr>
            <a:stCxn id="21" idx="1"/>
            <a:endCxn id="49" idx="3"/>
          </p:cNvCxnSpPr>
          <p:nvPr/>
        </p:nvCxnSpPr>
        <p:spPr>
          <a:xfrm flipH="1" flipV="1">
            <a:off x="4108954" y="3561058"/>
            <a:ext cx="92609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C4B2BC4B-5233-4522-A2FF-F6EF8C3579A2}"/>
              </a:ext>
            </a:extLst>
          </p:cNvPr>
          <p:cNvCxnSpPr>
            <a:stCxn id="49" idx="1"/>
            <a:endCxn id="51" idx="3"/>
          </p:cNvCxnSpPr>
          <p:nvPr/>
        </p:nvCxnSpPr>
        <p:spPr>
          <a:xfrm flipH="1">
            <a:off x="1801627" y="3561058"/>
            <a:ext cx="9260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Connector: Elbow 62">
            <a:extLst>
              <a:ext uri="{FF2B5EF4-FFF2-40B4-BE49-F238E27FC236}">
                <a16:creationId xmlns:a16="http://schemas.microsoft.com/office/drawing/2014/main" id="{F017F54E-1DB4-4663-AC55-EF642A25A6AF}"/>
              </a:ext>
            </a:extLst>
          </p:cNvPr>
          <p:cNvCxnSpPr>
            <a:stCxn id="14" idx="2"/>
            <a:endCxn id="49" idx="2"/>
          </p:cNvCxnSpPr>
          <p:nvPr/>
        </p:nvCxnSpPr>
        <p:spPr>
          <a:xfrm rot="5400000" flipH="1">
            <a:off x="5563095" y="1781031"/>
            <a:ext cx="358746" cy="4648261"/>
          </a:xfrm>
          <a:prstGeom prst="bentConnector3">
            <a:avLst>
              <a:gd name="adj1" fmla="val -6372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29980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4227" y="168878"/>
            <a:ext cx="8321472" cy="584775"/>
          </a:xfrm>
          <a:prstGeom prst="rect">
            <a:avLst/>
          </a:prstGeom>
        </p:spPr>
        <p:txBody>
          <a:bodyPr wrap="square">
            <a:spAutoFit/>
          </a:bodyPr>
          <a:lstStyle/>
          <a:p>
            <a:pPr lvl="0" fontAlgn="base">
              <a:spcBef>
                <a:spcPct val="0"/>
              </a:spcBef>
              <a:spcAft>
                <a:spcPct val="0"/>
              </a:spcAft>
              <a:buClrTx/>
            </a:pPr>
            <a:r>
              <a:rPr lang="en-US" sz="3200" b="1" dirty="0">
                <a:solidFill>
                  <a:schemeClr val="tx1"/>
                </a:solidFill>
                <a:latin typeface="Times New Roman" pitchFamily="18" charset="0"/>
                <a:ea typeface="Calibri" charset="0"/>
                <a:cs typeface="Times New Roman" pitchFamily="18" charset="0"/>
              </a:rPr>
              <a:t>Extraction process:</a:t>
            </a:r>
            <a:endParaRPr lang="en-US" sz="3200" dirty="0">
              <a:solidFill>
                <a:schemeClr val="tx1"/>
              </a:solidFill>
              <a:latin typeface="Times New Roman" pitchFamily="18" charset="0"/>
              <a:cs typeface="Times New Roman" pitchFamily="18" charset="0"/>
            </a:endParaRPr>
          </a:p>
        </p:txBody>
      </p:sp>
      <p:sp>
        <p:nvSpPr>
          <p:cNvPr id="6" name="Rounded Rectangle 5"/>
          <p:cNvSpPr/>
          <p:nvPr/>
        </p:nvSpPr>
        <p:spPr>
          <a:xfrm>
            <a:off x="324227" y="1160975"/>
            <a:ext cx="1294544" cy="431515"/>
          </a:xfrm>
          <a:prstGeom prst="roundRect">
            <a:avLst/>
          </a:prstGeom>
          <a:ln>
            <a:solidFill>
              <a:schemeClr val="tx1">
                <a:lumMod val="90000"/>
                <a:lumOff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Stego Image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ounded Rectangle 6"/>
          <p:cNvSpPr/>
          <p:nvPr/>
        </p:nvSpPr>
        <p:spPr>
          <a:xfrm>
            <a:off x="2906300" y="1012001"/>
            <a:ext cx="2075380" cy="72946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Convert into 3x3 block matrix</a:t>
            </a:r>
          </a:p>
        </p:txBody>
      </p:sp>
      <p:sp>
        <p:nvSpPr>
          <p:cNvPr id="11" name="Rounded Rectangle 10"/>
          <p:cNvSpPr/>
          <p:nvPr/>
        </p:nvSpPr>
        <p:spPr>
          <a:xfrm>
            <a:off x="6041200" y="970906"/>
            <a:ext cx="1880171" cy="811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 seed pixel</a:t>
            </a:r>
          </a:p>
          <a:p>
            <a:pPr algn="ctr"/>
            <a:r>
              <a:rPr lang="en-US" dirty="0">
                <a:solidFill>
                  <a:schemeClr val="tx1"/>
                </a:solidFill>
              </a:rPr>
              <a:t>(Even or Odd)</a:t>
            </a:r>
          </a:p>
        </p:txBody>
      </p:sp>
      <p:cxnSp>
        <p:nvCxnSpPr>
          <p:cNvPr id="20" name="Connector: Elbow 19">
            <a:extLst>
              <a:ext uri="{FF2B5EF4-FFF2-40B4-BE49-F238E27FC236}">
                <a16:creationId xmlns:a16="http://schemas.microsoft.com/office/drawing/2014/main" id="{103C77E8-2C0A-4427-BE05-541D6F78DC91}"/>
              </a:ext>
            </a:extLst>
          </p:cNvPr>
          <p:cNvCxnSpPr>
            <a:stCxn id="7" idx="3"/>
            <a:endCxn id="11" idx="1"/>
          </p:cNvCxnSpPr>
          <p:nvPr/>
        </p:nvCxnSpPr>
        <p:spPr>
          <a:xfrm>
            <a:off x="4981680" y="1376734"/>
            <a:ext cx="1059520" cy="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0EC82A72-97CC-48B5-B8C9-56765C444929}"/>
              </a:ext>
            </a:extLst>
          </p:cNvPr>
          <p:cNvCxnSpPr>
            <a:cxnSpLocks/>
            <a:stCxn id="11" idx="2"/>
          </p:cNvCxnSpPr>
          <p:nvPr/>
        </p:nvCxnSpPr>
        <p:spPr>
          <a:xfrm flipH="1">
            <a:off x="6981285" y="1782565"/>
            <a:ext cx="1" cy="363031"/>
          </a:xfrm>
          <a:prstGeom prst="line">
            <a:avLst/>
          </a:prstGeom>
        </p:spPr>
        <p:style>
          <a:lnRef idx="2">
            <a:schemeClr val="dk1"/>
          </a:lnRef>
          <a:fillRef idx="0">
            <a:schemeClr val="dk1"/>
          </a:fillRef>
          <a:effectRef idx="1">
            <a:schemeClr val="dk1"/>
          </a:effectRef>
          <a:fontRef idx="minor">
            <a:schemeClr val="tx1"/>
          </a:fontRef>
        </p:style>
      </p:cxnSp>
      <p:cxnSp>
        <p:nvCxnSpPr>
          <p:cNvPr id="24" name="Connector: Elbow 23">
            <a:extLst>
              <a:ext uri="{FF2B5EF4-FFF2-40B4-BE49-F238E27FC236}">
                <a16:creationId xmlns:a16="http://schemas.microsoft.com/office/drawing/2014/main" id="{D8784EBF-D185-4D88-B375-236C3E5E32A5}"/>
              </a:ext>
            </a:extLst>
          </p:cNvPr>
          <p:cNvCxnSpPr>
            <a:cxnSpLocks/>
          </p:cNvCxnSpPr>
          <p:nvPr/>
        </p:nvCxnSpPr>
        <p:spPr>
          <a:xfrm rot="10800000" flipV="1">
            <a:off x="6210726" y="2150734"/>
            <a:ext cx="770560" cy="70646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6F17BD3A-BC7B-4EFF-8F24-5C4E57802D47}"/>
              </a:ext>
            </a:extLst>
          </p:cNvPr>
          <p:cNvCxnSpPr>
            <a:cxnSpLocks/>
            <a:endCxn id="28" idx="0"/>
          </p:cNvCxnSpPr>
          <p:nvPr/>
        </p:nvCxnSpPr>
        <p:spPr>
          <a:xfrm>
            <a:off x="6981285" y="2150734"/>
            <a:ext cx="940086" cy="72697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313AA232-EA37-4168-8269-CBD5E2E6E872}"/>
              </a:ext>
            </a:extLst>
          </p:cNvPr>
          <p:cNvSpPr txBox="1"/>
          <p:nvPr/>
        </p:nvSpPr>
        <p:spPr>
          <a:xfrm>
            <a:off x="5491535" y="2355655"/>
            <a:ext cx="868165" cy="307777"/>
          </a:xfrm>
          <a:prstGeom prst="rect">
            <a:avLst/>
          </a:prstGeom>
          <a:noFill/>
        </p:spPr>
        <p:txBody>
          <a:bodyPr wrap="square" rtlCol="0">
            <a:spAutoFit/>
          </a:bodyPr>
          <a:lstStyle/>
          <a:p>
            <a:pPr algn="ctr"/>
            <a:r>
              <a:rPr lang="en-IN" dirty="0"/>
              <a:t>If odd</a:t>
            </a:r>
          </a:p>
        </p:txBody>
      </p:sp>
      <p:sp>
        <p:nvSpPr>
          <p:cNvPr id="35" name="TextBox 34">
            <a:extLst>
              <a:ext uri="{FF2B5EF4-FFF2-40B4-BE49-F238E27FC236}">
                <a16:creationId xmlns:a16="http://schemas.microsoft.com/office/drawing/2014/main" id="{706E9085-5F3A-4F0C-9B53-32E7ADF6E2A6}"/>
              </a:ext>
            </a:extLst>
          </p:cNvPr>
          <p:cNvSpPr txBox="1"/>
          <p:nvPr/>
        </p:nvSpPr>
        <p:spPr>
          <a:xfrm>
            <a:off x="7899698" y="2360334"/>
            <a:ext cx="767675" cy="307777"/>
          </a:xfrm>
          <a:prstGeom prst="rect">
            <a:avLst/>
          </a:prstGeom>
          <a:noFill/>
        </p:spPr>
        <p:txBody>
          <a:bodyPr wrap="square" rtlCol="0">
            <a:spAutoFit/>
          </a:bodyPr>
          <a:lstStyle/>
          <a:p>
            <a:r>
              <a:rPr lang="en-IN" dirty="0"/>
              <a:t>If even</a:t>
            </a:r>
          </a:p>
        </p:txBody>
      </p:sp>
      <p:sp>
        <p:nvSpPr>
          <p:cNvPr id="21" name="Rounded Rectangle 20"/>
          <p:cNvSpPr/>
          <p:nvPr/>
        </p:nvSpPr>
        <p:spPr>
          <a:xfrm>
            <a:off x="4012589" y="3063832"/>
            <a:ext cx="1068514" cy="1017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Binary message list is obtained</a:t>
            </a:r>
          </a:p>
        </p:txBody>
      </p:sp>
      <p:sp>
        <p:nvSpPr>
          <p:cNvPr id="37" name="AutoShape 2"/>
          <p:cNvSpPr>
            <a:spLocks noChangeArrowheads="1"/>
          </p:cNvSpPr>
          <p:nvPr/>
        </p:nvSpPr>
        <p:spPr bwMode="auto">
          <a:xfrm>
            <a:off x="2048190" y="3303657"/>
            <a:ext cx="1541123" cy="53749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cs typeface="Arial" pitchFamily="34" charset="0"/>
              </a:rPr>
              <a:t>ASCII </a:t>
            </a:r>
            <a:r>
              <a:rPr lang="en-US" dirty="0">
                <a:solidFill>
                  <a:schemeClr val="tx1"/>
                </a:solidFill>
                <a:cs typeface="Arial" pitchFamily="34" charset="0"/>
              </a:rPr>
              <a:t>M</a:t>
            </a:r>
            <a:r>
              <a:rPr kumimoji="0" lang="en-US" b="0" i="0" u="none" strike="noStrike" cap="none" normalizeH="0" baseline="0" dirty="0">
                <a:ln>
                  <a:noFill/>
                </a:ln>
                <a:solidFill>
                  <a:schemeClr val="tx1"/>
                </a:solidFill>
                <a:effectLst/>
                <a:cs typeface="Arial" pitchFamily="34" charset="0"/>
              </a:rPr>
              <a:t>essage </a:t>
            </a:r>
            <a:r>
              <a:rPr lang="en-US" dirty="0">
                <a:solidFill>
                  <a:schemeClr val="tx1"/>
                </a:solidFill>
                <a:cs typeface="Arial" pitchFamily="34" charset="0"/>
              </a:rPr>
              <a:t>L</a:t>
            </a:r>
            <a:r>
              <a:rPr kumimoji="0" lang="en-US" b="0" i="0" u="none" strike="noStrike" cap="none" normalizeH="0" baseline="0" dirty="0">
                <a:ln>
                  <a:noFill/>
                </a:ln>
                <a:solidFill>
                  <a:schemeClr val="tx1"/>
                </a:solidFill>
                <a:effectLst/>
                <a:cs typeface="Arial" pitchFamily="34" charset="0"/>
              </a:rPr>
              <a:t>ist</a:t>
            </a:r>
            <a:endParaRPr kumimoji="0" lang="en-US" sz="2400" b="0" i="0" u="none" strike="noStrike" cap="none" normalizeH="0" baseline="0" dirty="0">
              <a:ln>
                <a:noFill/>
              </a:ln>
              <a:solidFill>
                <a:schemeClr val="tx1"/>
              </a:solidFill>
              <a:effectLst/>
              <a:cs typeface="Arial" pitchFamily="34" charset="0"/>
            </a:endParaRPr>
          </a:p>
        </p:txBody>
      </p:sp>
      <p:sp>
        <p:nvSpPr>
          <p:cNvPr id="38" name="AutoShape 3"/>
          <p:cNvSpPr>
            <a:spLocks noChangeArrowheads="1"/>
          </p:cNvSpPr>
          <p:nvPr/>
        </p:nvSpPr>
        <p:spPr bwMode="auto">
          <a:xfrm>
            <a:off x="324227" y="3307606"/>
            <a:ext cx="1300109" cy="53749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dirty="0">
                <a:solidFill>
                  <a:schemeClr val="tx1"/>
                </a:solidFill>
                <a:cs typeface="Arial" pitchFamily="34" charset="0"/>
              </a:rPr>
              <a:t>S</a:t>
            </a:r>
            <a:r>
              <a:rPr kumimoji="0" lang="en-US" b="0" i="0" u="none" strike="noStrike" cap="none" normalizeH="0" baseline="0" dirty="0">
                <a:ln>
                  <a:noFill/>
                </a:ln>
                <a:solidFill>
                  <a:schemeClr val="tx1"/>
                </a:solidFill>
                <a:effectLst/>
                <a:cs typeface="Arial" pitchFamily="34" charset="0"/>
              </a:rPr>
              <a:t>ecret </a:t>
            </a:r>
            <a:r>
              <a:rPr lang="en-US" dirty="0">
                <a:solidFill>
                  <a:schemeClr val="tx1"/>
                </a:solidFill>
                <a:cs typeface="Arial" pitchFamily="34" charset="0"/>
              </a:rPr>
              <a:t>M</a:t>
            </a:r>
            <a:r>
              <a:rPr kumimoji="0" lang="en-US" b="0" i="0" u="none" strike="noStrike" cap="none" normalizeH="0" baseline="0" dirty="0">
                <a:ln>
                  <a:noFill/>
                </a:ln>
                <a:solidFill>
                  <a:schemeClr val="tx1"/>
                </a:solidFill>
                <a:effectLst/>
                <a:cs typeface="Arial" pitchFamily="34" charset="0"/>
              </a:rPr>
              <a:t>essage</a:t>
            </a:r>
            <a:endParaRPr kumimoji="0" lang="en-US" sz="2400" b="0" i="0" u="none" strike="noStrike" cap="none" normalizeH="0" baseline="0" dirty="0">
              <a:ln>
                <a:noFill/>
              </a:ln>
              <a:solidFill>
                <a:schemeClr val="tx1"/>
              </a:solidFill>
              <a:effectLst/>
              <a:cs typeface="Arial" pitchFamily="34" charset="0"/>
            </a:endParaRPr>
          </a:p>
        </p:txBody>
      </p:sp>
      <p:sp>
        <p:nvSpPr>
          <p:cNvPr id="25" name="Rounded Rectangle 13">
            <a:extLst>
              <a:ext uri="{FF2B5EF4-FFF2-40B4-BE49-F238E27FC236}">
                <a16:creationId xmlns:a16="http://schemas.microsoft.com/office/drawing/2014/main" id="{FAA3B959-D01A-441F-A44C-10527448024E}"/>
              </a:ext>
            </a:extLst>
          </p:cNvPr>
          <p:cNvSpPr/>
          <p:nvPr/>
        </p:nvSpPr>
        <p:spPr>
          <a:xfrm>
            <a:off x="5504379" y="2869811"/>
            <a:ext cx="1448656" cy="1405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The operation is performed on the topmost row of the 3x3 matrix</a:t>
            </a:r>
          </a:p>
          <a:p>
            <a:pPr algn="ctr"/>
            <a:endParaRPr lang="en-US" dirty="0"/>
          </a:p>
        </p:txBody>
      </p:sp>
      <p:sp>
        <p:nvSpPr>
          <p:cNvPr id="28" name="Rounded Rectangle 13">
            <a:extLst>
              <a:ext uri="{FF2B5EF4-FFF2-40B4-BE49-F238E27FC236}">
                <a16:creationId xmlns:a16="http://schemas.microsoft.com/office/drawing/2014/main" id="{17EF9F1C-6D59-41C3-A470-9BC545FE8821}"/>
              </a:ext>
            </a:extLst>
          </p:cNvPr>
          <p:cNvSpPr/>
          <p:nvPr/>
        </p:nvSpPr>
        <p:spPr>
          <a:xfrm>
            <a:off x="7197043" y="2877713"/>
            <a:ext cx="1448656" cy="13972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The operation is performed on the bottommost row of the 3x3 matrix</a:t>
            </a:r>
          </a:p>
          <a:p>
            <a:pPr algn="ctr"/>
            <a:endParaRPr lang="en-US" dirty="0"/>
          </a:p>
        </p:txBody>
      </p:sp>
      <p:cxnSp>
        <p:nvCxnSpPr>
          <p:cNvPr id="60" name="Straight Arrow Connector 59">
            <a:extLst>
              <a:ext uri="{FF2B5EF4-FFF2-40B4-BE49-F238E27FC236}">
                <a16:creationId xmlns:a16="http://schemas.microsoft.com/office/drawing/2014/main" id="{21C9F888-D7B4-449C-9C85-241015BF797E}"/>
              </a:ext>
            </a:extLst>
          </p:cNvPr>
          <p:cNvCxnSpPr>
            <a:stCxn id="25" idx="1"/>
            <a:endCxn id="21" idx="3"/>
          </p:cNvCxnSpPr>
          <p:nvPr/>
        </p:nvCxnSpPr>
        <p:spPr>
          <a:xfrm flipH="1" flipV="1">
            <a:off x="5081103" y="3572403"/>
            <a:ext cx="423276"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BB84A7B9-054C-426A-9FCB-2C9CFF3326B2}"/>
              </a:ext>
            </a:extLst>
          </p:cNvPr>
          <p:cNvCxnSpPr>
            <a:stCxn id="21" idx="1"/>
            <a:endCxn id="37" idx="3"/>
          </p:cNvCxnSpPr>
          <p:nvPr/>
        </p:nvCxnSpPr>
        <p:spPr>
          <a:xfrm flipH="1">
            <a:off x="3589313" y="3572403"/>
            <a:ext cx="4232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CB607A06-2C58-4CAA-BC3A-039BB26B741A}"/>
              </a:ext>
            </a:extLst>
          </p:cNvPr>
          <p:cNvCxnSpPr>
            <a:stCxn id="37" idx="1"/>
            <a:endCxn id="38" idx="3"/>
          </p:cNvCxnSpPr>
          <p:nvPr/>
        </p:nvCxnSpPr>
        <p:spPr>
          <a:xfrm flipH="1">
            <a:off x="1624336" y="3572404"/>
            <a:ext cx="423854" cy="39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Connector: Elbow 71">
            <a:extLst>
              <a:ext uri="{FF2B5EF4-FFF2-40B4-BE49-F238E27FC236}">
                <a16:creationId xmlns:a16="http://schemas.microsoft.com/office/drawing/2014/main" id="{35628BDA-2A43-4420-B0AB-A949504F00E8}"/>
              </a:ext>
            </a:extLst>
          </p:cNvPr>
          <p:cNvCxnSpPr>
            <a:stCxn id="28" idx="2"/>
            <a:endCxn id="21" idx="2"/>
          </p:cNvCxnSpPr>
          <p:nvPr/>
        </p:nvCxnSpPr>
        <p:spPr>
          <a:xfrm rot="5400000" flipH="1">
            <a:off x="6137096" y="2490724"/>
            <a:ext cx="194025" cy="3374525"/>
          </a:xfrm>
          <a:prstGeom prst="bentConnector3">
            <a:avLst>
              <a:gd name="adj1" fmla="val -117820"/>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3CD5E8DB-2109-4FCC-9199-BF0FC76D47DE}"/>
              </a:ext>
            </a:extLst>
          </p:cNvPr>
          <p:cNvCxnSpPr>
            <a:stCxn id="6" idx="3"/>
            <a:endCxn id="7" idx="1"/>
          </p:cNvCxnSpPr>
          <p:nvPr/>
        </p:nvCxnSpPr>
        <p:spPr>
          <a:xfrm>
            <a:off x="1618771" y="1376733"/>
            <a:ext cx="128752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29980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3D0E8-E4AF-4C0F-9D4B-446D1E3A2F17}"/>
              </a:ext>
            </a:extLst>
          </p:cNvPr>
          <p:cNvSpPr txBox="1"/>
          <p:nvPr/>
        </p:nvSpPr>
        <p:spPr>
          <a:xfrm>
            <a:off x="556591" y="238619"/>
            <a:ext cx="821019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Embedding Operation</a:t>
            </a:r>
            <a:endParaRPr lang="en-IN" sz="3200" dirty="0"/>
          </a:p>
        </p:txBody>
      </p:sp>
      <p:sp>
        <p:nvSpPr>
          <p:cNvPr id="8" name="TextBox 7">
            <a:extLst>
              <a:ext uri="{FF2B5EF4-FFF2-40B4-BE49-F238E27FC236}">
                <a16:creationId xmlns:a16="http://schemas.microsoft.com/office/drawing/2014/main" id="{C32637FA-3A89-448A-B627-B5CF074C5C8D}"/>
              </a:ext>
            </a:extLst>
          </p:cNvPr>
          <p:cNvSpPr txBox="1"/>
          <p:nvPr/>
        </p:nvSpPr>
        <p:spPr>
          <a:xfrm>
            <a:off x="555688" y="957100"/>
            <a:ext cx="8032624" cy="5232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Below is the demonstration of the operation performed on a random matrix where the random binary string </a:t>
            </a:r>
            <a:r>
              <a:rPr lang="en-IN" b="1" dirty="0">
                <a:latin typeface="Times New Roman" panose="02020603050405020304" pitchFamily="18" charset="0"/>
                <a:cs typeface="Times New Roman" panose="02020603050405020304" pitchFamily="18" charset="0"/>
              </a:rPr>
              <a:t>101011 </a:t>
            </a:r>
            <a:r>
              <a:rPr lang="en-IN" dirty="0">
                <a:latin typeface="Times New Roman" panose="02020603050405020304" pitchFamily="18" charset="0"/>
                <a:cs typeface="Times New Roman" panose="02020603050405020304" pitchFamily="18" charset="0"/>
              </a:rPr>
              <a:t>(say) is embedded.</a:t>
            </a:r>
          </a:p>
        </p:txBody>
      </p:sp>
      <p:pic>
        <p:nvPicPr>
          <p:cNvPr id="19" name="Picture 18">
            <a:extLst>
              <a:ext uri="{FF2B5EF4-FFF2-40B4-BE49-F238E27FC236}">
                <a16:creationId xmlns:a16="http://schemas.microsoft.com/office/drawing/2014/main" id="{36655D12-446F-4951-A2E7-0EE28D7DA4AE}"/>
              </a:ext>
            </a:extLst>
          </p:cNvPr>
          <p:cNvPicPr>
            <a:picLocks noChangeAspect="1"/>
          </p:cNvPicPr>
          <p:nvPr/>
        </p:nvPicPr>
        <p:blipFill>
          <a:blip r:embed="rId2"/>
          <a:stretch>
            <a:fillRect/>
          </a:stretch>
        </p:blipFill>
        <p:spPr>
          <a:xfrm>
            <a:off x="1320490" y="2806596"/>
            <a:ext cx="2606266" cy="1790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dk1">
              <a:shade val="50000"/>
            </a:schemeClr>
          </a:lnRef>
          <a:fillRef idx="1">
            <a:schemeClr val="dk1"/>
          </a:fillRef>
          <a:effectRef idx="0">
            <a:schemeClr val="dk1"/>
          </a:effectRef>
          <a:fontRef idx="minor">
            <a:schemeClr val="lt1"/>
          </a:fontRef>
        </p:style>
      </p:pic>
      <p:sp>
        <p:nvSpPr>
          <p:cNvPr id="26" name="Minus Sign 25">
            <a:extLst>
              <a:ext uri="{FF2B5EF4-FFF2-40B4-BE49-F238E27FC236}">
                <a16:creationId xmlns:a16="http://schemas.microsoft.com/office/drawing/2014/main" id="{886269C2-BF85-49D0-BECE-4074BE33BAFA}"/>
              </a:ext>
            </a:extLst>
          </p:cNvPr>
          <p:cNvSpPr/>
          <p:nvPr/>
        </p:nvSpPr>
        <p:spPr>
          <a:xfrm>
            <a:off x="2089050" y="3091374"/>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Minus Sign 26">
            <a:extLst>
              <a:ext uri="{FF2B5EF4-FFF2-40B4-BE49-F238E27FC236}">
                <a16:creationId xmlns:a16="http://schemas.microsoft.com/office/drawing/2014/main" id="{388AE7CC-BF26-4323-82AD-8A0A99A5435B}"/>
              </a:ext>
            </a:extLst>
          </p:cNvPr>
          <p:cNvSpPr/>
          <p:nvPr/>
        </p:nvSpPr>
        <p:spPr>
          <a:xfrm>
            <a:off x="2857610" y="3091373"/>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7C15BD29-D2C4-408B-BCDD-4A543EA16556}"/>
              </a:ext>
            </a:extLst>
          </p:cNvPr>
          <p:cNvSpPr txBox="1"/>
          <p:nvPr/>
        </p:nvSpPr>
        <p:spPr>
          <a:xfrm>
            <a:off x="1812360" y="2183014"/>
            <a:ext cx="844061" cy="307777"/>
          </a:xfrm>
          <a:prstGeom prst="rect">
            <a:avLst/>
          </a:prstGeom>
          <a:noFill/>
        </p:spPr>
        <p:txBody>
          <a:bodyPr wrap="square" rtlCol="0">
            <a:spAutoFit/>
          </a:bodyPr>
          <a:lstStyle/>
          <a:p>
            <a:pPr algn="ctr"/>
            <a:r>
              <a:rPr lang="en-IN" b="1" dirty="0"/>
              <a:t>|-2|=2</a:t>
            </a:r>
          </a:p>
        </p:txBody>
      </p:sp>
      <p:sp>
        <p:nvSpPr>
          <p:cNvPr id="34" name="TextBox 33">
            <a:extLst>
              <a:ext uri="{FF2B5EF4-FFF2-40B4-BE49-F238E27FC236}">
                <a16:creationId xmlns:a16="http://schemas.microsoft.com/office/drawing/2014/main" id="{027AED60-27F2-41B0-A5AA-5DFA45EFC96E}"/>
              </a:ext>
            </a:extLst>
          </p:cNvPr>
          <p:cNvSpPr txBox="1"/>
          <p:nvPr/>
        </p:nvSpPr>
        <p:spPr>
          <a:xfrm>
            <a:off x="2716341" y="2183015"/>
            <a:ext cx="660606" cy="307777"/>
          </a:xfrm>
          <a:prstGeom prst="rect">
            <a:avLst/>
          </a:prstGeom>
          <a:noFill/>
        </p:spPr>
        <p:txBody>
          <a:bodyPr wrap="square" rtlCol="0">
            <a:spAutoFit/>
          </a:bodyPr>
          <a:lstStyle/>
          <a:p>
            <a:pPr algn="ctr"/>
            <a:r>
              <a:rPr lang="en-IN" sz="1400" b="1" dirty="0"/>
              <a:t>|-5|=</a:t>
            </a:r>
            <a:r>
              <a:rPr lang="en-IN" b="1" dirty="0"/>
              <a:t>5</a:t>
            </a:r>
            <a:endParaRPr lang="en-IN" sz="1400" b="1" dirty="0"/>
          </a:p>
        </p:txBody>
      </p:sp>
      <p:sp>
        <p:nvSpPr>
          <p:cNvPr id="37" name="TextBox 36">
            <a:extLst>
              <a:ext uri="{FF2B5EF4-FFF2-40B4-BE49-F238E27FC236}">
                <a16:creationId xmlns:a16="http://schemas.microsoft.com/office/drawing/2014/main" id="{6A16B46E-B8DF-4EB0-A016-503FA84AFD71}"/>
              </a:ext>
            </a:extLst>
          </p:cNvPr>
          <p:cNvSpPr txBox="1"/>
          <p:nvPr/>
        </p:nvSpPr>
        <p:spPr>
          <a:xfrm>
            <a:off x="2326118" y="1558818"/>
            <a:ext cx="660606" cy="307777"/>
          </a:xfrm>
          <a:prstGeom prst="rect">
            <a:avLst/>
          </a:prstGeom>
          <a:noFill/>
        </p:spPr>
        <p:txBody>
          <a:bodyPr wrap="square" rtlCol="0">
            <a:spAutoFit/>
          </a:bodyPr>
          <a:lstStyle/>
          <a:p>
            <a:pPr algn="ctr"/>
            <a:r>
              <a:rPr lang="en-IN" sz="1400" b="1" dirty="0"/>
              <a:t>|-3|=3</a:t>
            </a:r>
          </a:p>
        </p:txBody>
      </p:sp>
      <p:pic>
        <p:nvPicPr>
          <p:cNvPr id="53" name="Picture 52">
            <a:extLst>
              <a:ext uri="{FF2B5EF4-FFF2-40B4-BE49-F238E27FC236}">
                <a16:creationId xmlns:a16="http://schemas.microsoft.com/office/drawing/2014/main" id="{9038F6AF-A3ED-4921-A180-A89EB7CCCE56}"/>
              </a:ext>
            </a:extLst>
          </p:cNvPr>
          <p:cNvPicPr>
            <a:picLocks noChangeAspect="1"/>
          </p:cNvPicPr>
          <p:nvPr/>
        </p:nvPicPr>
        <p:blipFill>
          <a:blip r:embed="rId3"/>
          <a:stretch>
            <a:fillRect/>
          </a:stretch>
        </p:blipFill>
        <p:spPr>
          <a:xfrm>
            <a:off x="5065483" y="1741283"/>
            <a:ext cx="3147333" cy="1889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4" name="Minus Sign 53">
            <a:extLst>
              <a:ext uri="{FF2B5EF4-FFF2-40B4-BE49-F238E27FC236}">
                <a16:creationId xmlns:a16="http://schemas.microsoft.com/office/drawing/2014/main" id="{E345462C-B272-447C-A7B5-2A8B68F0E15E}"/>
              </a:ext>
            </a:extLst>
          </p:cNvPr>
          <p:cNvSpPr/>
          <p:nvPr/>
        </p:nvSpPr>
        <p:spPr>
          <a:xfrm>
            <a:off x="5999250" y="3260153"/>
            <a:ext cx="323557" cy="9495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5" name="Minus Sign 54">
            <a:extLst>
              <a:ext uri="{FF2B5EF4-FFF2-40B4-BE49-F238E27FC236}">
                <a16:creationId xmlns:a16="http://schemas.microsoft.com/office/drawing/2014/main" id="{9F8A0FBA-AFB6-4765-8CB5-DE1B6CB87C4F}"/>
              </a:ext>
            </a:extLst>
          </p:cNvPr>
          <p:cNvSpPr/>
          <p:nvPr/>
        </p:nvSpPr>
        <p:spPr>
          <a:xfrm>
            <a:off x="6839890" y="3260154"/>
            <a:ext cx="323557" cy="94954"/>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8" name="TextBox 57">
            <a:extLst>
              <a:ext uri="{FF2B5EF4-FFF2-40B4-BE49-F238E27FC236}">
                <a16:creationId xmlns:a16="http://schemas.microsoft.com/office/drawing/2014/main" id="{A934850F-FD05-4CB7-BFEB-DDCAD31B544A}"/>
              </a:ext>
            </a:extLst>
          </p:cNvPr>
          <p:cNvSpPr txBox="1"/>
          <p:nvPr/>
        </p:nvSpPr>
        <p:spPr>
          <a:xfrm>
            <a:off x="5781541" y="3921636"/>
            <a:ext cx="660606" cy="307777"/>
          </a:xfrm>
          <a:prstGeom prst="rect">
            <a:avLst/>
          </a:prstGeom>
          <a:noFill/>
        </p:spPr>
        <p:txBody>
          <a:bodyPr wrap="square" rtlCol="0">
            <a:spAutoFit/>
          </a:bodyPr>
          <a:lstStyle/>
          <a:p>
            <a:pPr algn="ctr"/>
            <a:r>
              <a:rPr lang="en-IN" sz="1400" b="1" dirty="0"/>
              <a:t>13</a:t>
            </a:r>
          </a:p>
        </p:txBody>
      </p:sp>
      <p:sp>
        <p:nvSpPr>
          <p:cNvPr id="59" name="TextBox 58">
            <a:extLst>
              <a:ext uri="{FF2B5EF4-FFF2-40B4-BE49-F238E27FC236}">
                <a16:creationId xmlns:a16="http://schemas.microsoft.com/office/drawing/2014/main" id="{A8A9A367-ED82-4BEB-9928-E17449163434}"/>
              </a:ext>
            </a:extLst>
          </p:cNvPr>
          <p:cNvSpPr txBox="1"/>
          <p:nvPr/>
        </p:nvSpPr>
        <p:spPr>
          <a:xfrm>
            <a:off x="6668532" y="3919145"/>
            <a:ext cx="660606" cy="307777"/>
          </a:xfrm>
          <a:prstGeom prst="rect">
            <a:avLst/>
          </a:prstGeom>
          <a:noFill/>
        </p:spPr>
        <p:txBody>
          <a:bodyPr wrap="square" rtlCol="0">
            <a:spAutoFit/>
          </a:bodyPr>
          <a:lstStyle/>
          <a:p>
            <a:pPr algn="ctr"/>
            <a:r>
              <a:rPr lang="en-IN" sz="1400" b="1" dirty="0"/>
              <a:t>4</a:t>
            </a:r>
          </a:p>
        </p:txBody>
      </p:sp>
      <p:sp>
        <p:nvSpPr>
          <p:cNvPr id="61" name="TextBox 60">
            <a:extLst>
              <a:ext uri="{FF2B5EF4-FFF2-40B4-BE49-F238E27FC236}">
                <a16:creationId xmlns:a16="http://schemas.microsoft.com/office/drawing/2014/main" id="{4F47AAB7-F9B2-4752-A49B-DD5261EEBF26}"/>
              </a:ext>
            </a:extLst>
          </p:cNvPr>
          <p:cNvSpPr txBox="1"/>
          <p:nvPr/>
        </p:nvSpPr>
        <p:spPr>
          <a:xfrm>
            <a:off x="6225396" y="4520391"/>
            <a:ext cx="660606" cy="307777"/>
          </a:xfrm>
          <a:prstGeom prst="rect">
            <a:avLst/>
          </a:prstGeom>
          <a:noFill/>
        </p:spPr>
        <p:txBody>
          <a:bodyPr wrap="square" rtlCol="0">
            <a:spAutoFit/>
          </a:bodyPr>
          <a:lstStyle/>
          <a:p>
            <a:pPr algn="ctr"/>
            <a:r>
              <a:rPr lang="en-IN" sz="1400" b="1" dirty="0"/>
              <a:t>9</a:t>
            </a:r>
          </a:p>
        </p:txBody>
      </p:sp>
      <p:cxnSp>
        <p:nvCxnSpPr>
          <p:cNvPr id="65" name="Straight Connector 64">
            <a:extLst>
              <a:ext uri="{FF2B5EF4-FFF2-40B4-BE49-F238E27FC236}">
                <a16:creationId xmlns:a16="http://schemas.microsoft.com/office/drawing/2014/main" id="{78179A48-1BA2-40D3-A357-0348C92BFE35}"/>
              </a:ext>
            </a:extLst>
          </p:cNvPr>
          <p:cNvCxnSpPr/>
          <p:nvPr/>
        </p:nvCxnSpPr>
        <p:spPr>
          <a:xfrm flipH="1">
            <a:off x="7299756" y="3088248"/>
            <a:ext cx="309489" cy="438766"/>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74BDDA89-25E0-46FD-88D8-0659A9950158}"/>
              </a:ext>
            </a:extLst>
          </p:cNvPr>
          <p:cNvCxnSpPr/>
          <p:nvPr/>
        </p:nvCxnSpPr>
        <p:spPr>
          <a:xfrm flipH="1">
            <a:off x="6916987" y="4012651"/>
            <a:ext cx="165605" cy="147711"/>
          </a:xfrm>
          <a:prstGeom prst="line">
            <a:avLst/>
          </a:prstGeom>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0E652D9D-1965-458F-87D4-97449A52CE32}"/>
              </a:ext>
            </a:extLst>
          </p:cNvPr>
          <p:cNvSpPr txBox="1"/>
          <p:nvPr/>
        </p:nvSpPr>
        <p:spPr>
          <a:xfrm>
            <a:off x="6433992" y="4553574"/>
            <a:ext cx="605897" cy="307777"/>
          </a:xfrm>
          <a:prstGeom prst="rect">
            <a:avLst/>
          </a:prstGeom>
          <a:noFill/>
        </p:spPr>
        <p:txBody>
          <a:bodyPr wrap="square" rtlCol="0">
            <a:spAutoFit/>
          </a:bodyPr>
          <a:lstStyle/>
          <a:p>
            <a:pPr algn="ctr"/>
            <a:r>
              <a:rPr lang="en-IN" sz="1400" b="1" dirty="0"/>
              <a:t>10</a:t>
            </a:r>
          </a:p>
        </p:txBody>
      </p:sp>
      <p:sp>
        <p:nvSpPr>
          <p:cNvPr id="69" name="TextBox 68">
            <a:extLst>
              <a:ext uri="{FF2B5EF4-FFF2-40B4-BE49-F238E27FC236}">
                <a16:creationId xmlns:a16="http://schemas.microsoft.com/office/drawing/2014/main" id="{00149C6C-128F-4BB6-99CA-001FBEB7B73E}"/>
              </a:ext>
            </a:extLst>
          </p:cNvPr>
          <p:cNvSpPr txBox="1"/>
          <p:nvPr/>
        </p:nvSpPr>
        <p:spPr>
          <a:xfrm>
            <a:off x="6792517" y="3952328"/>
            <a:ext cx="660606" cy="307777"/>
          </a:xfrm>
          <a:prstGeom prst="rect">
            <a:avLst/>
          </a:prstGeom>
          <a:noFill/>
        </p:spPr>
        <p:txBody>
          <a:bodyPr wrap="square" rtlCol="0">
            <a:spAutoFit/>
          </a:bodyPr>
          <a:lstStyle/>
          <a:p>
            <a:pPr algn="ctr"/>
            <a:r>
              <a:rPr lang="en-IN" sz="1400" b="1" dirty="0"/>
              <a:t>3</a:t>
            </a:r>
          </a:p>
        </p:txBody>
      </p:sp>
      <p:cxnSp>
        <p:nvCxnSpPr>
          <p:cNvPr id="75" name="Straight Connector 74">
            <a:extLst>
              <a:ext uri="{FF2B5EF4-FFF2-40B4-BE49-F238E27FC236}">
                <a16:creationId xmlns:a16="http://schemas.microsoft.com/office/drawing/2014/main" id="{1CB85135-95EC-47D5-8187-D6EC43070A56}"/>
              </a:ext>
            </a:extLst>
          </p:cNvPr>
          <p:cNvCxnSpPr>
            <a:cxnSpLocks/>
          </p:cNvCxnSpPr>
          <p:nvPr/>
        </p:nvCxnSpPr>
        <p:spPr>
          <a:xfrm flipV="1">
            <a:off x="6447411" y="4572062"/>
            <a:ext cx="191738" cy="192786"/>
          </a:xfrm>
          <a:prstGeom prst="line">
            <a:avLst/>
          </a:prstGeom>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508D34DB-4F77-4C1B-B88A-28A613EEC4FC}"/>
              </a:ext>
            </a:extLst>
          </p:cNvPr>
          <p:cNvSpPr/>
          <p:nvPr/>
        </p:nvSpPr>
        <p:spPr>
          <a:xfrm>
            <a:off x="2261381" y="3405558"/>
            <a:ext cx="485335" cy="49881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80" name="Oval 79">
            <a:extLst>
              <a:ext uri="{FF2B5EF4-FFF2-40B4-BE49-F238E27FC236}">
                <a16:creationId xmlns:a16="http://schemas.microsoft.com/office/drawing/2014/main" id="{7361749A-AA8C-4C3D-9602-BD2A52815957}"/>
              </a:ext>
            </a:extLst>
          </p:cNvPr>
          <p:cNvSpPr/>
          <p:nvPr/>
        </p:nvSpPr>
        <p:spPr>
          <a:xfrm>
            <a:off x="6240265" y="2390499"/>
            <a:ext cx="797768" cy="654148"/>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30" name="Minus Sign 29">
            <a:extLst>
              <a:ext uri="{FF2B5EF4-FFF2-40B4-BE49-F238E27FC236}">
                <a16:creationId xmlns:a16="http://schemas.microsoft.com/office/drawing/2014/main" id="{D5C38CC2-C77C-4D0C-BBF8-E7C32C5E4E33}"/>
              </a:ext>
            </a:extLst>
          </p:cNvPr>
          <p:cNvSpPr/>
          <p:nvPr/>
        </p:nvSpPr>
        <p:spPr>
          <a:xfrm>
            <a:off x="2546783" y="2331760"/>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1" name="Minus Sign 30">
            <a:extLst>
              <a:ext uri="{FF2B5EF4-FFF2-40B4-BE49-F238E27FC236}">
                <a16:creationId xmlns:a16="http://schemas.microsoft.com/office/drawing/2014/main" id="{D5C9D5FF-DEA5-47AD-B2FF-50D8E4798363}"/>
              </a:ext>
            </a:extLst>
          </p:cNvPr>
          <p:cNvSpPr/>
          <p:nvPr/>
        </p:nvSpPr>
        <p:spPr>
          <a:xfrm>
            <a:off x="6465519" y="4052664"/>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6" name="Right Brace 35">
            <a:extLst>
              <a:ext uri="{FF2B5EF4-FFF2-40B4-BE49-F238E27FC236}">
                <a16:creationId xmlns:a16="http://schemas.microsoft.com/office/drawing/2014/main" id="{ACB439F8-08E8-4A14-8CB3-C4E97EC8D08D}"/>
              </a:ext>
            </a:extLst>
          </p:cNvPr>
          <p:cNvSpPr/>
          <p:nvPr/>
        </p:nvSpPr>
        <p:spPr>
          <a:xfrm rot="16200000">
            <a:off x="2462991" y="1663649"/>
            <a:ext cx="386861" cy="7784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38" name="Right Brace 37">
            <a:extLst>
              <a:ext uri="{FF2B5EF4-FFF2-40B4-BE49-F238E27FC236}">
                <a16:creationId xmlns:a16="http://schemas.microsoft.com/office/drawing/2014/main" id="{AC1FE6ED-82CB-4416-856A-86CABF03DE45}"/>
              </a:ext>
            </a:extLst>
          </p:cNvPr>
          <p:cNvSpPr/>
          <p:nvPr/>
        </p:nvSpPr>
        <p:spPr>
          <a:xfrm rot="16200000">
            <a:off x="2008161" y="2281416"/>
            <a:ext cx="386861" cy="7784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39" name="Right Brace 38">
            <a:extLst>
              <a:ext uri="{FF2B5EF4-FFF2-40B4-BE49-F238E27FC236}">
                <a16:creationId xmlns:a16="http://schemas.microsoft.com/office/drawing/2014/main" id="{09E1FA13-8EC6-4EA7-8E26-BEE5E2E57FC8}"/>
              </a:ext>
            </a:extLst>
          </p:cNvPr>
          <p:cNvSpPr/>
          <p:nvPr/>
        </p:nvSpPr>
        <p:spPr>
          <a:xfrm rot="16200000">
            <a:off x="2853292" y="2273673"/>
            <a:ext cx="386861" cy="7784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40" name="Right Brace 39">
            <a:extLst>
              <a:ext uri="{FF2B5EF4-FFF2-40B4-BE49-F238E27FC236}">
                <a16:creationId xmlns:a16="http://schemas.microsoft.com/office/drawing/2014/main" id="{68C545CF-7012-4352-93B0-DEC93D4A82A6}"/>
              </a:ext>
            </a:extLst>
          </p:cNvPr>
          <p:cNvSpPr/>
          <p:nvPr/>
        </p:nvSpPr>
        <p:spPr>
          <a:xfrm rot="5400000">
            <a:off x="5896970" y="3323092"/>
            <a:ext cx="386861" cy="81592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42" name="Right Brace 41">
            <a:extLst>
              <a:ext uri="{FF2B5EF4-FFF2-40B4-BE49-F238E27FC236}">
                <a16:creationId xmlns:a16="http://schemas.microsoft.com/office/drawing/2014/main" id="{0BC03B1C-643F-4162-BB27-70936CFD56F4}"/>
              </a:ext>
            </a:extLst>
          </p:cNvPr>
          <p:cNvSpPr/>
          <p:nvPr/>
        </p:nvSpPr>
        <p:spPr>
          <a:xfrm rot="5400000">
            <a:off x="6808237" y="3321558"/>
            <a:ext cx="386861" cy="81592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43" name="Right Brace 42">
            <a:extLst>
              <a:ext uri="{FF2B5EF4-FFF2-40B4-BE49-F238E27FC236}">
                <a16:creationId xmlns:a16="http://schemas.microsoft.com/office/drawing/2014/main" id="{A03F04D2-865E-4928-A10B-8C03C9096A9A}"/>
              </a:ext>
            </a:extLst>
          </p:cNvPr>
          <p:cNvSpPr/>
          <p:nvPr/>
        </p:nvSpPr>
        <p:spPr>
          <a:xfrm rot="5400000">
            <a:off x="6367603" y="3914710"/>
            <a:ext cx="386861" cy="90004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419335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3D0E8-E4AF-4C0F-9D4B-446D1E3A2F17}"/>
              </a:ext>
            </a:extLst>
          </p:cNvPr>
          <p:cNvSpPr txBox="1"/>
          <p:nvPr/>
        </p:nvSpPr>
        <p:spPr>
          <a:xfrm>
            <a:off x="546652" y="245538"/>
            <a:ext cx="817043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Extraction Operation</a:t>
            </a:r>
            <a:endParaRPr lang="en-IN" sz="3200" dirty="0"/>
          </a:p>
        </p:txBody>
      </p:sp>
      <p:sp>
        <p:nvSpPr>
          <p:cNvPr id="8" name="TextBox 7">
            <a:extLst>
              <a:ext uri="{FF2B5EF4-FFF2-40B4-BE49-F238E27FC236}">
                <a16:creationId xmlns:a16="http://schemas.microsoft.com/office/drawing/2014/main" id="{C32637FA-3A89-448A-B627-B5CF074C5C8D}"/>
              </a:ext>
            </a:extLst>
          </p:cNvPr>
          <p:cNvSpPr txBox="1"/>
          <p:nvPr/>
        </p:nvSpPr>
        <p:spPr>
          <a:xfrm>
            <a:off x="546652" y="937905"/>
            <a:ext cx="8062441" cy="5232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Below is the demonstration of the operation performed on a random matrix where the binary message list </a:t>
            </a:r>
            <a:r>
              <a:rPr lang="en-IN" b="1" dirty="0">
                <a:latin typeface="Times New Roman" panose="02020603050405020304" pitchFamily="18" charset="0"/>
                <a:cs typeface="Times New Roman" panose="02020603050405020304" pitchFamily="18" charset="0"/>
              </a:rPr>
              <a:t>[1,0,…]</a:t>
            </a:r>
            <a:r>
              <a:rPr lang="en-IN" dirty="0">
                <a:latin typeface="Times New Roman" panose="02020603050405020304" pitchFamily="18" charset="0"/>
                <a:cs typeface="Times New Roman" panose="02020603050405020304" pitchFamily="18" charset="0"/>
              </a:rPr>
              <a:t> is obtained.</a:t>
            </a:r>
          </a:p>
        </p:txBody>
      </p:sp>
      <p:pic>
        <p:nvPicPr>
          <p:cNvPr id="19" name="Picture 18">
            <a:extLst>
              <a:ext uri="{FF2B5EF4-FFF2-40B4-BE49-F238E27FC236}">
                <a16:creationId xmlns:a16="http://schemas.microsoft.com/office/drawing/2014/main" id="{36655D12-446F-4951-A2E7-0EE28D7DA4AE}"/>
              </a:ext>
            </a:extLst>
          </p:cNvPr>
          <p:cNvPicPr>
            <a:picLocks noChangeAspect="1"/>
          </p:cNvPicPr>
          <p:nvPr/>
        </p:nvPicPr>
        <p:blipFill>
          <a:blip r:embed="rId2"/>
          <a:stretch>
            <a:fillRect/>
          </a:stretch>
        </p:blipFill>
        <p:spPr>
          <a:xfrm>
            <a:off x="1320490" y="2806596"/>
            <a:ext cx="2606266" cy="1790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dk1">
              <a:shade val="50000"/>
            </a:schemeClr>
          </a:lnRef>
          <a:fillRef idx="1">
            <a:schemeClr val="dk1"/>
          </a:fillRef>
          <a:effectRef idx="0">
            <a:schemeClr val="dk1"/>
          </a:effectRef>
          <a:fontRef idx="minor">
            <a:schemeClr val="lt1"/>
          </a:fontRef>
        </p:style>
      </p:pic>
      <p:sp>
        <p:nvSpPr>
          <p:cNvPr id="26" name="Minus Sign 25">
            <a:extLst>
              <a:ext uri="{FF2B5EF4-FFF2-40B4-BE49-F238E27FC236}">
                <a16:creationId xmlns:a16="http://schemas.microsoft.com/office/drawing/2014/main" id="{886269C2-BF85-49D0-BECE-4074BE33BAFA}"/>
              </a:ext>
            </a:extLst>
          </p:cNvPr>
          <p:cNvSpPr/>
          <p:nvPr/>
        </p:nvSpPr>
        <p:spPr>
          <a:xfrm>
            <a:off x="2089050" y="3091374"/>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Minus Sign 26">
            <a:extLst>
              <a:ext uri="{FF2B5EF4-FFF2-40B4-BE49-F238E27FC236}">
                <a16:creationId xmlns:a16="http://schemas.microsoft.com/office/drawing/2014/main" id="{388AE7CC-BF26-4323-82AD-8A0A99A5435B}"/>
              </a:ext>
            </a:extLst>
          </p:cNvPr>
          <p:cNvSpPr/>
          <p:nvPr/>
        </p:nvSpPr>
        <p:spPr>
          <a:xfrm>
            <a:off x="2857610" y="3091373"/>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7C15BD29-D2C4-408B-BCDD-4A543EA16556}"/>
              </a:ext>
            </a:extLst>
          </p:cNvPr>
          <p:cNvSpPr txBox="1"/>
          <p:nvPr/>
        </p:nvSpPr>
        <p:spPr>
          <a:xfrm>
            <a:off x="1795571" y="2196528"/>
            <a:ext cx="844061" cy="307777"/>
          </a:xfrm>
          <a:prstGeom prst="rect">
            <a:avLst/>
          </a:prstGeom>
          <a:noFill/>
        </p:spPr>
        <p:txBody>
          <a:bodyPr wrap="square" rtlCol="0">
            <a:spAutoFit/>
          </a:bodyPr>
          <a:lstStyle/>
          <a:p>
            <a:pPr algn="ctr"/>
            <a:r>
              <a:rPr lang="en-IN" b="1" dirty="0"/>
              <a:t>|-2|=2</a:t>
            </a:r>
          </a:p>
        </p:txBody>
      </p:sp>
      <p:sp>
        <p:nvSpPr>
          <p:cNvPr id="34" name="TextBox 33">
            <a:extLst>
              <a:ext uri="{FF2B5EF4-FFF2-40B4-BE49-F238E27FC236}">
                <a16:creationId xmlns:a16="http://schemas.microsoft.com/office/drawing/2014/main" id="{027AED60-27F2-41B0-A5AA-5DFA45EFC96E}"/>
              </a:ext>
            </a:extLst>
          </p:cNvPr>
          <p:cNvSpPr txBox="1"/>
          <p:nvPr/>
        </p:nvSpPr>
        <p:spPr>
          <a:xfrm>
            <a:off x="2665762" y="2190900"/>
            <a:ext cx="660606" cy="307777"/>
          </a:xfrm>
          <a:prstGeom prst="rect">
            <a:avLst/>
          </a:prstGeom>
          <a:noFill/>
        </p:spPr>
        <p:txBody>
          <a:bodyPr wrap="square" rtlCol="0">
            <a:spAutoFit/>
          </a:bodyPr>
          <a:lstStyle/>
          <a:p>
            <a:pPr algn="ctr"/>
            <a:r>
              <a:rPr lang="en-IN" sz="1400" b="1" dirty="0"/>
              <a:t>|-5|=</a:t>
            </a:r>
            <a:r>
              <a:rPr lang="en-IN" b="1" dirty="0"/>
              <a:t>5</a:t>
            </a:r>
            <a:endParaRPr lang="en-IN" sz="1400" b="1" dirty="0"/>
          </a:p>
        </p:txBody>
      </p:sp>
      <p:sp>
        <p:nvSpPr>
          <p:cNvPr id="37" name="TextBox 36">
            <a:extLst>
              <a:ext uri="{FF2B5EF4-FFF2-40B4-BE49-F238E27FC236}">
                <a16:creationId xmlns:a16="http://schemas.microsoft.com/office/drawing/2014/main" id="{6A16B46E-B8DF-4EB0-A016-503FA84AFD71}"/>
              </a:ext>
            </a:extLst>
          </p:cNvPr>
          <p:cNvSpPr txBox="1"/>
          <p:nvPr/>
        </p:nvSpPr>
        <p:spPr>
          <a:xfrm>
            <a:off x="2084033" y="1567994"/>
            <a:ext cx="1191195" cy="307777"/>
          </a:xfrm>
          <a:prstGeom prst="rect">
            <a:avLst/>
          </a:prstGeom>
          <a:noFill/>
        </p:spPr>
        <p:txBody>
          <a:bodyPr wrap="square" rtlCol="0">
            <a:spAutoFit/>
          </a:bodyPr>
          <a:lstStyle/>
          <a:p>
            <a:pPr algn="ctr"/>
            <a:r>
              <a:rPr lang="en-IN" sz="1400" b="1" dirty="0"/>
              <a:t>|-3|=3 (odd)</a:t>
            </a:r>
          </a:p>
        </p:txBody>
      </p:sp>
      <p:sp>
        <p:nvSpPr>
          <p:cNvPr id="79" name="Oval 78">
            <a:extLst>
              <a:ext uri="{FF2B5EF4-FFF2-40B4-BE49-F238E27FC236}">
                <a16:creationId xmlns:a16="http://schemas.microsoft.com/office/drawing/2014/main" id="{508D34DB-4F77-4C1B-B88A-28A613EEC4FC}"/>
              </a:ext>
            </a:extLst>
          </p:cNvPr>
          <p:cNvSpPr/>
          <p:nvPr/>
        </p:nvSpPr>
        <p:spPr>
          <a:xfrm>
            <a:off x="2261381" y="3405558"/>
            <a:ext cx="485335" cy="49881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30" name="Minus Sign 29">
            <a:extLst>
              <a:ext uri="{FF2B5EF4-FFF2-40B4-BE49-F238E27FC236}">
                <a16:creationId xmlns:a16="http://schemas.microsoft.com/office/drawing/2014/main" id="{D5C38CC2-C77C-4D0C-BBF8-E7C32C5E4E33}"/>
              </a:ext>
            </a:extLst>
          </p:cNvPr>
          <p:cNvSpPr/>
          <p:nvPr/>
        </p:nvSpPr>
        <p:spPr>
          <a:xfrm>
            <a:off x="2494291" y="2344788"/>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8" name="Right Brace 37">
            <a:extLst>
              <a:ext uri="{FF2B5EF4-FFF2-40B4-BE49-F238E27FC236}">
                <a16:creationId xmlns:a16="http://schemas.microsoft.com/office/drawing/2014/main" id="{8A50A8D8-9F69-4DCA-8F76-23B7EB4F272B}"/>
              </a:ext>
            </a:extLst>
          </p:cNvPr>
          <p:cNvSpPr/>
          <p:nvPr/>
        </p:nvSpPr>
        <p:spPr>
          <a:xfrm rot="16200000">
            <a:off x="2015269" y="2284552"/>
            <a:ext cx="386861" cy="7784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39" name="Right Brace 38">
            <a:extLst>
              <a:ext uri="{FF2B5EF4-FFF2-40B4-BE49-F238E27FC236}">
                <a16:creationId xmlns:a16="http://schemas.microsoft.com/office/drawing/2014/main" id="{C0A31606-3B7A-4565-A192-F586A8209DA0}"/>
              </a:ext>
            </a:extLst>
          </p:cNvPr>
          <p:cNvSpPr/>
          <p:nvPr/>
        </p:nvSpPr>
        <p:spPr>
          <a:xfrm rot="16200000">
            <a:off x="2838156" y="2264489"/>
            <a:ext cx="386861" cy="81592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40" name="Right Brace 39">
            <a:extLst>
              <a:ext uri="{FF2B5EF4-FFF2-40B4-BE49-F238E27FC236}">
                <a16:creationId xmlns:a16="http://schemas.microsoft.com/office/drawing/2014/main" id="{61F0E52E-0289-4F59-8D43-7BE7B2D31D1E}"/>
              </a:ext>
            </a:extLst>
          </p:cNvPr>
          <p:cNvSpPr/>
          <p:nvPr/>
        </p:nvSpPr>
        <p:spPr>
          <a:xfrm rot="16200000">
            <a:off x="2413403" y="1664008"/>
            <a:ext cx="386861" cy="7784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41" name="TextBox 40">
            <a:extLst>
              <a:ext uri="{FF2B5EF4-FFF2-40B4-BE49-F238E27FC236}">
                <a16:creationId xmlns:a16="http://schemas.microsoft.com/office/drawing/2014/main" id="{75DF4DD0-C484-4B73-9A4D-94BAC4676C58}"/>
              </a:ext>
            </a:extLst>
          </p:cNvPr>
          <p:cNvSpPr txBox="1"/>
          <p:nvPr/>
        </p:nvSpPr>
        <p:spPr>
          <a:xfrm>
            <a:off x="5610691" y="3837697"/>
            <a:ext cx="844061" cy="338554"/>
          </a:xfrm>
          <a:prstGeom prst="rect">
            <a:avLst/>
          </a:prstGeom>
          <a:noFill/>
        </p:spPr>
        <p:txBody>
          <a:bodyPr wrap="square" rtlCol="0">
            <a:spAutoFit/>
          </a:bodyPr>
          <a:lstStyle/>
          <a:p>
            <a:pPr algn="ctr"/>
            <a:r>
              <a:rPr lang="en-IN" sz="1600" b="1" dirty="0"/>
              <a:t>13</a:t>
            </a:r>
          </a:p>
        </p:txBody>
      </p:sp>
      <p:sp>
        <p:nvSpPr>
          <p:cNvPr id="42" name="TextBox 41">
            <a:extLst>
              <a:ext uri="{FF2B5EF4-FFF2-40B4-BE49-F238E27FC236}">
                <a16:creationId xmlns:a16="http://schemas.microsoft.com/office/drawing/2014/main" id="{0E6810FB-2383-46D6-A4F5-6FD3142B808E}"/>
              </a:ext>
            </a:extLst>
          </p:cNvPr>
          <p:cNvSpPr txBox="1"/>
          <p:nvPr/>
        </p:nvSpPr>
        <p:spPr>
          <a:xfrm>
            <a:off x="6477048" y="3837045"/>
            <a:ext cx="844061" cy="338554"/>
          </a:xfrm>
          <a:prstGeom prst="rect">
            <a:avLst/>
          </a:prstGeom>
          <a:noFill/>
        </p:spPr>
        <p:txBody>
          <a:bodyPr wrap="square" rtlCol="0">
            <a:spAutoFit/>
          </a:bodyPr>
          <a:lstStyle/>
          <a:p>
            <a:pPr algn="ctr"/>
            <a:r>
              <a:rPr lang="en-IN" sz="1600" b="1" dirty="0"/>
              <a:t>3</a:t>
            </a:r>
          </a:p>
        </p:txBody>
      </p:sp>
      <p:sp>
        <p:nvSpPr>
          <p:cNvPr id="43" name="Minus Sign 42">
            <a:extLst>
              <a:ext uri="{FF2B5EF4-FFF2-40B4-BE49-F238E27FC236}">
                <a16:creationId xmlns:a16="http://schemas.microsoft.com/office/drawing/2014/main" id="{FF5D19F6-83DC-45B9-A0DB-B73CB8EE3C0B}"/>
              </a:ext>
            </a:extLst>
          </p:cNvPr>
          <p:cNvSpPr/>
          <p:nvPr/>
        </p:nvSpPr>
        <p:spPr>
          <a:xfrm>
            <a:off x="6362113" y="3984114"/>
            <a:ext cx="225083" cy="4571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3F6288AC-82FD-4E51-B462-72FD7A6DD508}"/>
              </a:ext>
            </a:extLst>
          </p:cNvPr>
          <p:cNvSpPr txBox="1"/>
          <p:nvPr/>
        </p:nvSpPr>
        <p:spPr>
          <a:xfrm>
            <a:off x="6167634" y="4486474"/>
            <a:ext cx="1155870" cy="307777"/>
          </a:xfrm>
          <a:prstGeom prst="rect">
            <a:avLst/>
          </a:prstGeom>
          <a:noFill/>
        </p:spPr>
        <p:txBody>
          <a:bodyPr wrap="square" rtlCol="0">
            <a:spAutoFit/>
          </a:bodyPr>
          <a:lstStyle/>
          <a:p>
            <a:pPr algn="ctr"/>
            <a:r>
              <a:rPr lang="en-IN" b="1" dirty="0"/>
              <a:t>10 (even)</a:t>
            </a:r>
          </a:p>
        </p:txBody>
      </p:sp>
      <p:sp>
        <p:nvSpPr>
          <p:cNvPr id="45" name="Right Brace 44">
            <a:extLst>
              <a:ext uri="{FF2B5EF4-FFF2-40B4-BE49-F238E27FC236}">
                <a16:creationId xmlns:a16="http://schemas.microsoft.com/office/drawing/2014/main" id="{918C7F4C-42BC-4988-8208-8CF233DA9B4E}"/>
              </a:ext>
            </a:extLst>
          </p:cNvPr>
          <p:cNvSpPr/>
          <p:nvPr/>
        </p:nvSpPr>
        <p:spPr>
          <a:xfrm rot="5400000">
            <a:off x="6283618" y="3902874"/>
            <a:ext cx="386861" cy="81592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pic>
        <p:nvPicPr>
          <p:cNvPr id="9" name="Picture 8">
            <a:extLst>
              <a:ext uri="{FF2B5EF4-FFF2-40B4-BE49-F238E27FC236}">
                <a16:creationId xmlns:a16="http://schemas.microsoft.com/office/drawing/2014/main" id="{93938BBC-505A-4625-ADA9-DE61FAA19D87}"/>
              </a:ext>
            </a:extLst>
          </p:cNvPr>
          <p:cNvPicPr>
            <a:picLocks noChangeAspect="1"/>
          </p:cNvPicPr>
          <p:nvPr/>
        </p:nvPicPr>
        <p:blipFill>
          <a:blip r:embed="rId3"/>
          <a:stretch>
            <a:fillRect/>
          </a:stretch>
        </p:blipFill>
        <p:spPr>
          <a:xfrm>
            <a:off x="5204963" y="1818186"/>
            <a:ext cx="2499577" cy="1760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7" name="Right Brace 46">
            <a:extLst>
              <a:ext uri="{FF2B5EF4-FFF2-40B4-BE49-F238E27FC236}">
                <a16:creationId xmlns:a16="http://schemas.microsoft.com/office/drawing/2014/main" id="{9EB08584-2FD8-4DCC-B3E6-0494068DC179}"/>
              </a:ext>
            </a:extLst>
          </p:cNvPr>
          <p:cNvSpPr/>
          <p:nvPr/>
        </p:nvSpPr>
        <p:spPr>
          <a:xfrm rot="5400000">
            <a:off x="5853357" y="3296338"/>
            <a:ext cx="386861" cy="81592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48" name="Right Brace 47">
            <a:extLst>
              <a:ext uri="{FF2B5EF4-FFF2-40B4-BE49-F238E27FC236}">
                <a16:creationId xmlns:a16="http://schemas.microsoft.com/office/drawing/2014/main" id="{4A9EF259-519C-4F48-A9F3-DB6A6900721B}"/>
              </a:ext>
            </a:extLst>
          </p:cNvPr>
          <p:cNvSpPr/>
          <p:nvPr/>
        </p:nvSpPr>
        <p:spPr>
          <a:xfrm rot="5400000">
            <a:off x="6705647" y="3296338"/>
            <a:ext cx="386861" cy="81592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dirty="0"/>
          </a:p>
        </p:txBody>
      </p:sp>
      <p:sp>
        <p:nvSpPr>
          <p:cNvPr id="52" name="Minus Sign 51">
            <a:extLst>
              <a:ext uri="{FF2B5EF4-FFF2-40B4-BE49-F238E27FC236}">
                <a16:creationId xmlns:a16="http://schemas.microsoft.com/office/drawing/2014/main" id="{0A7C6ED5-C6E1-4F43-B825-37161148C39C}"/>
              </a:ext>
            </a:extLst>
          </p:cNvPr>
          <p:cNvSpPr/>
          <p:nvPr/>
        </p:nvSpPr>
        <p:spPr>
          <a:xfrm>
            <a:off x="5937763" y="3291196"/>
            <a:ext cx="323557" cy="9495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2" name="Minus Sign 61">
            <a:extLst>
              <a:ext uri="{FF2B5EF4-FFF2-40B4-BE49-F238E27FC236}">
                <a16:creationId xmlns:a16="http://schemas.microsoft.com/office/drawing/2014/main" id="{E91E43E4-DB80-4EAA-A3B5-1589ADBCECAC}"/>
              </a:ext>
            </a:extLst>
          </p:cNvPr>
          <p:cNvSpPr/>
          <p:nvPr/>
        </p:nvSpPr>
        <p:spPr>
          <a:xfrm>
            <a:off x="6821151" y="3291196"/>
            <a:ext cx="323557" cy="9495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F0E450ED-BB53-4EA3-A0D1-A5C849CA44D6}"/>
              </a:ext>
            </a:extLst>
          </p:cNvPr>
          <p:cNvSpPr/>
          <p:nvPr/>
        </p:nvSpPr>
        <p:spPr>
          <a:xfrm>
            <a:off x="6188312" y="2375246"/>
            <a:ext cx="797768" cy="654148"/>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840807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01E3-7A7A-46D5-9585-32FA1629BFCD}"/>
              </a:ext>
            </a:extLst>
          </p:cNvPr>
          <p:cNvSpPr>
            <a:spLocks noGrp="1"/>
          </p:cNvSpPr>
          <p:nvPr>
            <p:ph type="ctrTitle"/>
          </p:nvPr>
        </p:nvSpPr>
        <p:spPr>
          <a:xfrm>
            <a:off x="1161165" y="3012022"/>
            <a:ext cx="7068300" cy="610500"/>
          </a:xfrm>
        </p:spPr>
        <p:txBody>
          <a:bodyPr/>
          <a:lstStyle/>
          <a:p>
            <a:r>
              <a:rPr lang="en-IN" sz="5400" dirty="0">
                <a:latin typeface="Algerian" pitchFamily="82" charset="0"/>
              </a:rPr>
              <a:t>6. </a:t>
            </a:r>
            <a:br>
              <a:rPr lang="en-IN" sz="5400" dirty="0">
                <a:latin typeface="Algerian" pitchFamily="82" charset="0"/>
              </a:rPr>
            </a:br>
            <a:r>
              <a:rPr lang="en-IN" sz="5400" dirty="0">
                <a:latin typeface="Algerian" pitchFamily="82" charset="0"/>
              </a:rPr>
              <a:t>Experimental Results</a:t>
            </a:r>
          </a:p>
        </p:txBody>
      </p:sp>
    </p:spTree>
    <p:extLst>
      <p:ext uri="{BB962C8B-B14F-4D97-AF65-F5344CB8AC3E}">
        <p14:creationId xmlns:p14="http://schemas.microsoft.com/office/powerpoint/2010/main" val="3450747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159222" y="4075774"/>
            <a:ext cx="151030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dirty="0">
                <a:solidFill>
                  <a:schemeClr val="tx1"/>
                </a:solidFill>
                <a:latin typeface="+mn-lt"/>
                <a:ea typeface="Calibri" charset="0"/>
                <a:cs typeface="Times New Roman" pitchFamily="18" charset="0"/>
              </a:rPr>
              <a:t>Cover</a:t>
            </a:r>
            <a:r>
              <a:rPr kumimoji="0" lang="en-US" b="1" i="0" u="none" strike="noStrike" cap="none" normalizeH="0" baseline="0" dirty="0">
                <a:ln>
                  <a:noFill/>
                </a:ln>
                <a:solidFill>
                  <a:schemeClr val="tx1"/>
                </a:solidFill>
                <a:effectLst/>
                <a:latin typeface="+mn-lt"/>
                <a:ea typeface="Calibri" charset="0"/>
                <a:cs typeface="Times New Roman" pitchFamily="18" charset="0"/>
              </a:rPr>
              <a:t> Image</a:t>
            </a:r>
            <a:endParaRPr kumimoji="0" lang="en-US" sz="3600" b="0" i="0" u="none" strike="noStrike" cap="none" normalizeH="0" baseline="0" dirty="0">
              <a:ln>
                <a:noFill/>
              </a:ln>
              <a:solidFill>
                <a:schemeClr val="tx1"/>
              </a:solidFill>
              <a:effectLst/>
              <a:latin typeface="+mn-lt"/>
              <a:cs typeface="Arial" pitchFamily="34" charset="0"/>
            </a:endParaRPr>
          </a:p>
        </p:txBody>
      </p:sp>
      <p:sp>
        <p:nvSpPr>
          <p:cNvPr id="35843" name="Rectangle 3"/>
          <p:cNvSpPr>
            <a:spLocks noChangeArrowheads="1"/>
          </p:cNvSpPr>
          <p:nvPr/>
        </p:nvSpPr>
        <p:spPr bwMode="auto">
          <a:xfrm>
            <a:off x="400692" y="236586"/>
            <a:ext cx="834261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Times New Roman" pitchFamily="18" charset="0"/>
                <a:ea typeface="Calibri" charset="0"/>
                <a:cs typeface="Times New Roman" pitchFamily="18" charset="0"/>
              </a:rPr>
              <a:t>Output after </a:t>
            </a:r>
            <a:r>
              <a:rPr lang="en-US" sz="3200" b="1" dirty="0">
                <a:solidFill>
                  <a:schemeClr val="tx1"/>
                </a:solidFill>
                <a:latin typeface="Times New Roman" pitchFamily="18" charset="0"/>
                <a:ea typeface="Calibri" charset="0"/>
                <a:cs typeface="Times New Roman" pitchFamily="18" charset="0"/>
              </a:rPr>
              <a:t>Embedding</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 name="Rectangle: Rounded Corners 7">
            <a:extLst>
              <a:ext uri="{FF2B5EF4-FFF2-40B4-BE49-F238E27FC236}">
                <a16:creationId xmlns:a16="http://schemas.microsoft.com/office/drawing/2014/main" id="{556C0DA1-DB7B-4C0E-98B4-2A8C7580AEF0}"/>
              </a:ext>
            </a:extLst>
          </p:cNvPr>
          <p:cNvSpPr/>
          <p:nvPr/>
        </p:nvSpPr>
        <p:spPr>
          <a:xfrm>
            <a:off x="3959467" y="2457865"/>
            <a:ext cx="1441938" cy="3727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Hello World!!</a:t>
            </a:r>
          </a:p>
        </p:txBody>
      </p:sp>
      <p:sp>
        <p:nvSpPr>
          <p:cNvPr id="9" name="TextBox 8">
            <a:extLst>
              <a:ext uri="{FF2B5EF4-FFF2-40B4-BE49-F238E27FC236}">
                <a16:creationId xmlns:a16="http://schemas.microsoft.com/office/drawing/2014/main" id="{AADAE62B-7189-49AB-BAC3-1934C1D800F1}"/>
              </a:ext>
            </a:extLst>
          </p:cNvPr>
          <p:cNvSpPr txBox="1"/>
          <p:nvPr/>
        </p:nvSpPr>
        <p:spPr>
          <a:xfrm>
            <a:off x="3822306" y="2830659"/>
            <a:ext cx="1716259" cy="307777"/>
          </a:xfrm>
          <a:prstGeom prst="rect">
            <a:avLst/>
          </a:prstGeom>
          <a:noFill/>
        </p:spPr>
        <p:txBody>
          <a:bodyPr wrap="square" rtlCol="0">
            <a:spAutoFit/>
          </a:bodyPr>
          <a:lstStyle/>
          <a:p>
            <a:pPr algn="ctr"/>
            <a:r>
              <a:rPr lang="en-IN" b="1" dirty="0"/>
              <a:t>Secret Message</a:t>
            </a:r>
          </a:p>
        </p:txBody>
      </p:sp>
      <p:sp>
        <p:nvSpPr>
          <p:cNvPr id="11" name="Rectangle 1"/>
          <p:cNvSpPr>
            <a:spLocks noChangeArrowheads="1"/>
          </p:cNvSpPr>
          <p:nvPr/>
        </p:nvSpPr>
        <p:spPr bwMode="auto">
          <a:xfrm>
            <a:off x="6820882" y="4075774"/>
            <a:ext cx="151030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mn-lt"/>
                <a:ea typeface="Calibri" charset="0"/>
                <a:cs typeface="Times New Roman" pitchFamily="18" charset="0"/>
              </a:rPr>
              <a:t>Stego Image</a:t>
            </a:r>
            <a:endParaRPr kumimoji="0" lang="en-US" sz="3600" b="0" i="0" u="none" strike="noStrike" cap="none" normalizeH="0" baseline="0" dirty="0">
              <a:ln>
                <a:noFill/>
              </a:ln>
              <a:solidFill>
                <a:schemeClr val="tx1"/>
              </a:solidFill>
              <a:effectLst/>
              <a:latin typeface="+mn-lt"/>
              <a:cs typeface="Arial" pitchFamily="34" charset="0"/>
            </a:endParaRPr>
          </a:p>
        </p:txBody>
      </p:sp>
      <p:sp>
        <p:nvSpPr>
          <p:cNvPr id="2" name="Plus Sign 1">
            <a:extLst>
              <a:ext uri="{FF2B5EF4-FFF2-40B4-BE49-F238E27FC236}">
                <a16:creationId xmlns:a16="http://schemas.microsoft.com/office/drawing/2014/main" id="{56E5B294-1CC1-4D6F-8B49-D8ABF281AB5F}"/>
              </a:ext>
            </a:extLst>
          </p:cNvPr>
          <p:cNvSpPr/>
          <p:nvPr/>
        </p:nvSpPr>
        <p:spPr>
          <a:xfrm>
            <a:off x="3455327" y="2457864"/>
            <a:ext cx="363496" cy="372795"/>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Arrow: Right 2">
            <a:extLst>
              <a:ext uri="{FF2B5EF4-FFF2-40B4-BE49-F238E27FC236}">
                <a16:creationId xmlns:a16="http://schemas.microsoft.com/office/drawing/2014/main" id="{C627B027-41F9-4816-A3F0-A8420B08EF10}"/>
              </a:ext>
            </a:extLst>
          </p:cNvPr>
          <p:cNvSpPr/>
          <p:nvPr/>
        </p:nvSpPr>
        <p:spPr>
          <a:xfrm>
            <a:off x="5525908" y="2557035"/>
            <a:ext cx="517026" cy="1868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ED390E8B-B3E2-4EE7-A7A6-9664F79EF5CC}"/>
              </a:ext>
            </a:extLst>
          </p:cNvPr>
          <p:cNvPicPr>
            <a:picLocks noChangeAspect="1"/>
          </p:cNvPicPr>
          <p:nvPr/>
        </p:nvPicPr>
        <p:blipFill>
          <a:blip r:embed="rId2"/>
          <a:stretch>
            <a:fillRect/>
          </a:stretch>
        </p:blipFill>
        <p:spPr>
          <a:xfrm>
            <a:off x="6168097" y="1257515"/>
            <a:ext cx="2815872" cy="2815872"/>
          </a:xfrm>
          <a:prstGeom prst="rect">
            <a:avLst/>
          </a:prstGeom>
        </p:spPr>
      </p:pic>
      <p:pic>
        <p:nvPicPr>
          <p:cNvPr id="10" name="Picture 9">
            <a:extLst>
              <a:ext uri="{FF2B5EF4-FFF2-40B4-BE49-F238E27FC236}">
                <a16:creationId xmlns:a16="http://schemas.microsoft.com/office/drawing/2014/main" id="{3CE00246-278D-4A20-82D1-327B4884E5C9}"/>
              </a:ext>
            </a:extLst>
          </p:cNvPr>
          <p:cNvPicPr>
            <a:picLocks noChangeAspect="1"/>
          </p:cNvPicPr>
          <p:nvPr/>
        </p:nvPicPr>
        <p:blipFill>
          <a:blip r:embed="rId3"/>
          <a:stretch>
            <a:fillRect/>
          </a:stretch>
        </p:blipFill>
        <p:spPr>
          <a:xfrm>
            <a:off x="506437" y="1261496"/>
            <a:ext cx="2815872" cy="281587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424166" y="282297"/>
            <a:ext cx="834261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Times New Roman" pitchFamily="18" charset="0"/>
                <a:ea typeface="Calibri" charset="0"/>
                <a:cs typeface="Times New Roman" pitchFamily="18" charset="0"/>
              </a:rPr>
              <a:t>Output after </a:t>
            </a:r>
            <a:r>
              <a:rPr lang="en-US" sz="3200" b="1" dirty="0">
                <a:solidFill>
                  <a:schemeClr val="tx1"/>
                </a:solidFill>
                <a:latin typeface="Times New Roman" pitchFamily="18" charset="0"/>
                <a:ea typeface="Calibri" charset="0"/>
                <a:cs typeface="Times New Roman" pitchFamily="18" charset="0"/>
              </a:rPr>
              <a:t>Extraction</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 name="Rectangle: Rounded Corners 7">
            <a:extLst>
              <a:ext uri="{FF2B5EF4-FFF2-40B4-BE49-F238E27FC236}">
                <a16:creationId xmlns:a16="http://schemas.microsoft.com/office/drawing/2014/main" id="{556C0DA1-DB7B-4C0E-98B4-2A8C7580AEF0}"/>
              </a:ext>
            </a:extLst>
          </p:cNvPr>
          <p:cNvSpPr/>
          <p:nvPr/>
        </p:nvSpPr>
        <p:spPr>
          <a:xfrm>
            <a:off x="6659437" y="2385356"/>
            <a:ext cx="1441938" cy="3727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Hello World!!</a:t>
            </a:r>
          </a:p>
        </p:txBody>
      </p:sp>
      <p:sp>
        <p:nvSpPr>
          <p:cNvPr id="9" name="TextBox 8">
            <a:extLst>
              <a:ext uri="{FF2B5EF4-FFF2-40B4-BE49-F238E27FC236}">
                <a16:creationId xmlns:a16="http://schemas.microsoft.com/office/drawing/2014/main" id="{AADAE62B-7189-49AB-BAC3-1934C1D800F1}"/>
              </a:ext>
            </a:extLst>
          </p:cNvPr>
          <p:cNvSpPr txBox="1"/>
          <p:nvPr/>
        </p:nvSpPr>
        <p:spPr>
          <a:xfrm>
            <a:off x="6522276" y="2758150"/>
            <a:ext cx="1716259" cy="307777"/>
          </a:xfrm>
          <a:prstGeom prst="rect">
            <a:avLst/>
          </a:prstGeom>
          <a:noFill/>
        </p:spPr>
        <p:txBody>
          <a:bodyPr wrap="square" rtlCol="0">
            <a:spAutoFit/>
          </a:bodyPr>
          <a:lstStyle/>
          <a:p>
            <a:pPr algn="ctr"/>
            <a:r>
              <a:rPr lang="en-IN" b="1" dirty="0"/>
              <a:t>Secret Message</a:t>
            </a:r>
          </a:p>
        </p:txBody>
      </p:sp>
      <p:sp>
        <p:nvSpPr>
          <p:cNvPr id="11" name="Rectangle 1"/>
          <p:cNvSpPr>
            <a:spLocks noChangeArrowheads="1"/>
          </p:cNvSpPr>
          <p:nvPr/>
        </p:nvSpPr>
        <p:spPr bwMode="auto">
          <a:xfrm>
            <a:off x="1214112" y="3979683"/>
            <a:ext cx="151030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mn-lt"/>
                <a:ea typeface="Calibri" charset="0"/>
                <a:cs typeface="Times New Roman" pitchFamily="18" charset="0"/>
              </a:rPr>
              <a:t>Stego Image</a:t>
            </a:r>
            <a:endParaRPr kumimoji="0" lang="en-US" sz="3600" b="0" i="0" u="none" strike="noStrike" cap="none" normalizeH="0" baseline="0" dirty="0">
              <a:ln>
                <a:noFill/>
              </a:ln>
              <a:solidFill>
                <a:schemeClr val="tx1"/>
              </a:solidFill>
              <a:effectLst/>
              <a:latin typeface="+mn-lt"/>
              <a:cs typeface="Arial" pitchFamily="34" charset="0"/>
            </a:endParaRPr>
          </a:p>
        </p:txBody>
      </p:sp>
      <p:sp>
        <p:nvSpPr>
          <p:cNvPr id="3" name="Arrow: Right 2">
            <a:extLst>
              <a:ext uri="{FF2B5EF4-FFF2-40B4-BE49-F238E27FC236}">
                <a16:creationId xmlns:a16="http://schemas.microsoft.com/office/drawing/2014/main" id="{C627B027-41F9-4816-A3F0-A8420B08EF10}"/>
              </a:ext>
            </a:extLst>
          </p:cNvPr>
          <p:cNvSpPr/>
          <p:nvPr/>
        </p:nvSpPr>
        <p:spPr>
          <a:xfrm>
            <a:off x="3735593" y="2455689"/>
            <a:ext cx="2565450" cy="232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Rectangle 1">
            <a:extLst>
              <a:ext uri="{FF2B5EF4-FFF2-40B4-BE49-F238E27FC236}">
                <a16:creationId xmlns:a16="http://schemas.microsoft.com/office/drawing/2014/main" id="{4BF632BD-CC97-445C-BC2B-1568D877C750}"/>
              </a:ext>
            </a:extLst>
          </p:cNvPr>
          <p:cNvSpPr>
            <a:spLocks noChangeArrowheads="1"/>
          </p:cNvSpPr>
          <p:nvPr/>
        </p:nvSpPr>
        <p:spPr bwMode="auto">
          <a:xfrm>
            <a:off x="3705057" y="2605138"/>
            <a:ext cx="2489361"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mn-lt"/>
                <a:cs typeface="Arial" pitchFamily="34" charset="0"/>
              </a:rPr>
              <a:t>Extracting Secret message</a:t>
            </a:r>
          </a:p>
        </p:txBody>
      </p:sp>
      <p:pic>
        <p:nvPicPr>
          <p:cNvPr id="10" name="Picture 9">
            <a:extLst>
              <a:ext uri="{FF2B5EF4-FFF2-40B4-BE49-F238E27FC236}">
                <a16:creationId xmlns:a16="http://schemas.microsoft.com/office/drawing/2014/main" id="{FE6C8672-BF6E-440A-90BD-56D26CF5C1A1}"/>
              </a:ext>
            </a:extLst>
          </p:cNvPr>
          <p:cNvPicPr>
            <a:picLocks noChangeAspect="1"/>
          </p:cNvPicPr>
          <p:nvPr/>
        </p:nvPicPr>
        <p:blipFill>
          <a:blip r:embed="rId2"/>
          <a:stretch>
            <a:fillRect/>
          </a:stretch>
        </p:blipFill>
        <p:spPr>
          <a:xfrm>
            <a:off x="561327" y="1163811"/>
            <a:ext cx="2815872" cy="2815872"/>
          </a:xfrm>
          <a:prstGeom prst="rect">
            <a:avLst/>
          </a:prstGeom>
        </p:spPr>
      </p:pic>
    </p:spTree>
    <p:extLst>
      <p:ext uri="{BB962C8B-B14F-4D97-AF65-F5344CB8AC3E}">
        <p14:creationId xmlns:p14="http://schemas.microsoft.com/office/powerpoint/2010/main" val="1167251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52121635"/>
              </p:ext>
            </p:extLst>
          </p:nvPr>
        </p:nvGraphicFramePr>
        <p:xfrm>
          <a:off x="737929" y="418289"/>
          <a:ext cx="7676497" cy="3916079"/>
        </p:xfrm>
        <a:graphic>
          <a:graphicData uri="http://schemas.openxmlformats.org/drawingml/2006/table">
            <a:tbl>
              <a:tblPr firstRow="1" firstCol="1" bandRow="1">
                <a:tableStyleId>{BABCC7EA-1AB2-48C8-85C9-749F019F7E28}</a:tableStyleId>
              </a:tblPr>
              <a:tblGrid>
                <a:gridCol w="1174552">
                  <a:extLst>
                    <a:ext uri="{9D8B030D-6E8A-4147-A177-3AD203B41FA5}">
                      <a16:colId xmlns:a16="http://schemas.microsoft.com/office/drawing/2014/main" val="20000"/>
                    </a:ext>
                  </a:extLst>
                </a:gridCol>
                <a:gridCol w="1536705">
                  <a:extLst>
                    <a:ext uri="{9D8B030D-6E8A-4147-A177-3AD203B41FA5}">
                      <a16:colId xmlns:a16="http://schemas.microsoft.com/office/drawing/2014/main" val="20001"/>
                    </a:ext>
                  </a:extLst>
                </a:gridCol>
                <a:gridCol w="1243067">
                  <a:extLst>
                    <a:ext uri="{9D8B030D-6E8A-4147-A177-3AD203B41FA5}">
                      <a16:colId xmlns:a16="http://schemas.microsoft.com/office/drawing/2014/main" val="20002"/>
                    </a:ext>
                  </a:extLst>
                </a:gridCol>
                <a:gridCol w="1008156">
                  <a:extLst>
                    <a:ext uri="{9D8B030D-6E8A-4147-A177-3AD203B41FA5}">
                      <a16:colId xmlns:a16="http://schemas.microsoft.com/office/drawing/2014/main" val="20003"/>
                    </a:ext>
                  </a:extLst>
                </a:gridCol>
                <a:gridCol w="903250">
                  <a:extLst>
                    <a:ext uri="{9D8B030D-6E8A-4147-A177-3AD203B41FA5}">
                      <a16:colId xmlns:a16="http://schemas.microsoft.com/office/drawing/2014/main" val="20004"/>
                    </a:ext>
                  </a:extLst>
                </a:gridCol>
                <a:gridCol w="991909">
                  <a:extLst>
                    <a:ext uri="{9D8B030D-6E8A-4147-A177-3AD203B41FA5}">
                      <a16:colId xmlns:a16="http://schemas.microsoft.com/office/drawing/2014/main" val="20005"/>
                    </a:ext>
                  </a:extLst>
                </a:gridCol>
                <a:gridCol w="818858">
                  <a:extLst>
                    <a:ext uri="{9D8B030D-6E8A-4147-A177-3AD203B41FA5}">
                      <a16:colId xmlns:a16="http://schemas.microsoft.com/office/drawing/2014/main" val="20006"/>
                    </a:ext>
                  </a:extLst>
                </a:gridCol>
              </a:tblGrid>
              <a:tr h="573299">
                <a:tc>
                  <a:txBody>
                    <a:bodyPr/>
                    <a:lstStyle/>
                    <a:p>
                      <a:pPr algn="ctr">
                        <a:lnSpc>
                          <a:spcPct val="107000"/>
                        </a:lnSpc>
                        <a:spcAft>
                          <a:spcPts val="0"/>
                        </a:spcAft>
                      </a:pPr>
                      <a:r>
                        <a:rPr lang="en-IN" sz="1500" b="1" dirty="0">
                          <a:effectLst/>
                          <a:latin typeface="Times New Roman" pitchFamily="18" charset="0"/>
                          <a:cs typeface="Times New Roman" pitchFamily="18" charset="0"/>
                        </a:rPr>
                        <a:t>Message Length</a:t>
                      </a:r>
                      <a:endParaRPr lang="en-IN" sz="1500" b="1" dirty="0">
                        <a:effectLst/>
                        <a:latin typeface="Times New Roman" pitchFamily="18" charset="0"/>
                        <a:ea typeface="Calibri"/>
                        <a:cs typeface="Times New Roman" pitchFamily="18" charset="0"/>
                      </a:endParaRPr>
                    </a:p>
                  </a:txBody>
                  <a:tcPr marL="48322" marR="48322" marT="0" marB="0" anchor="ctr">
                    <a:solidFill>
                      <a:schemeClr val="accent1">
                        <a:lumMod val="60000"/>
                        <a:lumOff val="40000"/>
                      </a:schemeClr>
                    </a:solidFill>
                  </a:tcPr>
                </a:tc>
                <a:tc>
                  <a:txBody>
                    <a:bodyPr/>
                    <a:lstStyle/>
                    <a:p>
                      <a:pPr algn="ctr">
                        <a:lnSpc>
                          <a:spcPct val="107000"/>
                        </a:lnSpc>
                        <a:spcAft>
                          <a:spcPts val="0"/>
                        </a:spcAft>
                      </a:pPr>
                      <a:r>
                        <a:rPr lang="en-IN" sz="1500" b="1" dirty="0">
                          <a:effectLst/>
                          <a:latin typeface="Times New Roman" pitchFamily="18" charset="0"/>
                          <a:cs typeface="Times New Roman" pitchFamily="18" charset="0"/>
                        </a:rPr>
                        <a:t>KL Divergence</a:t>
                      </a:r>
                      <a:endParaRPr lang="en-IN" sz="1500" b="1" dirty="0">
                        <a:effectLst/>
                        <a:latin typeface="Times New Roman" pitchFamily="18" charset="0"/>
                        <a:ea typeface="Calibri"/>
                        <a:cs typeface="Times New Roman" pitchFamily="18" charset="0"/>
                      </a:endParaRPr>
                    </a:p>
                  </a:txBody>
                  <a:tcPr marL="48322" marR="48322" marT="0" marB="0" anchor="ctr">
                    <a:solidFill>
                      <a:schemeClr val="accent1">
                        <a:lumMod val="60000"/>
                        <a:lumOff val="40000"/>
                      </a:schemeClr>
                    </a:solidFill>
                  </a:tcPr>
                </a:tc>
                <a:tc>
                  <a:txBody>
                    <a:bodyPr/>
                    <a:lstStyle/>
                    <a:p>
                      <a:pPr algn="ctr">
                        <a:lnSpc>
                          <a:spcPct val="107000"/>
                        </a:lnSpc>
                        <a:spcAft>
                          <a:spcPts val="0"/>
                        </a:spcAft>
                      </a:pPr>
                      <a:r>
                        <a:rPr lang="en-IN" sz="1500" b="1" dirty="0">
                          <a:effectLst/>
                          <a:latin typeface="Times New Roman" pitchFamily="18" charset="0"/>
                          <a:cs typeface="Times New Roman" pitchFamily="18" charset="0"/>
                        </a:rPr>
                        <a:t>Correlations</a:t>
                      </a:r>
                      <a:endParaRPr lang="en-IN" sz="1500" b="1" dirty="0">
                        <a:effectLst/>
                        <a:latin typeface="Times New Roman" pitchFamily="18" charset="0"/>
                        <a:ea typeface="Calibri"/>
                        <a:cs typeface="Times New Roman" pitchFamily="18" charset="0"/>
                      </a:endParaRPr>
                    </a:p>
                  </a:txBody>
                  <a:tcPr marL="48322" marR="48322" marT="0" marB="0" anchor="ctr">
                    <a:solidFill>
                      <a:schemeClr val="accent1">
                        <a:lumMod val="60000"/>
                        <a:lumOff val="40000"/>
                      </a:schemeClr>
                    </a:solidFill>
                  </a:tcPr>
                </a:tc>
                <a:tc>
                  <a:txBody>
                    <a:bodyPr/>
                    <a:lstStyle/>
                    <a:p>
                      <a:pPr algn="ctr">
                        <a:lnSpc>
                          <a:spcPct val="107000"/>
                        </a:lnSpc>
                        <a:spcAft>
                          <a:spcPts val="0"/>
                        </a:spcAft>
                      </a:pPr>
                      <a:r>
                        <a:rPr lang="en-IN" sz="1500" b="1" dirty="0">
                          <a:effectLst/>
                          <a:latin typeface="Times New Roman" pitchFamily="18" charset="0"/>
                          <a:cs typeface="Times New Roman" pitchFamily="18" charset="0"/>
                        </a:rPr>
                        <a:t>Entropy</a:t>
                      </a:r>
                      <a:endParaRPr lang="en-IN" sz="1500" b="1" dirty="0">
                        <a:effectLst/>
                        <a:latin typeface="Times New Roman" pitchFamily="18" charset="0"/>
                        <a:ea typeface="Calibri"/>
                        <a:cs typeface="Times New Roman" pitchFamily="18" charset="0"/>
                      </a:endParaRPr>
                    </a:p>
                  </a:txBody>
                  <a:tcPr marL="48322" marR="48322" marT="0" marB="0" anchor="ctr">
                    <a:solidFill>
                      <a:schemeClr val="accent1">
                        <a:lumMod val="60000"/>
                        <a:lumOff val="40000"/>
                      </a:schemeClr>
                    </a:solidFill>
                  </a:tcPr>
                </a:tc>
                <a:tc>
                  <a:txBody>
                    <a:bodyPr/>
                    <a:lstStyle/>
                    <a:p>
                      <a:pPr algn="ctr">
                        <a:lnSpc>
                          <a:spcPct val="107000"/>
                        </a:lnSpc>
                        <a:spcAft>
                          <a:spcPts val="0"/>
                        </a:spcAft>
                      </a:pPr>
                      <a:r>
                        <a:rPr lang="en-IN" sz="1500" b="1" dirty="0">
                          <a:effectLst/>
                          <a:latin typeface="Times New Roman" pitchFamily="18" charset="0"/>
                          <a:cs typeface="Times New Roman" pitchFamily="18" charset="0"/>
                        </a:rPr>
                        <a:t>PSNR</a:t>
                      </a:r>
                      <a:endParaRPr lang="en-IN" sz="1500" b="1" dirty="0">
                        <a:effectLst/>
                        <a:latin typeface="Times New Roman" pitchFamily="18" charset="0"/>
                        <a:ea typeface="Calibri"/>
                        <a:cs typeface="Times New Roman" pitchFamily="18" charset="0"/>
                      </a:endParaRPr>
                    </a:p>
                  </a:txBody>
                  <a:tcPr marL="48322" marR="48322" marT="0" marB="0" anchor="ctr">
                    <a:solidFill>
                      <a:schemeClr val="accent1">
                        <a:lumMod val="60000"/>
                        <a:lumOff val="40000"/>
                      </a:schemeClr>
                    </a:solidFill>
                  </a:tcPr>
                </a:tc>
                <a:tc>
                  <a:txBody>
                    <a:bodyPr/>
                    <a:lstStyle/>
                    <a:p>
                      <a:pPr algn="ctr">
                        <a:lnSpc>
                          <a:spcPct val="107000"/>
                        </a:lnSpc>
                        <a:spcAft>
                          <a:spcPts val="0"/>
                        </a:spcAft>
                      </a:pPr>
                      <a:r>
                        <a:rPr lang="en-IN" sz="1500" b="1" dirty="0">
                          <a:effectLst/>
                          <a:latin typeface="Times New Roman" pitchFamily="18" charset="0"/>
                          <a:cs typeface="Times New Roman" pitchFamily="18" charset="0"/>
                        </a:rPr>
                        <a:t>MSE</a:t>
                      </a:r>
                      <a:endParaRPr lang="en-IN" sz="1500" b="1" dirty="0">
                        <a:effectLst/>
                        <a:latin typeface="Times New Roman" pitchFamily="18" charset="0"/>
                        <a:ea typeface="Calibri"/>
                        <a:cs typeface="Times New Roman" pitchFamily="18" charset="0"/>
                      </a:endParaRPr>
                    </a:p>
                  </a:txBody>
                  <a:tcPr marL="48322" marR="48322" marT="0" marB="0" anchor="ctr">
                    <a:solidFill>
                      <a:schemeClr val="accent1">
                        <a:lumMod val="60000"/>
                        <a:lumOff val="40000"/>
                      </a:schemeClr>
                    </a:solidFill>
                  </a:tcPr>
                </a:tc>
                <a:tc>
                  <a:txBody>
                    <a:bodyPr/>
                    <a:lstStyle/>
                    <a:p>
                      <a:pPr algn="ctr">
                        <a:lnSpc>
                          <a:spcPct val="107000"/>
                        </a:lnSpc>
                        <a:spcAft>
                          <a:spcPts val="0"/>
                        </a:spcAft>
                      </a:pPr>
                      <a:r>
                        <a:rPr lang="en-IN" sz="1500" b="1" dirty="0">
                          <a:effectLst/>
                          <a:latin typeface="Times New Roman" pitchFamily="18" charset="0"/>
                          <a:cs typeface="Times New Roman" pitchFamily="18" charset="0"/>
                        </a:rPr>
                        <a:t>RMSE</a:t>
                      </a:r>
                      <a:endParaRPr lang="en-IN" sz="1500" b="1" dirty="0">
                        <a:effectLst/>
                        <a:latin typeface="Times New Roman" pitchFamily="18" charset="0"/>
                        <a:ea typeface="Calibri"/>
                        <a:cs typeface="Times New Roman" pitchFamily="18" charset="0"/>
                      </a:endParaRPr>
                    </a:p>
                  </a:txBody>
                  <a:tcPr marL="48322" marR="48322" marT="0" marB="0" anchor="ctr">
                    <a:solidFill>
                      <a:schemeClr val="accent1">
                        <a:lumMod val="60000"/>
                        <a:lumOff val="40000"/>
                      </a:schemeClr>
                    </a:solidFill>
                  </a:tcPr>
                </a:tc>
                <a:extLst>
                  <a:ext uri="{0D108BD9-81ED-4DB2-BD59-A6C34878D82A}">
                    <a16:rowId xmlns:a16="http://schemas.microsoft.com/office/drawing/2014/main" val="10000"/>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0.1</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1"/>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0.2</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7.667444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3.719785</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2"/>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3"/>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7.667444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3.719785</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4"/>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0.5</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7.667444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5"/>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0.6</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7.667444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3.719785</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6"/>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0.7</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7"/>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8"/>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0.9</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7.667444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09"/>
                  </a:ext>
                </a:extLst>
              </a:tr>
              <a:tr h="334278">
                <a:tc>
                  <a:txBody>
                    <a:bodyPr/>
                    <a:lstStyle/>
                    <a:p>
                      <a:pPr algn="ctr">
                        <a:lnSpc>
                          <a:spcPct val="107000"/>
                        </a:lnSpc>
                        <a:spcAft>
                          <a:spcPts val="0"/>
                        </a:spcAft>
                      </a:pPr>
                      <a:r>
                        <a:rPr lang="en-IN" sz="1400" dirty="0">
                          <a:effectLst/>
                          <a:latin typeface="Times New Roman" pitchFamily="18" charset="0"/>
                          <a:cs typeface="Times New Roman" pitchFamily="18" charset="0"/>
                        </a:rPr>
                        <a:t>1.0</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0.117638</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0.088433</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7.667444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3.719785</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2.76E+04</a:t>
                      </a:r>
                      <a:endParaRPr lang="en-IN" sz="1400" dirty="0">
                        <a:effectLst/>
                        <a:latin typeface="Times New Roman" pitchFamily="18" charset="0"/>
                        <a:ea typeface="Calibri"/>
                        <a:cs typeface="Times New Roman" pitchFamily="18" charset="0"/>
                      </a:endParaRPr>
                    </a:p>
                  </a:txBody>
                  <a:tcPr marL="48322" marR="48322" marT="0" marB="0" anchor="ctr"/>
                </a:tc>
                <a:tc>
                  <a:txBody>
                    <a:bodyPr/>
                    <a:lstStyle/>
                    <a:p>
                      <a:pPr algn="ctr">
                        <a:lnSpc>
                          <a:spcPct val="107000"/>
                        </a:lnSpc>
                        <a:spcAft>
                          <a:spcPts val="0"/>
                        </a:spcAft>
                      </a:pPr>
                      <a:r>
                        <a:rPr lang="en-IN" sz="1400" dirty="0">
                          <a:effectLst/>
                          <a:latin typeface="Times New Roman" pitchFamily="18" charset="0"/>
                          <a:cs typeface="Times New Roman" pitchFamily="18" charset="0"/>
                        </a:rPr>
                        <a:t>5.6087</a:t>
                      </a:r>
                      <a:endParaRPr lang="en-IN" sz="1400" dirty="0">
                        <a:effectLst/>
                        <a:latin typeface="Times New Roman" pitchFamily="18" charset="0"/>
                        <a:ea typeface="Calibri"/>
                        <a:cs typeface="Times New Roman" pitchFamily="18" charset="0"/>
                      </a:endParaRPr>
                    </a:p>
                  </a:txBody>
                  <a:tcPr marL="48322" marR="48322" marT="0" marB="0" anchor="ctr"/>
                </a:tc>
                <a:extLst>
                  <a:ext uri="{0D108BD9-81ED-4DB2-BD59-A6C34878D82A}">
                    <a16:rowId xmlns:a16="http://schemas.microsoft.com/office/drawing/2014/main" val="10010"/>
                  </a:ext>
                </a:extLst>
              </a:tr>
            </a:tbl>
          </a:graphicData>
        </a:graphic>
      </p:graphicFrame>
      <p:sp>
        <p:nvSpPr>
          <p:cNvPr id="4" name="TextBox 3"/>
          <p:cNvSpPr txBox="1"/>
          <p:nvPr/>
        </p:nvSpPr>
        <p:spPr>
          <a:xfrm>
            <a:off x="2840477" y="4552545"/>
            <a:ext cx="3424136" cy="33855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1600" b="1" dirty="0">
                <a:latin typeface="Times New Roman" pitchFamily="18" charset="0"/>
                <a:cs typeface="Times New Roman" pitchFamily="18" charset="0"/>
              </a:rPr>
              <a:t> Various Images Similarity Metrics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422938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58131" y="1070043"/>
            <a:ext cx="8217074" cy="1887163"/>
          </a:xfrm>
          <a:prstGeom prst="rect">
            <a:avLst/>
          </a:prstGeom>
        </p:spPr>
      </p:pic>
      <p:sp>
        <p:nvSpPr>
          <p:cNvPr id="4" name="TextBox 3"/>
          <p:cNvSpPr txBox="1"/>
          <p:nvPr/>
        </p:nvSpPr>
        <p:spPr>
          <a:xfrm>
            <a:off x="632295" y="3531140"/>
            <a:ext cx="7908587" cy="1169551"/>
          </a:xfrm>
          <a:prstGeom prst="rect">
            <a:avLst/>
          </a:prstGeom>
          <a:noFill/>
        </p:spPr>
        <p:txBody>
          <a:bodyPr wrap="square" rtlCol="0">
            <a:spAutoFit/>
          </a:bodyPr>
          <a:lstStyle/>
          <a:p>
            <a:pPr marL="342900" lvl="0" indent="-342900">
              <a:buFont typeface="+mj-lt"/>
              <a:buAutoNum type="alphaLcParenR"/>
            </a:pPr>
            <a:r>
              <a:rPr lang="en-IN" b="1" dirty="0">
                <a:latin typeface="Times New Roman" pitchFamily="18" charset="0"/>
                <a:cs typeface="Times New Roman" pitchFamily="18" charset="0"/>
              </a:rPr>
              <a:t>Chi Square Probability Distribution of the cover image</a:t>
            </a:r>
            <a:endParaRPr lang="en-IN" dirty="0">
              <a:latin typeface="Times New Roman" pitchFamily="18" charset="0"/>
              <a:cs typeface="Times New Roman" pitchFamily="18" charset="0"/>
            </a:endParaRPr>
          </a:p>
          <a:p>
            <a:pPr marL="342900" lvl="0" indent="-342900">
              <a:buFont typeface="+mj-lt"/>
              <a:buAutoNum type="alphaLcParenR"/>
            </a:pPr>
            <a:r>
              <a:rPr lang="en-IN" b="1" dirty="0">
                <a:latin typeface="Times New Roman" pitchFamily="18" charset="0"/>
                <a:cs typeface="Times New Roman" pitchFamily="18" charset="0"/>
              </a:rPr>
              <a:t>Chi Square Probability Distribution of the image after 10% Embedding</a:t>
            </a:r>
            <a:endParaRPr lang="en-IN" dirty="0">
              <a:latin typeface="Times New Roman" pitchFamily="18" charset="0"/>
              <a:cs typeface="Times New Roman" pitchFamily="18" charset="0"/>
            </a:endParaRPr>
          </a:p>
          <a:p>
            <a:pPr marL="342900" lvl="0" indent="-342900">
              <a:buFont typeface="+mj-lt"/>
              <a:buAutoNum type="alphaLcParenR"/>
            </a:pPr>
            <a:r>
              <a:rPr lang="en-IN" b="1" dirty="0">
                <a:latin typeface="Times New Roman" pitchFamily="18" charset="0"/>
                <a:cs typeface="Times New Roman" pitchFamily="18" charset="0"/>
              </a:rPr>
              <a:t>Chi Square Probability Distribution of the image after 50% Embedding</a:t>
            </a:r>
            <a:endParaRPr lang="en-IN" dirty="0">
              <a:latin typeface="Times New Roman" pitchFamily="18" charset="0"/>
              <a:cs typeface="Times New Roman" pitchFamily="18" charset="0"/>
            </a:endParaRPr>
          </a:p>
          <a:p>
            <a:pPr marL="342900" lvl="0" indent="-342900">
              <a:buFont typeface="+mj-lt"/>
              <a:buAutoNum type="alphaLcParenR"/>
            </a:pPr>
            <a:r>
              <a:rPr lang="en-IN" b="1" dirty="0">
                <a:latin typeface="Times New Roman" pitchFamily="18" charset="0"/>
                <a:cs typeface="Times New Roman" pitchFamily="18" charset="0"/>
              </a:rPr>
              <a:t>Chi Square Probability Distribution of the image after 100% Embedding</a:t>
            </a:r>
            <a:endParaRPr lang="en-IN" dirty="0">
              <a:latin typeface="Times New Roman" pitchFamily="18" charset="0"/>
              <a:cs typeface="Times New Roman" pitchFamily="18" charset="0"/>
            </a:endParaRPr>
          </a:p>
          <a:p>
            <a:endParaRPr lang="en-IN" dirty="0"/>
          </a:p>
        </p:txBody>
      </p:sp>
      <p:sp>
        <p:nvSpPr>
          <p:cNvPr id="5" name="TextBox 4"/>
          <p:cNvSpPr txBox="1"/>
          <p:nvPr/>
        </p:nvSpPr>
        <p:spPr>
          <a:xfrm>
            <a:off x="409257" y="434551"/>
            <a:ext cx="8314821" cy="369332"/>
          </a:xfrm>
          <a:prstGeom prst="rect">
            <a:avLst/>
          </a:prstGeom>
          <a:noFill/>
        </p:spPr>
        <p:txBody>
          <a:bodyPr wrap="square" rtlCol="0">
            <a:spAutoFit/>
          </a:bodyPr>
          <a:lstStyle/>
          <a:p>
            <a:r>
              <a:rPr lang="en-IN" sz="1800" b="1" dirty="0">
                <a:latin typeface="Times New Roman" pitchFamily="18" charset="0"/>
                <a:cs typeface="Times New Roman" pitchFamily="18" charset="0"/>
              </a:rPr>
              <a:t>Chi Square Probability Distribution of Cover and Stego Images (10%, 50%, 100%)</a:t>
            </a:r>
            <a:endParaRPr lang="en-IN" sz="1800" dirty="0">
              <a:latin typeface="Times New Roman" pitchFamily="18" charset="0"/>
              <a:cs typeface="Times New Roman" pitchFamily="18" charset="0"/>
            </a:endParaRPr>
          </a:p>
        </p:txBody>
      </p:sp>
      <p:sp>
        <p:nvSpPr>
          <p:cNvPr id="6" name="TextBox 5"/>
          <p:cNvSpPr txBox="1"/>
          <p:nvPr/>
        </p:nvSpPr>
        <p:spPr>
          <a:xfrm>
            <a:off x="1240743" y="2960191"/>
            <a:ext cx="418289" cy="307777"/>
          </a:xfrm>
          <a:prstGeom prst="rect">
            <a:avLst/>
          </a:prstGeom>
          <a:noFill/>
        </p:spPr>
        <p:txBody>
          <a:bodyPr wrap="square" rtlCol="0">
            <a:spAutoFit/>
          </a:bodyPr>
          <a:lstStyle/>
          <a:p>
            <a:r>
              <a:rPr lang="en-US" dirty="0"/>
              <a:t>(a)</a:t>
            </a:r>
            <a:endParaRPr lang="en-IN" dirty="0"/>
          </a:p>
        </p:txBody>
      </p:sp>
      <p:sp>
        <p:nvSpPr>
          <p:cNvPr id="11" name="TextBox 10"/>
          <p:cNvSpPr txBox="1"/>
          <p:nvPr/>
        </p:nvSpPr>
        <p:spPr>
          <a:xfrm>
            <a:off x="3278220" y="2967223"/>
            <a:ext cx="428017" cy="307777"/>
          </a:xfrm>
          <a:prstGeom prst="rect">
            <a:avLst/>
          </a:prstGeom>
          <a:noFill/>
        </p:spPr>
        <p:txBody>
          <a:bodyPr wrap="square" rtlCol="0">
            <a:spAutoFit/>
          </a:bodyPr>
          <a:lstStyle/>
          <a:p>
            <a:r>
              <a:rPr lang="en-US" dirty="0"/>
              <a:t>(b)</a:t>
            </a:r>
            <a:endParaRPr lang="en-IN" dirty="0"/>
          </a:p>
        </p:txBody>
      </p:sp>
      <p:sp>
        <p:nvSpPr>
          <p:cNvPr id="12" name="TextBox 11"/>
          <p:cNvSpPr txBox="1"/>
          <p:nvPr/>
        </p:nvSpPr>
        <p:spPr>
          <a:xfrm>
            <a:off x="5350212" y="2967224"/>
            <a:ext cx="466928" cy="307777"/>
          </a:xfrm>
          <a:prstGeom prst="rect">
            <a:avLst/>
          </a:prstGeom>
          <a:noFill/>
        </p:spPr>
        <p:txBody>
          <a:bodyPr wrap="square" rtlCol="0">
            <a:spAutoFit/>
          </a:bodyPr>
          <a:lstStyle/>
          <a:p>
            <a:r>
              <a:rPr lang="en-US" dirty="0"/>
              <a:t>(c)</a:t>
            </a:r>
            <a:endParaRPr lang="en-IN" dirty="0"/>
          </a:p>
        </p:txBody>
      </p:sp>
      <p:sp>
        <p:nvSpPr>
          <p:cNvPr id="13" name="TextBox 12"/>
          <p:cNvSpPr txBox="1"/>
          <p:nvPr/>
        </p:nvSpPr>
        <p:spPr>
          <a:xfrm>
            <a:off x="7461115" y="2957203"/>
            <a:ext cx="408562" cy="307777"/>
          </a:xfrm>
          <a:prstGeom prst="rect">
            <a:avLst/>
          </a:prstGeom>
          <a:noFill/>
        </p:spPr>
        <p:txBody>
          <a:bodyPr wrap="square" rtlCol="0">
            <a:spAutoFit/>
          </a:bodyPr>
          <a:lstStyle/>
          <a:p>
            <a:r>
              <a:rPr lang="en-US" dirty="0"/>
              <a:t>(d)</a:t>
            </a:r>
            <a:endParaRPr lang="en-IN" dirty="0"/>
          </a:p>
        </p:txBody>
      </p:sp>
    </p:spTree>
    <p:extLst>
      <p:ext uri="{BB962C8B-B14F-4D97-AF65-F5344CB8AC3E}">
        <p14:creationId xmlns:p14="http://schemas.microsoft.com/office/powerpoint/2010/main" val="588053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57201" y="1070042"/>
            <a:ext cx="8210144" cy="1887166"/>
          </a:xfrm>
          <a:prstGeom prst="rect">
            <a:avLst/>
          </a:prstGeom>
        </p:spPr>
      </p:pic>
      <p:sp>
        <p:nvSpPr>
          <p:cNvPr id="4" name="TextBox 3"/>
          <p:cNvSpPr txBox="1"/>
          <p:nvPr/>
        </p:nvSpPr>
        <p:spPr>
          <a:xfrm>
            <a:off x="466928" y="392933"/>
            <a:ext cx="8210143" cy="369332"/>
          </a:xfrm>
          <a:prstGeom prst="rect">
            <a:avLst/>
          </a:prstGeom>
          <a:noFill/>
        </p:spPr>
        <p:txBody>
          <a:bodyPr wrap="square" rtlCol="0">
            <a:spAutoFit/>
          </a:bodyPr>
          <a:lstStyle/>
          <a:p>
            <a:r>
              <a:rPr lang="en-IN" sz="1800" b="1" dirty="0">
                <a:latin typeface="Times New Roman" pitchFamily="18" charset="0"/>
                <a:cs typeface="Times New Roman" pitchFamily="18" charset="0"/>
              </a:rPr>
              <a:t>Chi Square Statistics Distribution of Cover and Stego Images (10%, 50%, 100%)</a:t>
            </a:r>
            <a:endParaRPr lang="en-IN" sz="1800" dirty="0">
              <a:latin typeface="Times New Roman" pitchFamily="18" charset="0"/>
              <a:cs typeface="Times New Roman" pitchFamily="18" charset="0"/>
            </a:endParaRPr>
          </a:p>
        </p:txBody>
      </p:sp>
      <p:sp>
        <p:nvSpPr>
          <p:cNvPr id="5" name="TextBox 4"/>
          <p:cNvSpPr txBox="1"/>
          <p:nvPr/>
        </p:nvSpPr>
        <p:spPr>
          <a:xfrm>
            <a:off x="666344" y="3570050"/>
            <a:ext cx="6580761" cy="954107"/>
          </a:xfrm>
          <a:prstGeom prst="rect">
            <a:avLst/>
          </a:prstGeom>
          <a:noFill/>
        </p:spPr>
        <p:txBody>
          <a:bodyPr wrap="square" rtlCol="0">
            <a:spAutoFit/>
          </a:bodyPr>
          <a:lstStyle/>
          <a:p>
            <a:pPr marL="342900" lvl="0" indent="-342900">
              <a:buFont typeface="+mj-lt"/>
              <a:buAutoNum type="alphaLcParenR"/>
            </a:pPr>
            <a:r>
              <a:rPr lang="en-IN" b="1" dirty="0">
                <a:latin typeface="Times New Roman" pitchFamily="18" charset="0"/>
                <a:cs typeface="Times New Roman" pitchFamily="18" charset="0"/>
              </a:rPr>
              <a:t>Chi Square Statistics of the cover image</a:t>
            </a:r>
            <a:endParaRPr lang="en-IN" dirty="0">
              <a:latin typeface="Times New Roman" pitchFamily="18" charset="0"/>
              <a:cs typeface="Times New Roman" pitchFamily="18" charset="0"/>
            </a:endParaRPr>
          </a:p>
          <a:p>
            <a:pPr marL="342900" lvl="0" indent="-342900">
              <a:buFont typeface="+mj-lt"/>
              <a:buAutoNum type="alphaLcParenR"/>
            </a:pPr>
            <a:r>
              <a:rPr lang="en-IN" b="1" dirty="0">
                <a:latin typeface="Times New Roman" pitchFamily="18" charset="0"/>
                <a:cs typeface="Times New Roman" pitchFamily="18" charset="0"/>
              </a:rPr>
              <a:t>Chi Square Statistics of the image after 10% Embedding</a:t>
            </a:r>
            <a:endParaRPr lang="en-IN" dirty="0">
              <a:latin typeface="Times New Roman" pitchFamily="18" charset="0"/>
              <a:cs typeface="Times New Roman" pitchFamily="18" charset="0"/>
            </a:endParaRPr>
          </a:p>
          <a:p>
            <a:pPr marL="342900" lvl="0" indent="-342900">
              <a:buFont typeface="+mj-lt"/>
              <a:buAutoNum type="alphaLcParenR"/>
            </a:pPr>
            <a:r>
              <a:rPr lang="en-IN" b="1" dirty="0">
                <a:latin typeface="Times New Roman" pitchFamily="18" charset="0"/>
                <a:cs typeface="Times New Roman" pitchFamily="18" charset="0"/>
              </a:rPr>
              <a:t>Chi Square Statistics of the image after 50% Embedding</a:t>
            </a:r>
            <a:endParaRPr lang="en-IN" dirty="0">
              <a:latin typeface="Times New Roman" pitchFamily="18" charset="0"/>
              <a:cs typeface="Times New Roman" pitchFamily="18" charset="0"/>
            </a:endParaRPr>
          </a:p>
          <a:p>
            <a:pPr marL="342900" lvl="0" indent="-342900">
              <a:buFont typeface="+mj-lt"/>
              <a:buAutoNum type="alphaLcParenR"/>
            </a:pPr>
            <a:r>
              <a:rPr lang="en-IN" b="1" dirty="0">
                <a:latin typeface="Times New Roman" pitchFamily="18" charset="0"/>
                <a:cs typeface="Times New Roman" pitchFamily="18" charset="0"/>
              </a:rPr>
              <a:t>Chi Square Statistics of the image after 100% Embedding</a:t>
            </a:r>
            <a:endParaRPr lang="en-IN" dirty="0">
              <a:latin typeface="Times New Roman" pitchFamily="18" charset="0"/>
              <a:cs typeface="Times New Roman" pitchFamily="18" charset="0"/>
            </a:endParaRPr>
          </a:p>
        </p:txBody>
      </p:sp>
      <p:sp>
        <p:nvSpPr>
          <p:cNvPr id="6" name="TextBox 5"/>
          <p:cNvSpPr txBox="1"/>
          <p:nvPr/>
        </p:nvSpPr>
        <p:spPr>
          <a:xfrm>
            <a:off x="1274324" y="2957208"/>
            <a:ext cx="496110" cy="307777"/>
          </a:xfrm>
          <a:prstGeom prst="rect">
            <a:avLst/>
          </a:prstGeom>
          <a:noFill/>
        </p:spPr>
        <p:txBody>
          <a:bodyPr wrap="square" rtlCol="0">
            <a:spAutoFit/>
          </a:bodyPr>
          <a:lstStyle/>
          <a:p>
            <a:r>
              <a:rPr lang="en-US" dirty="0"/>
              <a:t>(a)</a:t>
            </a:r>
            <a:endParaRPr lang="en-IN" dirty="0"/>
          </a:p>
        </p:txBody>
      </p:sp>
      <p:sp>
        <p:nvSpPr>
          <p:cNvPr id="7" name="TextBox 6"/>
          <p:cNvSpPr txBox="1"/>
          <p:nvPr/>
        </p:nvSpPr>
        <p:spPr>
          <a:xfrm>
            <a:off x="3356043" y="2957207"/>
            <a:ext cx="486383" cy="307777"/>
          </a:xfrm>
          <a:prstGeom prst="rect">
            <a:avLst/>
          </a:prstGeom>
          <a:noFill/>
        </p:spPr>
        <p:txBody>
          <a:bodyPr wrap="square" rtlCol="0">
            <a:spAutoFit/>
          </a:bodyPr>
          <a:lstStyle/>
          <a:p>
            <a:r>
              <a:rPr lang="en-US" dirty="0"/>
              <a:t>(b)</a:t>
            </a:r>
            <a:endParaRPr lang="en-IN" dirty="0"/>
          </a:p>
        </p:txBody>
      </p:sp>
      <p:sp>
        <p:nvSpPr>
          <p:cNvPr id="8" name="TextBox 7"/>
          <p:cNvSpPr txBox="1"/>
          <p:nvPr/>
        </p:nvSpPr>
        <p:spPr>
          <a:xfrm>
            <a:off x="5428035" y="2957205"/>
            <a:ext cx="466926" cy="307777"/>
          </a:xfrm>
          <a:prstGeom prst="rect">
            <a:avLst/>
          </a:prstGeom>
          <a:noFill/>
        </p:spPr>
        <p:txBody>
          <a:bodyPr wrap="square" rtlCol="0">
            <a:spAutoFit/>
          </a:bodyPr>
          <a:lstStyle/>
          <a:p>
            <a:r>
              <a:rPr lang="en-US" dirty="0"/>
              <a:t>(c)</a:t>
            </a:r>
            <a:endParaRPr lang="en-IN" dirty="0"/>
          </a:p>
        </p:txBody>
      </p:sp>
      <p:sp>
        <p:nvSpPr>
          <p:cNvPr id="9" name="TextBox 8"/>
          <p:cNvSpPr txBox="1"/>
          <p:nvPr/>
        </p:nvSpPr>
        <p:spPr>
          <a:xfrm>
            <a:off x="7477728" y="2955851"/>
            <a:ext cx="447472" cy="307777"/>
          </a:xfrm>
          <a:prstGeom prst="rect">
            <a:avLst/>
          </a:prstGeom>
          <a:noFill/>
        </p:spPr>
        <p:txBody>
          <a:bodyPr wrap="square" rtlCol="0">
            <a:spAutoFit/>
          </a:bodyPr>
          <a:lstStyle/>
          <a:p>
            <a:r>
              <a:rPr lang="en-US" dirty="0"/>
              <a:t>(d)</a:t>
            </a:r>
            <a:endParaRPr lang="en-IN" dirty="0"/>
          </a:p>
        </p:txBody>
      </p:sp>
    </p:spTree>
    <p:extLst>
      <p:ext uri="{BB962C8B-B14F-4D97-AF65-F5344CB8AC3E}">
        <p14:creationId xmlns:p14="http://schemas.microsoft.com/office/powerpoint/2010/main" val="180977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5EF7F-087C-40EC-9721-9B24C1C93229}"/>
              </a:ext>
            </a:extLst>
          </p:cNvPr>
          <p:cNvSpPr txBox="1"/>
          <p:nvPr/>
        </p:nvSpPr>
        <p:spPr>
          <a:xfrm>
            <a:off x="342310" y="162239"/>
            <a:ext cx="8073656" cy="707886"/>
          </a:xfrm>
          <a:prstGeom prst="rect">
            <a:avLst/>
          </a:prstGeom>
          <a:noFill/>
        </p:spPr>
        <p:txBody>
          <a:bodyPr wrap="square" rtlCol="0">
            <a:spAutoFit/>
          </a:bodyPr>
          <a:lstStyle/>
          <a:p>
            <a:pPr algn="ctr"/>
            <a:r>
              <a:rPr lang="en-IN" sz="4000" dirty="0">
                <a:solidFill>
                  <a:schemeClr val="bg1"/>
                </a:solidFill>
                <a:latin typeface="Algerian" pitchFamily="82" charset="0"/>
              </a:rPr>
              <a:t>Contents</a:t>
            </a:r>
            <a:endParaRPr lang="en-IN" sz="3600" dirty="0">
              <a:solidFill>
                <a:schemeClr val="bg1"/>
              </a:solidFill>
              <a:latin typeface="Algerian" pitchFamily="82" charset="0"/>
            </a:endParaRPr>
          </a:p>
        </p:txBody>
      </p:sp>
      <p:sp>
        <p:nvSpPr>
          <p:cNvPr id="4" name="TextBox 3">
            <a:extLst>
              <a:ext uri="{FF2B5EF4-FFF2-40B4-BE49-F238E27FC236}">
                <a16:creationId xmlns:a16="http://schemas.microsoft.com/office/drawing/2014/main" id="{E16169BE-42A6-4311-9251-B27D10D66C63}"/>
              </a:ext>
            </a:extLst>
          </p:cNvPr>
          <p:cNvSpPr txBox="1"/>
          <p:nvPr/>
        </p:nvSpPr>
        <p:spPr>
          <a:xfrm>
            <a:off x="675860" y="1046326"/>
            <a:ext cx="7339775" cy="3416320"/>
          </a:xfrm>
          <a:prstGeom prst="rect">
            <a:avLst/>
          </a:prstGeom>
          <a:noFill/>
          <a:ln>
            <a:noFill/>
          </a:ln>
        </p:spPr>
        <p:txBody>
          <a:bodyPr wrap="square" rtlCol="0">
            <a:spAutoFit/>
          </a:bodyPr>
          <a:lstStyle/>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Steganography</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IoT Attacks</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Recent IoT Attacks carried out</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Literature Survey</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Proposed Method</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Experimental Results</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Comparison with existing approach</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Conclusion &amp; Future Scope</a:t>
            </a:r>
          </a:p>
          <a:p>
            <a:pPr marL="514350" indent="-514350">
              <a:buClr>
                <a:schemeClr val="bg1"/>
              </a:buClr>
              <a:buFont typeface="+mj-lt"/>
              <a:buAutoNum type="arabicPeriod"/>
            </a:pPr>
            <a:r>
              <a:rPr lang="en-IN" sz="2400" dirty="0">
                <a:solidFill>
                  <a:schemeClr val="bg1"/>
                </a:solidFill>
                <a:latin typeface="Times New Roman" pitchFamily="18" charset="0"/>
                <a:cs typeface="Times New Roman" pitchFamily="18" charset="0"/>
              </a:rPr>
              <a:t>References</a:t>
            </a:r>
          </a:p>
        </p:txBody>
      </p:sp>
    </p:spTree>
    <p:extLst>
      <p:ext uri="{BB962C8B-B14F-4D97-AF65-F5344CB8AC3E}">
        <p14:creationId xmlns:p14="http://schemas.microsoft.com/office/powerpoint/2010/main" val="3509294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17996" y="3044743"/>
            <a:ext cx="7068300" cy="610500"/>
          </a:xfrm>
        </p:spPr>
        <p:txBody>
          <a:bodyPr/>
          <a:lstStyle/>
          <a:p>
            <a:r>
              <a:rPr lang="en-IN" sz="5400" dirty="0">
                <a:latin typeface="Algerian" pitchFamily="82" charset="0"/>
              </a:rPr>
              <a:t>7. </a:t>
            </a:r>
            <a:br>
              <a:rPr lang="en-IN" sz="5400" dirty="0">
                <a:latin typeface="Algerian" pitchFamily="82" charset="0"/>
              </a:rPr>
            </a:br>
            <a:r>
              <a:rPr lang="en-IN" sz="5400" dirty="0">
                <a:latin typeface="Algerian" pitchFamily="82" charset="0"/>
              </a:rPr>
              <a:t>comparison </a:t>
            </a:r>
            <a:r>
              <a:rPr lang="en-IN" sz="5400" dirty="0">
                <a:solidFill>
                  <a:schemeClr val="bg1"/>
                </a:solidFill>
                <a:latin typeface="Algerian" pitchFamily="82" charset="0"/>
                <a:cs typeface="Times New Roman" pitchFamily="18" charset="0"/>
              </a:rPr>
              <a:t>with existing approach</a:t>
            </a:r>
            <a:endParaRPr lang="en-US" sz="5400" dirty="0">
              <a:latin typeface="Algerian" pitchFamily="8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6841100"/>
              </p:ext>
            </p:extLst>
          </p:nvPr>
        </p:nvGraphicFramePr>
        <p:xfrm>
          <a:off x="468086" y="132571"/>
          <a:ext cx="8131629" cy="4859620"/>
        </p:xfrm>
        <a:graphic>
          <a:graphicData uri="http://schemas.openxmlformats.org/drawingml/2006/table">
            <a:tbl>
              <a:tblPr firstRow="1" firstCol="1" bandRow="1">
                <a:tableStyleId>{BABCC7EA-1AB2-48C8-85C9-749F019F7E28}</a:tableStyleId>
              </a:tblPr>
              <a:tblGrid>
                <a:gridCol w="1614707">
                  <a:extLst>
                    <a:ext uri="{9D8B030D-6E8A-4147-A177-3AD203B41FA5}">
                      <a16:colId xmlns:a16="http://schemas.microsoft.com/office/drawing/2014/main" val="20000"/>
                    </a:ext>
                  </a:extLst>
                </a:gridCol>
                <a:gridCol w="1636589">
                  <a:extLst>
                    <a:ext uri="{9D8B030D-6E8A-4147-A177-3AD203B41FA5}">
                      <a16:colId xmlns:a16="http://schemas.microsoft.com/office/drawing/2014/main" val="20001"/>
                    </a:ext>
                  </a:extLst>
                </a:gridCol>
                <a:gridCol w="1625647">
                  <a:extLst>
                    <a:ext uri="{9D8B030D-6E8A-4147-A177-3AD203B41FA5}">
                      <a16:colId xmlns:a16="http://schemas.microsoft.com/office/drawing/2014/main" val="20002"/>
                    </a:ext>
                  </a:extLst>
                </a:gridCol>
                <a:gridCol w="1627343">
                  <a:extLst>
                    <a:ext uri="{9D8B030D-6E8A-4147-A177-3AD203B41FA5}">
                      <a16:colId xmlns:a16="http://schemas.microsoft.com/office/drawing/2014/main" val="20003"/>
                    </a:ext>
                  </a:extLst>
                </a:gridCol>
                <a:gridCol w="1627343">
                  <a:extLst>
                    <a:ext uri="{9D8B030D-6E8A-4147-A177-3AD203B41FA5}">
                      <a16:colId xmlns:a16="http://schemas.microsoft.com/office/drawing/2014/main" val="20004"/>
                    </a:ext>
                  </a:extLst>
                </a:gridCol>
              </a:tblGrid>
              <a:tr h="965324">
                <a:tc>
                  <a:txBody>
                    <a:bodyPr/>
                    <a:lstStyle/>
                    <a:p>
                      <a:pPr algn="ctr">
                        <a:lnSpc>
                          <a:spcPct val="107000"/>
                        </a:lnSpc>
                        <a:spcAft>
                          <a:spcPts val="0"/>
                        </a:spcAft>
                      </a:pPr>
                      <a:r>
                        <a:rPr lang="en-IN" sz="1200" b="1" u="none" dirty="0">
                          <a:solidFill>
                            <a:schemeClr val="tx1"/>
                          </a:solidFill>
                          <a:effectLst/>
                          <a:latin typeface="Times New Roman" pitchFamily="18" charset="0"/>
                          <a:cs typeface="Times New Roman" pitchFamily="18" charset="0"/>
                        </a:rPr>
                        <a:t>Image Steganography Using Modified L.S.B [12]</a:t>
                      </a: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07000"/>
                        </a:lnSpc>
                        <a:spcAft>
                          <a:spcPts val="0"/>
                        </a:spcAft>
                      </a:pPr>
                      <a:r>
                        <a:rPr lang="en-IN" sz="1200" b="1" u="none" dirty="0">
                          <a:solidFill>
                            <a:schemeClr val="tx1"/>
                          </a:solidFill>
                          <a:effectLst/>
                          <a:latin typeface="Times New Roman" pitchFamily="18" charset="0"/>
                          <a:cs typeface="Times New Roman" pitchFamily="18" charset="0"/>
                        </a:rPr>
                        <a:t>A New Method for Image Steganography Using LSB and MSB [9]</a:t>
                      </a:r>
                      <a:endParaRPr lang="en-IN" sz="1200" b="1" u="none" dirty="0">
                        <a:solidFill>
                          <a:schemeClr val="tx1"/>
                        </a:solidFill>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07000"/>
                        </a:lnSpc>
                        <a:spcAft>
                          <a:spcPts val="0"/>
                        </a:spcAft>
                      </a:pPr>
                      <a:r>
                        <a:rPr kumimoji="0" lang="en-US"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Internet of Things: Securing Data using Image Steganography [11] </a:t>
                      </a:r>
                      <a:endParaRPr lang="en-IN" sz="1200" b="1" u="none" dirty="0">
                        <a:solidFill>
                          <a:schemeClr val="tx1"/>
                        </a:solidFill>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200" b="1" u="none" dirty="0">
                          <a:solidFill>
                            <a:schemeClr val="tx1"/>
                          </a:solidFill>
                          <a:effectLst/>
                          <a:latin typeface="Times New Roman" pitchFamily="18" charset="0"/>
                          <a:cs typeface="Times New Roman" pitchFamily="18" charset="0"/>
                        </a:rPr>
                        <a:t>Secure and Robust Image Steganography Using a Reference Image as Key [10]</a:t>
                      </a:r>
                      <a:endParaRPr lang="en-IN" sz="1200" b="1" u="none" dirty="0">
                        <a:solidFill>
                          <a:schemeClr val="tx1"/>
                        </a:solidFill>
                        <a:effectLst/>
                        <a:latin typeface="Times New Roman" pitchFamily="18" charset="0"/>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07000"/>
                        </a:lnSpc>
                        <a:spcAft>
                          <a:spcPts val="0"/>
                        </a:spcAft>
                      </a:pPr>
                      <a:r>
                        <a:rPr lang="en-IN" sz="1200" b="1" u="none" dirty="0">
                          <a:solidFill>
                            <a:schemeClr val="tx1"/>
                          </a:solidFill>
                          <a:effectLst/>
                          <a:latin typeface="Times New Roman" pitchFamily="18" charset="0"/>
                          <a:cs typeface="Times New Roman" pitchFamily="18" charset="0"/>
                        </a:rPr>
                        <a:t>Proposed Method</a:t>
                      </a:r>
                      <a:endParaRPr lang="en-IN" sz="1200" b="1" u="none" dirty="0">
                        <a:solidFill>
                          <a:schemeClr val="tx1"/>
                        </a:solidFill>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956264">
                <a:tc>
                  <a:txBody>
                    <a:bodyPr/>
                    <a:lstStyle/>
                    <a:p>
                      <a:pPr algn="ctr">
                        <a:lnSpc>
                          <a:spcPct val="107000"/>
                        </a:lnSpc>
                        <a:spcAft>
                          <a:spcPts val="0"/>
                        </a:spcAft>
                      </a:pPr>
                      <a:r>
                        <a:rPr lang="en-IN" sz="1200" dirty="0">
                          <a:effectLst/>
                          <a:latin typeface="Times New Roman" pitchFamily="18" charset="0"/>
                          <a:cs typeface="Times New Roman" pitchFamily="18" charset="0"/>
                        </a:rPr>
                        <a:t>Low embedding capacity due to single</a:t>
                      </a:r>
                      <a:r>
                        <a:rPr lang="en-IN" sz="1200" baseline="0" dirty="0">
                          <a:effectLst/>
                          <a:latin typeface="Times New Roman" pitchFamily="18" charset="0"/>
                          <a:cs typeface="Times New Roman" pitchFamily="18" charset="0"/>
                        </a:rPr>
                        <a:t> bit mapping technique</a:t>
                      </a:r>
                      <a:endParaRPr lang="en-IN" sz="1200" b="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Moderate embedding capacity due to double bit mapping technique</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 Quite high embedding capacity due to use of inverted LSB image steganography</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 High</a:t>
                      </a:r>
                      <a:r>
                        <a:rPr lang="en-IN" sz="1200" baseline="0" dirty="0">
                          <a:effectLst/>
                          <a:latin typeface="Times New Roman" pitchFamily="18" charset="0"/>
                          <a:cs typeface="Times New Roman" pitchFamily="18" charset="0"/>
                        </a:rPr>
                        <a:t> embedding capacity due to the use of multiple bit planes</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Moderate embedding capacity due to mapping techniques </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86087">
                <a:tc>
                  <a:txBody>
                    <a:bodyPr/>
                    <a:lstStyle/>
                    <a:p>
                      <a:pPr algn="ctr">
                        <a:lnSpc>
                          <a:spcPct val="107000"/>
                        </a:lnSpc>
                        <a:spcAft>
                          <a:spcPts val="0"/>
                        </a:spcAft>
                      </a:pPr>
                      <a:r>
                        <a:rPr lang="en-IN" sz="1200" dirty="0">
                          <a:effectLst/>
                          <a:latin typeface="Times New Roman" pitchFamily="18" charset="0"/>
                          <a:cs typeface="Times New Roman" pitchFamily="18" charset="0"/>
                        </a:rPr>
                        <a:t>Secrecy of hidden data is high due to a pre-decided RGB order of LSB modification</a:t>
                      </a:r>
                      <a:endParaRPr lang="en-IN" sz="1200" b="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Secrecy of hidden data is quite high due to </a:t>
                      </a:r>
                      <a:r>
                        <a:rPr lang="en-US" sz="1200" dirty="0">
                          <a:latin typeface="Times New Roman" pitchFamily="18" charset="0"/>
                          <a:cs typeface="Times New Roman" pitchFamily="18" charset="0"/>
                        </a:rPr>
                        <a:t>the</a:t>
                      </a:r>
                      <a:r>
                        <a:rPr lang="en-US" sz="1200" baseline="0" dirty="0">
                          <a:latin typeface="Times New Roman" pitchFamily="18" charset="0"/>
                          <a:cs typeface="Times New Roman" pitchFamily="18" charset="0"/>
                        </a:rPr>
                        <a:t> use </a:t>
                      </a:r>
                      <a:r>
                        <a:rPr lang="en-US" sz="1200" dirty="0">
                          <a:latin typeface="Times New Roman" pitchFamily="18" charset="0"/>
                          <a:cs typeface="Times New Roman" pitchFamily="18" charset="0"/>
                        </a:rPr>
                        <a:t>of spatial domain</a:t>
                      </a:r>
                      <a:endParaRPr lang="en-IN" sz="1200" b="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 Secrecy of hidden data is quite high due to randomized</a:t>
                      </a:r>
                      <a:r>
                        <a:rPr lang="en-IN" sz="1200" baseline="0" dirty="0">
                          <a:effectLst/>
                          <a:latin typeface="Times New Roman" pitchFamily="18" charset="0"/>
                          <a:cs typeface="Times New Roman" pitchFamily="18" charset="0"/>
                        </a:rPr>
                        <a:t> selection of LSBs and addition of home server within IoT network</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 Secrecy of hidden data is very high</a:t>
                      </a:r>
                      <a:r>
                        <a:rPr lang="en-IN" sz="1200" baseline="0" dirty="0">
                          <a:effectLst/>
                          <a:latin typeface="Times New Roman" pitchFamily="18" charset="0"/>
                          <a:cs typeface="Times New Roman" pitchFamily="18" charset="0"/>
                        </a:rPr>
                        <a:t> due to </a:t>
                      </a:r>
                      <a:r>
                        <a:rPr lang="en-US" sz="1200" dirty="0">
                          <a:latin typeface="Times New Roman" pitchFamily="18" charset="0"/>
                          <a:cs typeface="Times New Roman" pitchFamily="18" charset="0"/>
                        </a:rPr>
                        <a:t>the use of  reference image</a:t>
                      </a:r>
                      <a:r>
                        <a:rPr lang="en-US" sz="1200" baseline="0" dirty="0">
                          <a:latin typeface="Times New Roman" pitchFamily="18" charset="0"/>
                          <a:cs typeface="Times New Roman" pitchFamily="18" charset="0"/>
                        </a:rPr>
                        <a:t> and random combination of </a:t>
                      </a:r>
                      <a:r>
                        <a:rPr lang="en-US" sz="1200" dirty="0">
                          <a:latin typeface="Times New Roman" pitchFamily="18" charset="0"/>
                          <a:cs typeface="Times New Roman" pitchFamily="18" charset="0"/>
                        </a:rPr>
                        <a:t>bit planes</a:t>
                      </a:r>
                      <a:r>
                        <a:rPr lang="en-US" sz="1200" baseline="0" dirty="0">
                          <a:latin typeface="Times New Roman" pitchFamily="18" charset="0"/>
                          <a:cs typeface="Times New Roman" pitchFamily="18" charset="0"/>
                        </a:rPr>
                        <a:t> </a:t>
                      </a:r>
                      <a:r>
                        <a:rPr lang="en-US" sz="1200" dirty="0">
                          <a:latin typeface="Times New Roman" pitchFamily="18" charset="0"/>
                          <a:cs typeface="Times New Roman" pitchFamily="18" charset="0"/>
                        </a:rPr>
                        <a:t>for encoding</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Secrecy is moderate based on seed value mapping and mathematical model </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90911">
                <a:tc>
                  <a:txBody>
                    <a:bodyPr/>
                    <a:lstStyle/>
                    <a:p>
                      <a:pPr algn="ctr">
                        <a:lnSpc>
                          <a:spcPct val="107000"/>
                        </a:lnSpc>
                        <a:spcAft>
                          <a:spcPts val="0"/>
                        </a:spcAft>
                      </a:pPr>
                      <a:r>
                        <a:rPr lang="en-IN" sz="1200" dirty="0">
                          <a:effectLst/>
                          <a:latin typeface="Times New Roman" pitchFamily="18" charset="0"/>
                          <a:cs typeface="Times New Roman" pitchFamily="18" charset="0"/>
                        </a:rPr>
                        <a:t>Not tested against various image attacks</a:t>
                      </a:r>
                      <a:endParaRPr lang="en-IN" sz="1200" b="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Not tested against various image attacks</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IN" sz="1200" dirty="0">
                          <a:effectLst/>
                          <a:latin typeface="Times New Roman" pitchFamily="18" charset="0"/>
                          <a:cs typeface="Times New Roman" pitchFamily="18" charset="0"/>
                        </a:rPr>
                        <a:t> Not tested against various image attacks</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 Tested against</a:t>
                      </a:r>
                      <a:r>
                        <a:rPr lang="en-IN" sz="1200" baseline="0" dirty="0">
                          <a:effectLst/>
                          <a:latin typeface="Times New Roman" pitchFamily="18" charset="0"/>
                          <a:cs typeface="Times New Roman" pitchFamily="18" charset="0"/>
                        </a:rPr>
                        <a:t> random noise addition </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Not tested against various image attacks</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69618">
                <a:tc>
                  <a:txBody>
                    <a:bodyPr/>
                    <a:lstStyle/>
                    <a:p>
                      <a:pPr marL="0" marR="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IN" sz="1200" dirty="0">
                          <a:effectLst/>
                          <a:latin typeface="Times New Roman" pitchFamily="18" charset="0"/>
                          <a:cs typeface="Times New Roman" pitchFamily="18" charset="0"/>
                        </a:rPr>
                        <a:t>Tested against various steganalysis methods such as MSE, PSNR, UIQI and SSIM, </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RGB Histogram</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Tested against various steganalysis methods such as PSNR and</a:t>
                      </a:r>
                      <a:r>
                        <a:rPr lang="en-IN" sz="1200" baseline="0" dirty="0">
                          <a:effectLst/>
                          <a:latin typeface="Times New Roman" pitchFamily="18" charset="0"/>
                          <a:cs typeface="Times New Roman" pitchFamily="18" charset="0"/>
                        </a:rPr>
                        <a:t> MSE</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 Not</a:t>
                      </a:r>
                      <a:r>
                        <a:rPr lang="en-IN" sz="1200" baseline="0" dirty="0">
                          <a:effectLst/>
                          <a:latin typeface="Times New Roman" pitchFamily="18" charset="0"/>
                          <a:cs typeface="Times New Roman" pitchFamily="18" charset="0"/>
                        </a:rPr>
                        <a:t> t</a:t>
                      </a:r>
                      <a:r>
                        <a:rPr lang="en-IN" sz="1200" dirty="0">
                          <a:effectLst/>
                          <a:latin typeface="Times New Roman" pitchFamily="18" charset="0"/>
                          <a:cs typeface="Times New Roman" pitchFamily="18" charset="0"/>
                        </a:rPr>
                        <a:t>ested against various steganalysis methods</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IN" sz="1200" dirty="0">
                          <a:effectLst/>
                          <a:latin typeface="Times New Roman" pitchFamily="18" charset="0"/>
                          <a:cs typeface="Times New Roman" pitchFamily="18" charset="0"/>
                        </a:rPr>
                        <a:t>Tested against various steganalysis methods such as Hiding capacity, MSE, PSNR, SSIM</a:t>
                      </a:r>
                      <a:r>
                        <a:rPr lang="en-IN" sz="1200" baseline="0" dirty="0">
                          <a:effectLst/>
                          <a:latin typeface="Times New Roman" pitchFamily="18" charset="0"/>
                          <a:cs typeface="Times New Roman" pitchFamily="18" charset="0"/>
                        </a:rPr>
                        <a:t> and Histogram</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200" dirty="0">
                          <a:effectLst/>
                          <a:latin typeface="Times New Roman" pitchFamily="18" charset="0"/>
                          <a:cs typeface="Times New Roman" pitchFamily="18" charset="0"/>
                        </a:rPr>
                        <a:t>Tested against various steganalysis methods such as KL Divergence, Correlations, Entropy, PSNR, MSE, RMSE</a:t>
                      </a:r>
                      <a:endParaRPr lang="en-IN" sz="1200" dirty="0">
                        <a:effectLst/>
                        <a:latin typeface="Times New Roman" pitchFamily="18" charset="0"/>
                        <a:ea typeface="Calibri"/>
                        <a:cs typeface="Times New Roman" pitchFamily="18" charset="0"/>
                      </a:endParaRPr>
                    </a:p>
                  </a:txBody>
                  <a:tcPr marL="44295" marR="442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5CA5-F7CA-4877-9523-E82497BD0C92}"/>
              </a:ext>
            </a:extLst>
          </p:cNvPr>
          <p:cNvSpPr>
            <a:spLocks noGrp="1"/>
          </p:cNvSpPr>
          <p:nvPr>
            <p:ph type="ctrTitle"/>
          </p:nvPr>
        </p:nvSpPr>
        <p:spPr>
          <a:xfrm>
            <a:off x="1089246" y="2919555"/>
            <a:ext cx="7068300" cy="610500"/>
          </a:xfrm>
        </p:spPr>
        <p:txBody>
          <a:bodyPr/>
          <a:lstStyle/>
          <a:p>
            <a:r>
              <a:rPr lang="en-IN" sz="5400" dirty="0">
                <a:latin typeface="Algerian" pitchFamily="82" charset="0"/>
              </a:rPr>
              <a:t>8. </a:t>
            </a:r>
            <a:br>
              <a:rPr lang="en-IN" sz="5400" dirty="0">
                <a:latin typeface="Algerian" pitchFamily="82" charset="0"/>
              </a:rPr>
            </a:br>
            <a:r>
              <a:rPr lang="en-IN" sz="5400" dirty="0">
                <a:latin typeface="Algerian" pitchFamily="82" charset="0"/>
              </a:rPr>
              <a:t>Conclusion &amp; future scope</a:t>
            </a:r>
          </a:p>
        </p:txBody>
      </p:sp>
    </p:spTree>
    <p:extLst>
      <p:ext uri="{BB962C8B-B14F-4D97-AF65-F5344CB8AC3E}">
        <p14:creationId xmlns:p14="http://schemas.microsoft.com/office/powerpoint/2010/main" val="425020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1933" y="365165"/>
            <a:ext cx="3011636" cy="646331"/>
          </a:xfrm>
          <a:prstGeom prst="rect">
            <a:avLst/>
          </a:prstGeom>
        </p:spPr>
        <p:txBody>
          <a:bodyPr wrap="square">
            <a:spAutoFit/>
          </a:bodyPr>
          <a:lstStyle/>
          <a:p>
            <a:r>
              <a:rPr lang="en-US" sz="3600" b="1" dirty="0">
                <a:latin typeface="Times New Roman" pitchFamily="18" charset="0"/>
                <a:cs typeface="Times New Roman" pitchFamily="18" charset="0"/>
              </a:rPr>
              <a:t>Conclusion</a:t>
            </a:r>
          </a:p>
        </p:txBody>
      </p:sp>
      <p:sp>
        <p:nvSpPr>
          <p:cNvPr id="4" name="Rectangle 3"/>
          <p:cNvSpPr/>
          <p:nvPr/>
        </p:nvSpPr>
        <p:spPr>
          <a:xfrm>
            <a:off x="821933" y="1315091"/>
            <a:ext cx="7438490" cy="1815882"/>
          </a:xfrm>
          <a:prstGeom prst="rect">
            <a:avLst/>
          </a:prstGeom>
        </p:spPr>
        <p:txBody>
          <a:bodyPr wrap="square">
            <a:spAutoFit/>
          </a:bodyPr>
          <a:lstStyle/>
          <a:p>
            <a:pPr algn="just"/>
            <a:r>
              <a:rPr lang="en-US" sz="1600" dirty="0">
                <a:latin typeface="Times New Roman" pitchFamily="18" charset="0"/>
                <a:cs typeface="Times New Roman" pitchFamily="18" charset="0"/>
              </a:rPr>
              <a:t>We had done the image steganography by slightly modifying image matrix according to the secret message which is in binary form. The purpose of this simple proposed method is to embed the secret message into the cover image in such a way so that the third party cannot suspect that there is a transmission of secret message between sender and receiver. Also, the minor change in image matrix will not create any noticeable change in the cover image. Thus, we have successfully implemented image steganography. The technology used for this method is OpenCV-Python.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7123" y="393852"/>
            <a:ext cx="3095137" cy="646331"/>
          </a:xfrm>
          <a:prstGeom prst="rect">
            <a:avLst/>
          </a:prstGeom>
        </p:spPr>
        <p:txBody>
          <a:bodyPr wrap="square">
            <a:spAutoFit/>
          </a:bodyPr>
          <a:lstStyle/>
          <a:p>
            <a:r>
              <a:rPr lang="en-US" sz="3600" b="1" dirty="0">
                <a:latin typeface="Times New Roman" pitchFamily="18" charset="0"/>
                <a:cs typeface="Times New Roman" pitchFamily="18" charset="0"/>
              </a:rPr>
              <a:t>Future Scope</a:t>
            </a:r>
          </a:p>
        </p:txBody>
      </p:sp>
      <p:sp>
        <p:nvSpPr>
          <p:cNvPr id="4" name="Rectangle 3"/>
          <p:cNvSpPr/>
          <p:nvPr/>
        </p:nvSpPr>
        <p:spPr>
          <a:xfrm>
            <a:off x="765313" y="1292087"/>
            <a:ext cx="7871791" cy="3046988"/>
          </a:xfrm>
          <a:prstGeom prst="rect">
            <a:avLst/>
          </a:prstGeom>
        </p:spPr>
        <p:txBody>
          <a:bodyPr wrap="square">
            <a:spAutoFit/>
          </a:bodyPr>
          <a:lstStyle/>
          <a:p>
            <a:pPr algn="just"/>
            <a:r>
              <a:rPr lang="en-US" sz="1600" dirty="0">
                <a:latin typeface="Times New Roman" pitchFamily="18" charset="0"/>
                <a:cs typeface="Times New Roman" pitchFamily="18" charset="0"/>
              </a:rPr>
              <a:t>We plan to implement the proposed method on a hardware platform in the future when the COVID-19 pandemic is behind us. Although, we have successfully implemented image steganography through the existing algorithm, the algorithm for embedding the secret text into the cover image needs to be further modified. We also need to increase our payload capacity. We will plan the required mathematical model to do so. In our current method, we first need to convert the secret message </a:t>
            </a:r>
            <a:r>
              <a:rPr lang="en-US" sz="1600">
                <a:latin typeface="Times New Roman" pitchFamily="18" charset="0"/>
                <a:cs typeface="Times New Roman" pitchFamily="18" charset="0"/>
              </a:rPr>
              <a:t>into its </a:t>
            </a:r>
            <a:r>
              <a:rPr lang="en-US" sz="1600" dirty="0">
                <a:latin typeface="Times New Roman" pitchFamily="18" charset="0"/>
                <a:cs typeface="Times New Roman" pitchFamily="18" charset="0"/>
              </a:rPr>
              <a:t>ASCII value. Each ASCII value needs to be further converted into an 8-bit binary code for which we need to make changes for embedding the message in all the 8 matrices for the 8-bit binary code. This becomes a tedious job and  reduces the embedding capacity of the code. Instead, we can directly convert the secret message into its binary format which will enhance the embedding capacity compared to the current method. These are the changes we will make in the future and will incorporate proper IoT hardware device after the pandemic.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58424" y="2899007"/>
            <a:ext cx="7068300" cy="610500"/>
          </a:xfrm>
        </p:spPr>
        <p:txBody>
          <a:bodyPr/>
          <a:lstStyle/>
          <a:p>
            <a:r>
              <a:rPr lang="en-US" sz="5400" dirty="0">
                <a:latin typeface="Algerian" pitchFamily="82" charset="0"/>
              </a:rPr>
              <a:t>9.</a:t>
            </a:r>
            <a:br>
              <a:rPr lang="en-US" sz="5400" dirty="0">
                <a:latin typeface="Algerian" pitchFamily="82" charset="0"/>
              </a:rPr>
            </a:br>
            <a:r>
              <a:rPr lang="en-US" sz="5400" dirty="0">
                <a:latin typeface="Algerian" pitchFamily="82" charset="0"/>
              </a:rPr>
              <a:t>References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8885" y="156180"/>
            <a:ext cx="3081731" cy="646331"/>
          </a:xfrm>
          <a:prstGeom prst="rect">
            <a:avLst/>
          </a:prstGeom>
        </p:spPr>
        <p:txBody>
          <a:bodyPr wrap="square">
            <a:spAutoFit/>
          </a:bodyPr>
          <a:lstStyle/>
          <a:p>
            <a:r>
              <a:rPr lang="en-IN" sz="3600" b="1" dirty="0">
                <a:solidFill>
                  <a:schemeClr val="tx1"/>
                </a:solidFill>
                <a:latin typeface="Times New Roman" pitchFamily="18" charset="0"/>
                <a:cs typeface="Times New Roman" pitchFamily="18" charset="0"/>
              </a:rPr>
              <a:t>References</a:t>
            </a:r>
            <a:endParaRPr lang="en-IN" dirty="0">
              <a:solidFill>
                <a:schemeClr val="bg1"/>
              </a:solidFill>
              <a:latin typeface="Times New Roman" pitchFamily="18" charset="0"/>
              <a:cs typeface="Times New Roman" pitchFamily="18" charset="0"/>
            </a:endParaRPr>
          </a:p>
        </p:txBody>
      </p:sp>
      <p:sp>
        <p:nvSpPr>
          <p:cNvPr id="37889" name="Rectangle 1"/>
          <p:cNvSpPr>
            <a:spLocks noChangeArrowheads="1"/>
          </p:cNvSpPr>
          <p:nvPr/>
        </p:nvSpPr>
        <p:spPr bwMode="auto">
          <a:xfrm>
            <a:off x="478824" y="811623"/>
            <a:ext cx="8055576" cy="35855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ClrTx/>
            </a:pPr>
            <a:r>
              <a:rPr lang="en-US" sz="1600" dirty="0">
                <a:solidFill>
                  <a:schemeClr val="tx1"/>
                </a:solidFill>
                <a:latin typeface="Times New Roman" pitchFamily="18" charset="0"/>
                <a:ea typeface="Calibri" pitchFamily="34" charset="0"/>
                <a:cs typeface="Times New Roman" pitchFamily="18" charset="0"/>
              </a:rPr>
              <a:t>[1] </a:t>
            </a:r>
            <a:r>
              <a:rPr lang="en-US" sz="1600" dirty="0">
                <a:solidFill>
                  <a:schemeClr val="tx1"/>
                </a:solidFill>
                <a:latin typeface="Times New Roman" pitchFamily="18" charset="0"/>
                <a:ea typeface="Calibri" pitchFamily="34" charset="0"/>
                <a:cs typeface="Times New Roman" pitchFamily="18" charset="0"/>
                <a:hlinkClick r:id="rId2"/>
              </a:rPr>
              <a:t>https://en.wikipedia.org/wiki/Steganography</a:t>
            </a:r>
            <a:r>
              <a:rPr lang="en-US" sz="1600" dirty="0">
                <a:solidFill>
                  <a:schemeClr val="tx1"/>
                </a:solidFill>
                <a:latin typeface="Times New Roman" pitchFamily="18" charset="0"/>
                <a:ea typeface="Calibri" pitchFamily="34" charset="0"/>
                <a:cs typeface="Times New Roman" pitchFamily="18" charset="0"/>
              </a:rPr>
              <a:t> Accessed on 11 May,2021</a:t>
            </a:r>
            <a:endParaRPr lang="en-US" sz="800" dirty="0">
              <a:solidFill>
                <a:schemeClr val="tx1"/>
              </a:solidFill>
              <a:latin typeface="Times New Roman" pitchFamily="18" charset="0"/>
              <a:ea typeface="Calibri" pitchFamily="34" charset="0"/>
              <a:cs typeface="Times New Roman" pitchFamily="18" charset="0"/>
            </a:endParaRPr>
          </a:p>
          <a:p>
            <a:pPr lvl="0" fontAlgn="base">
              <a:spcBef>
                <a:spcPct val="0"/>
              </a:spcBef>
              <a:spcAft>
                <a:spcPct val="0"/>
              </a:spcAft>
              <a:buClrTx/>
            </a:pPr>
            <a:endParaRPr lang="en-US" sz="400" dirty="0">
              <a:solidFill>
                <a:schemeClr val="tx1"/>
              </a:solidFill>
              <a:latin typeface="Times New Roman" pitchFamily="18" charset="0"/>
              <a:ea typeface="Calibri" pitchFamily="34" charset="0"/>
              <a:cs typeface="Times New Roman" pitchFamily="18" charset="0"/>
            </a:endParaRPr>
          </a:p>
          <a:p>
            <a:pPr lvl="0" fontAlgn="base">
              <a:spcBef>
                <a:spcPct val="0"/>
              </a:spcBef>
              <a:spcAft>
                <a:spcPct val="0"/>
              </a:spcAft>
              <a:buClrTx/>
            </a:pPr>
            <a:r>
              <a:rPr lang="en-US" sz="1600" dirty="0">
                <a:solidFill>
                  <a:schemeClr val="tx1"/>
                </a:solidFill>
                <a:latin typeface="Times New Roman" pitchFamily="18" charset="0"/>
                <a:ea typeface="Calibri" pitchFamily="34" charset="0"/>
                <a:cs typeface="Times New Roman" pitchFamily="18" charset="0"/>
              </a:rPr>
              <a:t>[2] </a:t>
            </a:r>
            <a:r>
              <a:rPr lang="en-US" sz="1600" dirty="0">
                <a:solidFill>
                  <a:schemeClr val="tx1"/>
                </a:solidFill>
                <a:latin typeface="Times New Roman" pitchFamily="18" charset="0"/>
                <a:ea typeface="Calibri" pitchFamily="34" charset="0"/>
                <a:cs typeface="Times New Roman" pitchFamily="18" charset="0"/>
                <a:hlinkClick r:id="rId3"/>
              </a:rPr>
              <a:t>https://searchsecurity.techtarget.com/definition/steganography</a:t>
            </a:r>
            <a:r>
              <a:rPr lang="en-US" sz="1600" dirty="0">
                <a:solidFill>
                  <a:schemeClr val="tx1"/>
                </a:solidFill>
                <a:latin typeface="Times New Roman" pitchFamily="18" charset="0"/>
                <a:ea typeface="Calibri" pitchFamily="34" charset="0"/>
                <a:cs typeface="Times New Roman" pitchFamily="18" charset="0"/>
              </a:rPr>
              <a:t> Accessed on 12 May,2021</a:t>
            </a:r>
          </a:p>
          <a:p>
            <a:pPr lvl="0" fontAlgn="base">
              <a:spcBef>
                <a:spcPct val="0"/>
              </a:spcBef>
              <a:spcAft>
                <a:spcPct val="0"/>
              </a:spcAft>
              <a:buClrTx/>
            </a:pPr>
            <a:endParaRPr lang="en-US" sz="500" dirty="0">
              <a:solidFill>
                <a:schemeClr val="tx1"/>
              </a:solidFill>
              <a:latin typeface="Times New Roman" pitchFamily="18" charset="0"/>
              <a:cs typeface="Times New Roman" pitchFamily="18" charset="0"/>
            </a:endParaRPr>
          </a:p>
          <a:p>
            <a:pPr eaLnBrk="0" fontAlgn="base" hangingPunct="0">
              <a:spcBef>
                <a:spcPct val="0"/>
              </a:spcBef>
              <a:spcAft>
                <a:spcPct val="0"/>
              </a:spcAft>
              <a:buClrTx/>
            </a:pPr>
            <a:r>
              <a:rPr lang="en-US" sz="1600" dirty="0">
                <a:solidFill>
                  <a:schemeClr val="tx1"/>
                </a:solidFill>
                <a:latin typeface="Times New Roman" pitchFamily="18" charset="0"/>
                <a:ea typeface="Calibri" pitchFamily="34" charset="0"/>
                <a:cs typeface="Times New Roman" pitchFamily="18" charset="0"/>
              </a:rPr>
              <a:t>[3] </a:t>
            </a:r>
            <a:r>
              <a:rPr lang="en-US" sz="1600" dirty="0">
                <a:solidFill>
                  <a:schemeClr val="tx1"/>
                </a:solidFill>
                <a:latin typeface="Times New Roman" pitchFamily="18" charset="0"/>
                <a:ea typeface="Calibri" pitchFamily="34" charset="0"/>
                <a:cs typeface="Times New Roman" pitchFamily="18" charset="0"/>
                <a:hlinkClick r:id="rId4"/>
              </a:rPr>
              <a:t>https://internetofthingsagenda.techtarget.com/definition/IoT-attack-surface</a:t>
            </a:r>
            <a:r>
              <a:rPr lang="en-US" sz="1600" dirty="0">
                <a:solidFill>
                  <a:schemeClr val="tx1"/>
                </a:solidFill>
                <a:latin typeface="Times New Roman" pitchFamily="18" charset="0"/>
                <a:ea typeface="Calibri" pitchFamily="34" charset="0"/>
                <a:cs typeface="Times New Roman" pitchFamily="18" charset="0"/>
              </a:rPr>
              <a:t> Accessed on 20December, 2020</a:t>
            </a:r>
          </a:p>
          <a:p>
            <a:pPr eaLnBrk="0" fontAlgn="base" hangingPunct="0">
              <a:spcBef>
                <a:spcPct val="0"/>
              </a:spcBef>
              <a:spcAft>
                <a:spcPct val="0"/>
              </a:spcAft>
              <a:buClrTx/>
            </a:pPr>
            <a:r>
              <a:rPr lang="en-US" sz="1600" dirty="0">
                <a:solidFill>
                  <a:schemeClr val="tx1"/>
                </a:solidFill>
                <a:latin typeface="Times New Roman" pitchFamily="18" charset="0"/>
                <a:ea typeface="Calibri" pitchFamily="34" charset="0"/>
                <a:cs typeface="Times New Roman" pitchFamily="18" charset="0"/>
              </a:rPr>
              <a:t>[4] </a:t>
            </a:r>
            <a:r>
              <a:rPr lang="en-US" sz="1600" dirty="0">
                <a:solidFill>
                  <a:schemeClr val="tx1"/>
                </a:solidFill>
                <a:latin typeface="Times New Roman" pitchFamily="18" charset="0"/>
                <a:ea typeface="Calibri" pitchFamily="34" charset="0"/>
                <a:cs typeface="Times New Roman" pitchFamily="18" charset="0"/>
                <a:hlinkClick r:id="rId5"/>
              </a:rPr>
              <a:t>https://www.welivesecurity.com/2016/12/19/iot-attacks-10-things-you-need-to-know/#:~:text=Internet%20of%20Things%20(IoT)%20devices,%2C%20Reddit%2C%20Spotify%20and%20PayPal</a:t>
            </a:r>
            <a:r>
              <a:rPr lang="en-US" sz="1600" dirty="0">
                <a:solidFill>
                  <a:schemeClr val="tx1"/>
                </a:solidFill>
                <a:latin typeface="Times New Roman" pitchFamily="18" charset="0"/>
                <a:ea typeface="Calibri" pitchFamily="34" charset="0"/>
                <a:cs typeface="Times New Roman" pitchFamily="18" charset="0"/>
              </a:rPr>
              <a:t> Accessed on 20December, 2020</a:t>
            </a:r>
          </a:p>
          <a:p>
            <a:pPr marL="0" marR="0" lvl="0" indent="0" algn="l" defTabSz="914400" rtl="0" eaLnBrk="1" fontAlgn="base" latinLnBrk="0" hangingPunct="1">
              <a:spcBef>
                <a:spcPct val="0"/>
              </a:spcBef>
              <a:spcAft>
                <a:spcPct val="0"/>
              </a:spcAft>
              <a:buClrTx/>
              <a:buSzTx/>
              <a:buFontTx/>
              <a:buNone/>
              <a:tabLst/>
            </a:pPr>
            <a:endParaRPr kumimoji="0" lang="en-US" sz="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lang="en-US" sz="1600" dirty="0">
                <a:solidFill>
                  <a:schemeClr val="tx1"/>
                </a:solidFill>
                <a:latin typeface="Times New Roman" pitchFamily="18" charset="0"/>
                <a:ea typeface="Calibri" pitchFamily="34" charset="0"/>
                <a:cs typeface="Times New Roman" pitchFamily="18" charset="0"/>
              </a:rPr>
              <a:t>5</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hlinkClick r:id="rId6"/>
              </a:rPr>
              <a:t>https://threatpost.com/vacuum-cleaners-baby-monitors-and-other-vulnerable-iot-devices/153294/</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Accessed on 1 July, 2020</a:t>
            </a:r>
          </a:p>
          <a:p>
            <a:pPr marL="0" marR="0" lvl="0" indent="0" algn="l" defTabSz="914400" rtl="0" eaLnBrk="1" fontAlgn="base" latinLnBrk="0" hangingPunct="1">
              <a:spcBef>
                <a:spcPct val="0"/>
              </a:spcBef>
              <a:spcAft>
                <a:spcPct val="0"/>
              </a:spcAft>
              <a:buClrTx/>
              <a:buSzTx/>
              <a:buFontTx/>
              <a:buNone/>
              <a:tabLst/>
            </a:pPr>
            <a:endParaRPr kumimoji="0" lang="en-US" sz="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[6]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hlinkClick r:id="rId7"/>
              </a:rPr>
              <a:t>https://finance.yahoo.com/news/trapx-security-identifies-malware-campaign-130000671.html?guccounter=1</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Accessed on 1 July, 2020</a:t>
            </a:r>
          </a:p>
          <a:p>
            <a:pPr marL="0" marR="0" lvl="0" indent="0" algn="l" defTabSz="914400" rtl="0" eaLnBrk="0" fontAlgn="base" latinLnBrk="0" hangingPunct="0">
              <a:spcBef>
                <a:spcPct val="0"/>
              </a:spcBef>
              <a:spcAft>
                <a:spcPct val="0"/>
              </a:spcAft>
              <a:buClrTx/>
              <a:buSzTx/>
              <a:buFontTx/>
              <a:buNone/>
              <a:tabLst/>
            </a:pPr>
            <a:endParaRPr kumimoji="0" lang="en-US" sz="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[7]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hlinkClick r:id="rId8"/>
              </a:rPr>
              <a:t>https://www.iotforall.com/5-worst-iot-hacking-vulnerabilities/</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Accessed on 2 </a:t>
            </a:r>
            <a:r>
              <a:rPr kumimoji="0" lang="en-US" sz="16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july</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2020</a:t>
            </a:r>
          </a:p>
          <a:p>
            <a:pPr marL="0" marR="0" lvl="0" indent="0" algn="l" defTabSz="914400" rtl="0" eaLnBrk="0" fontAlgn="base" latinLnBrk="0" hangingPunct="0">
              <a:spcBef>
                <a:spcPct val="0"/>
              </a:spcBef>
              <a:spcAft>
                <a:spcPct val="0"/>
              </a:spcAft>
              <a:buClrTx/>
              <a:buSzTx/>
              <a:buFontTx/>
              <a:buNone/>
              <a:tabLst/>
            </a:pPr>
            <a:endParaRPr kumimoji="0" lang="en-US" sz="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740" y="220853"/>
            <a:ext cx="3081731" cy="646331"/>
          </a:xfrm>
          <a:prstGeom prst="rect">
            <a:avLst/>
          </a:prstGeom>
        </p:spPr>
        <p:txBody>
          <a:bodyPr wrap="square">
            <a:spAutoFit/>
          </a:bodyPr>
          <a:lstStyle/>
          <a:p>
            <a:r>
              <a:rPr lang="en-IN" sz="3600" b="1" dirty="0">
                <a:solidFill>
                  <a:schemeClr val="tx1"/>
                </a:solidFill>
                <a:latin typeface="Times New Roman" pitchFamily="18" charset="0"/>
                <a:cs typeface="Times New Roman" pitchFamily="18" charset="0"/>
              </a:rPr>
              <a:t>References</a:t>
            </a:r>
            <a:endParaRPr lang="en-IN" dirty="0">
              <a:solidFill>
                <a:schemeClr val="bg1"/>
              </a:solidFill>
              <a:latin typeface="Times New Roman" pitchFamily="18" charset="0"/>
              <a:cs typeface="Times New Roman" pitchFamily="18" charset="0"/>
            </a:endParaRPr>
          </a:p>
        </p:txBody>
      </p:sp>
      <p:sp>
        <p:nvSpPr>
          <p:cNvPr id="36865" name="Rectangle 1"/>
          <p:cNvSpPr>
            <a:spLocks noChangeArrowheads="1"/>
          </p:cNvSpPr>
          <p:nvPr/>
        </p:nvSpPr>
        <p:spPr bwMode="auto">
          <a:xfrm>
            <a:off x="523801" y="838253"/>
            <a:ext cx="8343144"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ClrTx/>
            </a:pPr>
            <a:r>
              <a:rPr lang="en-US" sz="1600" dirty="0">
                <a:solidFill>
                  <a:schemeClr val="tx1"/>
                </a:solidFill>
                <a:latin typeface="Times New Roman" pitchFamily="18" charset="0"/>
                <a:ea typeface="Calibri" pitchFamily="34" charset="0"/>
                <a:cs typeface="Times New Roman" pitchFamily="18" charset="0"/>
              </a:rPr>
              <a:t>[8] </a:t>
            </a:r>
            <a:r>
              <a:rPr lang="en-US" sz="1600" dirty="0">
                <a:solidFill>
                  <a:schemeClr val="tx1"/>
                </a:solidFill>
                <a:latin typeface="Times New Roman" pitchFamily="18" charset="0"/>
                <a:ea typeface="Calibri" pitchFamily="34" charset="0"/>
                <a:cs typeface="Times New Roman" pitchFamily="18" charset="0"/>
                <a:hlinkClick r:id="rId2"/>
              </a:rPr>
              <a:t>https://timesofindia.indiatimes.com/gadgets-news/14-year-old-teenager-creates-new-silex-malware-to-destroy-smart-devices/articleshow/69982962.cms#:~:text=Well%2C%20that%20is%20back%2C%20in,modems%20of%20BSNL%20broadband%20subscribers</a:t>
            </a:r>
            <a:r>
              <a:rPr lang="en-US" sz="1600" dirty="0">
                <a:solidFill>
                  <a:schemeClr val="tx1"/>
                </a:solidFill>
                <a:latin typeface="Times New Roman" pitchFamily="18" charset="0"/>
                <a:ea typeface="Calibri" pitchFamily="34" charset="0"/>
                <a:cs typeface="Times New Roman" pitchFamily="18" charset="0"/>
              </a:rPr>
              <a:t> Accessed on 1 April 2021 </a:t>
            </a:r>
          </a:p>
          <a:p>
            <a:pPr fontAlgn="base">
              <a:spcBef>
                <a:spcPct val="0"/>
              </a:spcBef>
              <a:spcAft>
                <a:spcPct val="0"/>
              </a:spcAft>
              <a:buClrTx/>
            </a:pPr>
            <a:endParaRPr lang="en-US" sz="500" dirty="0">
              <a:solidFill>
                <a:schemeClr val="tx1"/>
              </a:solidFill>
              <a:latin typeface="Times New Roman" pitchFamily="18" charset="0"/>
              <a:ea typeface="Calibri" pitchFamily="34" charset="0"/>
              <a:cs typeface="Times New Roman" pitchFamily="18" charset="0"/>
            </a:endParaRPr>
          </a:p>
          <a:p>
            <a:pPr fontAlgn="base">
              <a:spcBef>
                <a:spcPct val="0"/>
              </a:spcBef>
              <a:spcAft>
                <a:spcPct val="0"/>
              </a:spcAft>
              <a:buClrTx/>
            </a:pPr>
            <a:r>
              <a:rPr lang="en-US" sz="1600" dirty="0">
                <a:solidFill>
                  <a:schemeClr val="tx1"/>
                </a:solidFill>
                <a:latin typeface="Times New Roman" pitchFamily="18" charset="0"/>
                <a:ea typeface="Calibri" pitchFamily="34" charset="0"/>
                <a:cs typeface="Times New Roman" pitchFamily="18" charset="0"/>
              </a:rPr>
              <a:t>[9]</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Gaurav</a:t>
            </a:r>
            <a:r>
              <a:rPr lang="en-US" sz="1600" dirty="0">
                <a:latin typeface="Times New Roman" pitchFamily="18" charset="0"/>
                <a:cs typeface="Times New Roman" pitchFamily="18" charset="0"/>
              </a:rPr>
              <a:t>, M., 2016. A New Method for Image Steganography Using LSB and MSB. </a:t>
            </a:r>
            <a:r>
              <a:rPr lang="en-US" sz="1600" i="1" dirty="0">
                <a:latin typeface="Times New Roman" pitchFamily="18" charset="0"/>
                <a:cs typeface="Times New Roman" pitchFamily="18" charset="0"/>
              </a:rPr>
              <a:t>International Journal of Recent Research Aspects ISSN</a:t>
            </a:r>
            <a:r>
              <a:rPr lang="en-US" sz="1600" dirty="0">
                <a:latin typeface="Times New Roman" pitchFamily="18" charset="0"/>
                <a:cs typeface="Times New Roman" pitchFamily="18" charset="0"/>
              </a:rPr>
              <a:t>, pp.2349-7688.</a:t>
            </a:r>
            <a:endParaRPr lang="en-US" sz="2000" dirty="0">
              <a:solidFill>
                <a:schemeClr val="tx1"/>
              </a:solidFill>
              <a:latin typeface="Times New Roman" pitchFamily="18" charset="0"/>
              <a:cs typeface="Times New Roman" pitchFamily="18" charset="0"/>
            </a:endParaRPr>
          </a:p>
          <a:p>
            <a:pPr lvl="0" fontAlgn="base">
              <a:spcBef>
                <a:spcPct val="0"/>
              </a:spcBef>
              <a:spcAft>
                <a:spcPct val="0"/>
              </a:spcAft>
              <a:buClrTx/>
            </a:pPr>
            <a:endParaRPr kumimoji="0" lang="en-US" sz="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r>
              <a:rPr lang="en-US" dirty="0">
                <a:solidFill>
                  <a:schemeClr val="tx1"/>
                </a:solidFill>
                <a:latin typeface="Times New Roman" pitchFamily="18" charset="0"/>
                <a:ea typeface="Calibri" pitchFamily="34" charset="0"/>
                <a:cs typeface="Times New Roman" pitchFamily="18" charset="0"/>
              </a:rPr>
              <a:t>[</a:t>
            </a:r>
            <a:r>
              <a:rPr lang="en-US" sz="1600" dirty="0">
                <a:solidFill>
                  <a:schemeClr val="tx1"/>
                </a:solidFill>
                <a:latin typeface="Times New Roman" pitchFamily="18" charset="0"/>
                <a:ea typeface="Calibri" pitchFamily="34" charset="0"/>
                <a:cs typeface="Times New Roman" pitchFamily="18" charset="0"/>
              </a:rPr>
              <a:t>10] </a:t>
            </a:r>
            <a:r>
              <a:rPr lang="en-US" sz="1600" dirty="0" err="1">
                <a:latin typeface="Times New Roman" pitchFamily="18" charset="0"/>
                <a:cs typeface="Times New Roman" pitchFamily="18" charset="0"/>
              </a:rPr>
              <a:t>Maji</a:t>
            </a:r>
            <a:r>
              <a:rPr lang="en-US" sz="1600" dirty="0">
                <a:latin typeface="Times New Roman" pitchFamily="18" charset="0"/>
                <a:cs typeface="Times New Roman" pitchFamily="18" charset="0"/>
              </a:rPr>
              <a:t>, G. and </a:t>
            </a:r>
            <a:r>
              <a:rPr lang="en-US" sz="1600" dirty="0" err="1">
                <a:latin typeface="Times New Roman" pitchFamily="18" charset="0"/>
                <a:cs typeface="Times New Roman" pitchFamily="18" charset="0"/>
              </a:rPr>
              <a:t>Mandal</a:t>
            </a:r>
            <a:r>
              <a:rPr lang="en-US" sz="1600" dirty="0">
                <a:latin typeface="Times New Roman" pitchFamily="18" charset="0"/>
                <a:cs typeface="Times New Roman" pitchFamily="18" charset="0"/>
              </a:rPr>
              <a:t>, S., 2019. Secure and robust image steganography using a reference image as key. </a:t>
            </a:r>
            <a:r>
              <a:rPr lang="en-US" sz="1600" i="1" dirty="0">
                <a:latin typeface="Times New Roman" pitchFamily="18" charset="0"/>
                <a:cs typeface="Times New Roman" pitchFamily="18" charset="0"/>
              </a:rPr>
              <a:t>International Journal of Innovative Technology and Exploring Engineering (IJITEE)</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8</a:t>
            </a:r>
            <a:r>
              <a:rPr lang="en-US" sz="1600" dirty="0">
                <a:latin typeface="Times New Roman" pitchFamily="18" charset="0"/>
                <a:cs typeface="Times New Roman" pitchFamily="18" charset="0"/>
              </a:rPr>
              <a:t>(7), pp.2828-2839</a:t>
            </a:r>
            <a:r>
              <a:rPr lang="en-US" sz="800" dirty="0">
                <a:latin typeface="Times New Roman" pitchFamily="18" charset="0"/>
                <a:cs typeface="Times New Roman" pitchFamily="18" charset="0"/>
              </a:rPr>
              <a:t>.</a:t>
            </a:r>
            <a:r>
              <a:rPr lang="en-US" sz="800" dirty="0">
                <a:latin typeface="Times New Roman" pitchFamily="18" charset="0"/>
                <a:ea typeface="Calibri" pitchFamily="34" charset="0"/>
                <a:cs typeface="Times New Roman" pitchFamily="18" charset="0"/>
              </a:rPr>
              <a:t> </a:t>
            </a:r>
          </a:p>
          <a:p>
            <a:endParaRPr kumimoji="0" lang="en-US" sz="400" b="0" i="0" u="none" strike="noStrike" cap="none" normalizeH="0" baseline="0" dirty="0">
              <a:ln>
                <a:noFill/>
              </a:ln>
              <a:solidFill>
                <a:schemeClr val="tx1"/>
              </a:solidFill>
              <a:effectLst/>
              <a:latin typeface="Times New Roman" panose="02020603050405020304" pitchFamily="18" charset="0"/>
              <a:cs typeface="Times New Roman" pitchFamily="18" charset="0"/>
            </a:endParaRPr>
          </a:p>
          <a:p>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[11]</a:t>
            </a:r>
            <a:r>
              <a:rPr lang="en-IN" sz="1600" dirty="0">
                <a:latin typeface="Times New Roman" pitchFamily="18" charset="0"/>
                <a:cs typeface="Times New Roman" pitchFamily="18" charset="0"/>
              </a:rPr>
              <a:t> Yin, J.H.J., Fen, G.M., Mughal, F. and </a:t>
            </a:r>
            <a:r>
              <a:rPr lang="en-IN" sz="1600" dirty="0" err="1">
                <a:latin typeface="Times New Roman" pitchFamily="18" charset="0"/>
                <a:cs typeface="Times New Roman" pitchFamily="18" charset="0"/>
              </a:rPr>
              <a:t>Iranmanesh</a:t>
            </a:r>
            <a:r>
              <a:rPr lang="en-IN" sz="1600" dirty="0">
                <a:latin typeface="Times New Roman" pitchFamily="18" charset="0"/>
                <a:cs typeface="Times New Roman" pitchFamily="18" charset="0"/>
              </a:rPr>
              <a:t>, V., 2015, December. Internet of Things: Securing data using image steganography. In </a:t>
            </a:r>
            <a:r>
              <a:rPr lang="en-IN" sz="1600" i="1" dirty="0">
                <a:latin typeface="Times New Roman" pitchFamily="18" charset="0"/>
                <a:cs typeface="Times New Roman" pitchFamily="18" charset="0"/>
              </a:rPr>
              <a:t>2015 3rd International Conference on Artificial Intelligence, Modelling and Simulation (AIMS)</a:t>
            </a:r>
            <a:r>
              <a:rPr lang="en-IN" sz="1600" dirty="0">
                <a:latin typeface="Times New Roman" pitchFamily="18" charset="0"/>
                <a:cs typeface="Times New Roman" pitchFamily="18" charset="0"/>
              </a:rPr>
              <a:t> (pp. 310-314). IEEE.</a:t>
            </a:r>
          </a:p>
          <a:p>
            <a:pPr algn="l"/>
            <a:endParaRPr kumimoji="0" lang="en-US" sz="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a:r>
              <a:rPr lang="en-US" sz="1600" dirty="0">
                <a:solidFill>
                  <a:schemeClr val="tx1"/>
                </a:solidFill>
                <a:latin typeface="Times New Roman" pitchFamily="18" charset="0"/>
                <a:ea typeface="Calibri" pitchFamily="34" charset="0"/>
                <a:cs typeface="Times New Roman" pitchFamily="18" charset="0"/>
              </a:rPr>
              <a:t>[12]</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Bhaskar</a:t>
            </a:r>
            <a:r>
              <a:rPr lang="en-IN" sz="1600" dirty="0">
                <a:latin typeface="Times New Roman" pitchFamily="18" charset="0"/>
                <a:cs typeface="Times New Roman" pitchFamily="18" charset="0"/>
              </a:rPr>
              <a:t>, A. and </a:t>
            </a:r>
            <a:r>
              <a:rPr lang="en-IN" sz="1600" dirty="0" err="1">
                <a:latin typeface="Times New Roman" pitchFamily="18" charset="0"/>
                <a:cs typeface="Times New Roman" pitchFamily="18" charset="0"/>
              </a:rPr>
              <a:t>Acharya</a:t>
            </a:r>
            <a:r>
              <a:rPr lang="en-IN" sz="1600" dirty="0">
                <a:latin typeface="Times New Roman" pitchFamily="18" charset="0"/>
                <a:cs typeface="Times New Roman" pitchFamily="18" charset="0"/>
              </a:rPr>
              <a:t>, M.U.K., IMAGE STEGANOGRAPHY USING MODIFIED LSB. </a:t>
            </a:r>
            <a:r>
              <a:rPr lang="en-IN" sz="1600" i="1" dirty="0">
                <a:latin typeface="Times New Roman" pitchFamily="18" charset="0"/>
                <a:cs typeface="Times New Roman" pitchFamily="18" charset="0"/>
              </a:rPr>
              <a:t>2013</a:t>
            </a:r>
            <a:r>
              <a:rPr lang="en-IN" sz="1600" dirty="0">
                <a:latin typeface="Times New Roman" pitchFamily="18" charset="0"/>
                <a:cs typeface="Times New Roman" pitchFamily="18" charset="0"/>
              </a:rPr>
              <a:t>, pp.1-5.</a:t>
            </a:r>
          </a:p>
          <a:p>
            <a:endParaRPr kumimoji="0" lang="en-US" sz="16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737CDB-B709-4B84-A15C-32E692706435}"/>
              </a:ext>
            </a:extLst>
          </p:cNvPr>
          <p:cNvPicPr>
            <a:picLocks noChangeAspect="1"/>
          </p:cNvPicPr>
          <p:nvPr/>
        </p:nvPicPr>
        <p:blipFill>
          <a:blip r:embed="rId2"/>
          <a:stretch>
            <a:fillRect/>
          </a:stretch>
        </p:blipFill>
        <p:spPr>
          <a:xfrm>
            <a:off x="1904769" y="681826"/>
            <a:ext cx="5334462" cy="3779848"/>
          </a:xfrm>
          <a:prstGeom prst="rect">
            <a:avLst/>
          </a:prstGeom>
        </p:spPr>
      </p:pic>
    </p:spTree>
    <p:extLst>
      <p:ext uri="{BB962C8B-B14F-4D97-AF65-F5344CB8AC3E}">
        <p14:creationId xmlns:p14="http://schemas.microsoft.com/office/powerpoint/2010/main" val="339249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300633" y="2781503"/>
            <a:ext cx="7068300" cy="6105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sz="5400" dirty="0">
                <a:latin typeface="Algerian" pitchFamily="82" charset="0"/>
              </a:rPr>
              <a:t>1.</a:t>
            </a:r>
            <a:br>
              <a:rPr lang="en" sz="5400" dirty="0">
                <a:latin typeface="Algerian" pitchFamily="82" charset="0"/>
              </a:rPr>
            </a:br>
            <a:r>
              <a:rPr lang="en" sz="5400" dirty="0">
                <a:latin typeface="Algerian" pitchFamily="82" charset="0"/>
              </a:rPr>
              <a:t>steganography</a:t>
            </a:r>
            <a:endParaRPr sz="5400" dirty="0">
              <a:latin typeface="Algerian"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70516" y="465900"/>
            <a:ext cx="8131877" cy="396300"/>
          </a:xfrm>
        </p:spPr>
        <p:txBody>
          <a:bodyPr/>
          <a:lstStyle/>
          <a:p>
            <a:r>
              <a:rPr lang="en-US" b="1" dirty="0">
                <a:solidFill>
                  <a:schemeClr val="tx1"/>
                </a:solidFill>
                <a:latin typeface="Times New Roman" pitchFamily="18" charset="0"/>
                <a:cs typeface="Times New Roman" pitchFamily="18" charset="0"/>
              </a:rPr>
              <a:t>What is Steganography?</a:t>
            </a:r>
          </a:p>
        </p:txBody>
      </p:sp>
      <p:sp>
        <p:nvSpPr>
          <p:cNvPr id="3" name="TextBox 2"/>
          <p:cNvSpPr txBox="1"/>
          <p:nvPr/>
        </p:nvSpPr>
        <p:spPr>
          <a:xfrm>
            <a:off x="470517" y="1252434"/>
            <a:ext cx="8131877" cy="2893100"/>
          </a:xfrm>
          <a:prstGeom prst="rect">
            <a:avLst/>
          </a:prstGeom>
          <a:noFill/>
        </p:spPr>
        <p:txBody>
          <a:bodyPr wrap="square" rtlCol="0">
            <a:spAutoFit/>
          </a:bodyPr>
          <a:lstStyle/>
          <a:p>
            <a:pPr marL="342900" lvl="5" indent="-342900" algn="just">
              <a:buFont typeface="Arial" pitchFamily="34" charset="0"/>
              <a:buChar char="•"/>
            </a:pPr>
            <a:r>
              <a:rPr lang="en-US" sz="2400" dirty="0">
                <a:latin typeface="Times New Roman" pitchFamily="18" charset="0"/>
                <a:cs typeface="Times New Roman" pitchFamily="18" charset="0"/>
              </a:rPr>
              <a:t>Steganography is the practice of concealing a message within another message or a physical object. </a:t>
            </a:r>
            <a:r>
              <a:rPr lang="en-US" dirty="0">
                <a:latin typeface="Times New Roman" pitchFamily="18" charset="0"/>
                <a:cs typeface="Times New Roman" pitchFamily="18" charset="0"/>
              </a:rPr>
              <a:t>[1]</a:t>
            </a:r>
          </a:p>
          <a:p>
            <a:pPr marL="342900" lvl="2" indent="-342900" algn="just">
              <a:buFont typeface="Arial" pitchFamily="34" charset="0"/>
              <a:buChar char="•"/>
            </a:pPr>
            <a:r>
              <a:rPr lang="en-US" sz="2400" dirty="0">
                <a:latin typeface="Times New Roman" pitchFamily="18" charset="0"/>
                <a:cs typeface="Times New Roman" pitchFamily="18" charset="0"/>
              </a:rPr>
              <a:t>The word steganography comes from Greek </a:t>
            </a:r>
            <a:r>
              <a:rPr lang="en-US" sz="2400" dirty="0" err="1">
                <a:latin typeface="Times New Roman" pitchFamily="18" charset="0"/>
                <a:cs typeface="Times New Roman" pitchFamily="18" charset="0"/>
              </a:rPr>
              <a:t>steganographia</a:t>
            </a:r>
            <a:r>
              <a:rPr lang="en-US" sz="2400" dirty="0">
                <a:latin typeface="Times New Roman" pitchFamily="18" charset="0"/>
                <a:cs typeface="Times New Roman" pitchFamily="18" charset="0"/>
              </a:rPr>
              <a:t>, which combines the words </a:t>
            </a:r>
            <a:r>
              <a:rPr lang="en-US" sz="2400" dirty="0" err="1">
                <a:latin typeface="Times New Roman" pitchFamily="18" charset="0"/>
                <a:cs typeface="Times New Roman" pitchFamily="18" charset="0"/>
              </a:rPr>
              <a:t>steganós</a:t>
            </a:r>
            <a:r>
              <a:rPr lang="en-US" sz="2400" dirty="0">
                <a:latin typeface="Times New Roman" pitchFamily="18" charset="0"/>
                <a:cs typeface="Times New Roman" pitchFamily="18" charset="0"/>
              </a:rPr>
              <a:t> meaning “covered or concealed”, and </a:t>
            </a:r>
            <a:r>
              <a:rPr lang="en-US" sz="2400" dirty="0" err="1">
                <a:latin typeface="Times New Roman" pitchFamily="18" charset="0"/>
                <a:cs typeface="Times New Roman" pitchFamily="18" charset="0"/>
              </a:rPr>
              <a:t>graphia</a:t>
            </a:r>
            <a:r>
              <a:rPr lang="en-US" sz="2400" dirty="0">
                <a:latin typeface="Times New Roman" pitchFamily="18" charset="0"/>
                <a:cs typeface="Times New Roman" pitchFamily="18" charset="0"/>
              </a:rPr>
              <a:t> meaning “writing”.</a:t>
            </a:r>
            <a:r>
              <a:rPr lang="en-US" dirty="0">
                <a:latin typeface="Times New Roman" pitchFamily="18" charset="0"/>
                <a:cs typeface="Times New Roman" pitchFamily="18" charset="0"/>
              </a:rPr>
              <a:t> [1] </a:t>
            </a:r>
          </a:p>
          <a:p>
            <a:pPr marL="342900" lvl="2" indent="-342900" algn="just">
              <a:buFont typeface="Arial" pitchFamily="34" charset="0"/>
              <a:buChar char="•"/>
            </a:pPr>
            <a:r>
              <a:rPr lang="en-US" sz="2400" dirty="0">
                <a:latin typeface="Times New Roman" pitchFamily="18" charset="0"/>
                <a:cs typeface="Times New Roman" pitchFamily="18" charset="0"/>
              </a:rPr>
              <a:t>The use of steganography can be combined with encryption as an extra step for hiding or protecting data. </a:t>
            </a:r>
            <a:r>
              <a:rPr lang="en-US" dirty="0">
                <a:latin typeface="Times New Roman" pitchFamily="18" charset="0"/>
                <a:cs typeface="Times New Roman" pitchFamily="18" charset="0"/>
              </a:rPr>
              <a:t>[2]</a:t>
            </a:r>
          </a:p>
          <a:p>
            <a:pPr lvl="1" algn="just">
              <a:buFont typeface="Arial"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300633" y="2781503"/>
            <a:ext cx="7068300" cy="6105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sz="5400" dirty="0">
                <a:latin typeface="Algerian" pitchFamily="82" charset="0"/>
              </a:rPr>
              <a:t>2. </a:t>
            </a:r>
            <a:br>
              <a:rPr lang="en" sz="5400" dirty="0">
                <a:latin typeface="Algerian" pitchFamily="82" charset="0"/>
              </a:rPr>
            </a:br>
            <a:r>
              <a:rPr lang="en" sz="5400" dirty="0">
                <a:latin typeface="Algerian" pitchFamily="82" charset="0"/>
              </a:rPr>
              <a:t>IoT Attacks</a:t>
            </a:r>
            <a:endParaRPr sz="5400" dirty="0">
              <a:latin typeface="Algerian"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10" name="TextBox 9">
            <a:extLst>
              <a:ext uri="{FF2B5EF4-FFF2-40B4-BE49-F238E27FC236}">
                <a16:creationId xmlns:a16="http://schemas.microsoft.com/office/drawing/2014/main" id="{A7AC662E-CA4F-49B8-A3B9-E51C63DA0677}"/>
              </a:ext>
            </a:extLst>
          </p:cNvPr>
          <p:cNvSpPr txBox="1"/>
          <p:nvPr/>
        </p:nvSpPr>
        <p:spPr>
          <a:xfrm>
            <a:off x="726687" y="275076"/>
            <a:ext cx="8044776" cy="584775"/>
          </a:xfrm>
          <a:prstGeom prst="rect">
            <a:avLst/>
          </a:prstGeom>
          <a:noFill/>
        </p:spPr>
        <p:txBody>
          <a:bodyPr wrap="square" rtlCol="0">
            <a:spAutoFit/>
          </a:bodyPr>
          <a:lstStyle/>
          <a:p>
            <a:r>
              <a:rPr lang="en-IN" sz="3200" b="1" dirty="0">
                <a:latin typeface="Times New Roman" pitchFamily="18" charset="0"/>
                <a:cs typeface="Times New Roman" pitchFamily="18" charset="0"/>
              </a:rPr>
              <a:t>What is IoT Attack?</a:t>
            </a:r>
          </a:p>
        </p:txBody>
      </p:sp>
      <p:sp>
        <p:nvSpPr>
          <p:cNvPr id="12" name="TextBox 11">
            <a:extLst>
              <a:ext uri="{FF2B5EF4-FFF2-40B4-BE49-F238E27FC236}">
                <a16:creationId xmlns:a16="http://schemas.microsoft.com/office/drawing/2014/main" id="{53B8B9EC-1038-475C-AFD0-D6BFFC8848AC}"/>
              </a:ext>
            </a:extLst>
          </p:cNvPr>
          <p:cNvSpPr txBox="1"/>
          <p:nvPr/>
        </p:nvSpPr>
        <p:spPr>
          <a:xfrm>
            <a:off x="515992" y="1020491"/>
            <a:ext cx="8255471"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The </a:t>
            </a:r>
            <a:r>
              <a:rPr lang="en-US" sz="2400" b="1" i="0" dirty="0">
                <a:solidFill>
                  <a:srgbClr val="202124"/>
                </a:solidFill>
                <a:effectLst/>
                <a:latin typeface="Times New Roman" panose="02020603050405020304" pitchFamily="18" charset="0"/>
                <a:cs typeface="Times New Roman" panose="02020603050405020304" pitchFamily="18" charset="0"/>
              </a:rPr>
              <a:t>IoT attack</a:t>
            </a:r>
            <a:r>
              <a:rPr lang="en-US" sz="2400" b="0" i="0" dirty="0">
                <a:solidFill>
                  <a:srgbClr val="202124"/>
                </a:solidFill>
                <a:effectLst/>
                <a:latin typeface="Times New Roman" panose="02020603050405020304" pitchFamily="18" charset="0"/>
                <a:cs typeface="Times New Roman" panose="02020603050405020304" pitchFamily="18" charset="0"/>
              </a:rPr>
              <a:t> surface is the sum total of all potential security vulnerabilities in </a:t>
            </a:r>
            <a:r>
              <a:rPr lang="en-US" sz="2400" b="1" i="0" dirty="0">
                <a:solidFill>
                  <a:srgbClr val="202124"/>
                </a:solidFill>
                <a:effectLst/>
                <a:latin typeface="Times New Roman" panose="02020603050405020304" pitchFamily="18" charset="0"/>
                <a:cs typeface="Times New Roman" panose="02020603050405020304" pitchFamily="18" charset="0"/>
              </a:rPr>
              <a:t>IoT</a:t>
            </a:r>
            <a:r>
              <a:rPr lang="en-US" sz="2400" b="0" i="0" dirty="0">
                <a:solidFill>
                  <a:srgbClr val="202124"/>
                </a:solidFill>
                <a:effectLst/>
                <a:latin typeface="Times New Roman" panose="02020603050405020304" pitchFamily="18" charset="0"/>
                <a:cs typeface="Times New Roman" panose="02020603050405020304" pitchFamily="18" charset="0"/>
              </a:rPr>
              <a:t> devices and associated software and infrastructure in a given network, be it local or the entire Internet. </a:t>
            </a:r>
            <a:r>
              <a:rPr lang="en-US" b="0" i="0" dirty="0">
                <a:solidFill>
                  <a:srgbClr val="202124"/>
                </a:solidFill>
                <a:effectLst/>
                <a:latin typeface="Times New Roman" panose="02020603050405020304" pitchFamily="18" charset="0"/>
                <a:cs typeface="Times New Roman" panose="02020603050405020304" pitchFamily="18" charset="0"/>
              </a:rPr>
              <a:t>[3]</a:t>
            </a:r>
          </a:p>
          <a:p>
            <a:pPr marL="285750" indent="-28575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Internet of Things (IoT) devices were exploited by cybercriminals and turned into a rogue and malevolent army</a:t>
            </a: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4</a:t>
            </a:r>
            <a:r>
              <a:rPr lang="en-US" b="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According to many security experts, our dependence on Internet-connected technology is outpacing our ability to secure it</a:t>
            </a:r>
            <a:r>
              <a:rPr lang="en-US" b="0" i="0" dirty="0">
                <a:solidFill>
                  <a:srgbClr val="202124"/>
                </a:solidFill>
                <a:effectLst/>
                <a:latin typeface="Times New Roman" panose="02020603050405020304" pitchFamily="18" charset="0"/>
                <a:cs typeface="Times New Roman" panose="02020603050405020304" pitchFamily="18" charset="0"/>
              </a:rPr>
              <a:t>. [3]</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47F4-8BDE-4C7C-BF14-F47F7095D0FC}"/>
              </a:ext>
            </a:extLst>
          </p:cNvPr>
          <p:cNvSpPr>
            <a:spLocks noGrp="1"/>
          </p:cNvSpPr>
          <p:nvPr>
            <p:ph type="ctrTitle"/>
          </p:nvPr>
        </p:nvSpPr>
        <p:spPr>
          <a:xfrm>
            <a:off x="1206040" y="3285999"/>
            <a:ext cx="7068300" cy="610500"/>
          </a:xfrm>
        </p:spPr>
        <p:txBody>
          <a:bodyPr/>
          <a:lstStyle/>
          <a:p>
            <a:r>
              <a:rPr lang="en-IN" sz="5400" dirty="0">
                <a:latin typeface="Algerian" pitchFamily="82" charset="0"/>
              </a:rPr>
              <a:t>3.</a:t>
            </a:r>
            <a:br>
              <a:rPr lang="en-IN" sz="5400" dirty="0">
                <a:latin typeface="Algerian" pitchFamily="82" charset="0"/>
              </a:rPr>
            </a:br>
            <a:r>
              <a:rPr lang="en-IN" sz="5400" dirty="0">
                <a:latin typeface="Algerian" pitchFamily="82" charset="0"/>
              </a:rPr>
              <a:t>Case studies on recent I.o.t attacks</a:t>
            </a:r>
          </a:p>
        </p:txBody>
      </p:sp>
    </p:spTree>
    <p:extLst>
      <p:ext uri="{BB962C8B-B14F-4D97-AF65-F5344CB8AC3E}">
        <p14:creationId xmlns:p14="http://schemas.microsoft.com/office/powerpoint/2010/main" val="196837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AF2BC7-DF66-43FB-87A4-F0B124148229}"/>
              </a:ext>
            </a:extLst>
          </p:cNvPr>
          <p:cNvSpPr txBox="1"/>
          <p:nvPr/>
        </p:nvSpPr>
        <p:spPr>
          <a:xfrm>
            <a:off x="609599" y="152523"/>
            <a:ext cx="7953643" cy="646331"/>
          </a:xfrm>
          <a:prstGeom prst="rect">
            <a:avLst/>
          </a:prstGeom>
          <a:noFill/>
        </p:spPr>
        <p:txBody>
          <a:bodyPr wrap="square" rtlCol="0">
            <a:spAutoFit/>
          </a:bodyPr>
          <a:lstStyle/>
          <a:p>
            <a:r>
              <a:rPr lang="en-IN" sz="3600" b="1" dirty="0">
                <a:latin typeface="Times New Roman" pitchFamily="18" charset="0"/>
                <a:cs typeface="Times New Roman" pitchFamily="18" charset="0"/>
              </a:rPr>
              <a:t>Recent IoT Attack</a:t>
            </a:r>
          </a:p>
        </p:txBody>
      </p:sp>
      <p:sp>
        <p:nvSpPr>
          <p:cNvPr id="5" name="TextBox 4">
            <a:extLst>
              <a:ext uri="{FF2B5EF4-FFF2-40B4-BE49-F238E27FC236}">
                <a16:creationId xmlns:a16="http://schemas.microsoft.com/office/drawing/2014/main" id="{CC639735-D0BE-4CF6-8AFB-606CCCE6C4BA}"/>
              </a:ext>
            </a:extLst>
          </p:cNvPr>
          <p:cNvSpPr txBox="1"/>
          <p:nvPr/>
        </p:nvSpPr>
        <p:spPr>
          <a:xfrm>
            <a:off x="746235" y="907312"/>
            <a:ext cx="739928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itchFamily="18" charset="0"/>
                <a:cs typeface="Times New Roman" pitchFamily="18" charset="0"/>
              </a:rPr>
              <a:t>Hackable Internet of Things (IoT) devices are on full display at the RSA Conference 2020 in SAN FRANCISCO. The smart vacuum cleaner </a:t>
            </a:r>
            <a:r>
              <a:rPr lang="en-US" sz="1600" b="1" dirty="0" err="1">
                <a:solidFill>
                  <a:schemeClr val="tx1">
                    <a:lumMod val="90000"/>
                    <a:lumOff val="10000"/>
                  </a:schemeClr>
                </a:solidFill>
                <a:latin typeface="Times New Roman" pitchFamily="18" charset="0"/>
                <a:cs typeface="Times New Roman" pitchFamily="18" charset="0"/>
              </a:rPr>
              <a:t>Trifo</a:t>
            </a:r>
            <a:r>
              <a:rPr lang="en-US" sz="1600" b="1" dirty="0">
                <a:solidFill>
                  <a:schemeClr val="tx1">
                    <a:lumMod val="90000"/>
                    <a:lumOff val="10000"/>
                  </a:schemeClr>
                </a:solidFill>
                <a:latin typeface="Times New Roman" pitchFamily="18" charset="0"/>
                <a:cs typeface="Times New Roman" pitchFamily="18" charset="0"/>
              </a:rPr>
              <a:t> </a:t>
            </a:r>
            <a:r>
              <a:rPr lang="en-US" sz="1600" b="1" dirty="0" err="1">
                <a:solidFill>
                  <a:schemeClr val="tx1">
                    <a:lumMod val="90000"/>
                    <a:lumOff val="10000"/>
                  </a:schemeClr>
                </a:solidFill>
                <a:latin typeface="Times New Roman" pitchFamily="18" charset="0"/>
                <a:cs typeface="Times New Roman" pitchFamily="18" charset="0"/>
              </a:rPr>
              <a:t>Ironpie</a:t>
            </a:r>
            <a:r>
              <a:rPr lang="en-US" sz="1600" b="1" dirty="0">
                <a:solidFill>
                  <a:schemeClr val="tx1">
                    <a:lumMod val="90000"/>
                    <a:lumOff val="10000"/>
                  </a:schemeClr>
                </a:solidFill>
                <a:latin typeface="Times New Roman" pitchFamily="18" charset="0"/>
                <a:cs typeface="Times New Roman" pitchFamily="18" charset="0"/>
              </a:rPr>
              <a:t> M6,</a:t>
            </a:r>
            <a:r>
              <a:rPr lang="en-US" sz="1600" dirty="0">
                <a:latin typeface="Times New Roman" pitchFamily="18" charset="0"/>
                <a:cs typeface="Times New Roman" pitchFamily="18" charset="0"/>
              </a:rPr>
              <a:t> has several high-severity flaws that open the device to remote attacks</a:t>
            </a:r>
            <a:r>
              <a:rPr lang="en-US" dirty="0"/>
              <a:t>. [</a:t>
            </a:r>
            <a:r>
              <a:rPr lang="en-US" dirty="0">
                <a:latin typeface="Times New Roman" pitchFamily="18" charset="0"/>
                <a:cs typeface="Times New Roman" pitchFamily="18" charset="0"/>
              </a:rPr>
              <a:t>5]</a:t>
            </a: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B2D6928-67E8-49EE-9317-9C56460722EC}"/>
              </a:ext>
            </a:extLst>
          </p:cNvPr>
          <p:cNvPicPr>
            <a:picLocks noChangeAspect="1"/>
          </p:cNvPicPr>
          <p:nvPr/>
        </p:nvPicPr>
        <p:blipFill>
          <a:blip r:embed="rId2"/>
          <a:stretch>
            <a:fillRect/>
          </a:stretch>
        </p:blipFill>
        <p:spPr>
          <a:xfrm>
            <a:off x="1812175" y="1933925"/>
            <a:ext cx="5267401" cy="2743438"/>
          </a:xfrm>
          <a:prstGeom prst="rect">
            <a:avLst/>
          </a:prstGeom>
        </p:spPr>
      </p:pic>
    </p:spTree>
    <p:extLst>
      <p:ext uri="{BB962C8B-B14F-4D97-AF65-F5344CB8AC3E}">
        <p14:creationId xmlns:p14="http://schemas.microsoft.com/office/powerpoint/2010/main" val="517975316"/>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TotalTime>
  <Words>2614</Words>
  <Application>Microsoft Office PowerPoint</Application>
  <PresentationFormat>On-screen Show (16:9)</PresentationFormat>
  <Paragraphs>307</Paragraphs>
  <Slides>38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Times New Roman</vt:lpstr>
      <vt:lpstr>Arial</vt:lpstr>
      <vt:lpstr>Inter-Regular</vt:lpstr>
      <vt:lpstr>Algerian</vt:lpstr>
      <vt:lpstr>Calibri</vt:lpstr>
      <vt:lpstr>Joan template</vt:lpstr>
      <vt:lpstr>SECURING SURVEILLANCE IMAGES FOR I.O.T DEVICES </vt:lpstr>
      <vt:lpstr>PowerPoint Presentation</vt:lpstr>
      <vt:lpstr>PowerPoint Presentation</vt:lpstr>
      <vt:lpstr>1. steganography</vt:lpstr>
      <vt:lpstr>What is Steganography?</vt:lpstr>
      <vt:lpstr>2.  IoT Attacks</vt:lpstr>
      <vt:lpstr>PowerPoint Presentation</vt:lpstr>
      <vt:lpstr>3. Case studies on recent I.o.t attacks</vt:lpstr>
      <vt:lpstr>PowerPoint Presentation</vt:lpstr>
      <vt:lpstr>PowerPoint Presentation</vt:lpstr>
      <vt:lpstr>PowerPoint Presentation</vt:lpstr>
      <vt:lpstr>PowerPoint Presentation</vt:lpstr>
      <vt:lpstr>4. Literature Survey</vt:lpstr>
      <vt:lpstr>PowerPoint Presentation</vt:lpstr>
      <vt:lpstr>PowerPoint Presentation</vt:lpstr>
      <vt:lpstr>PowerPoint Presentation</vt:lpstr>
      <vt:lpstr>PowerPoint Presentation</vt:lpstr>
      <vt:lpstr>5. Proposed Method</vt:lpstr>
      <vt:lpstr>PowerPoint Presentation</vt:lpstr>
      <vt:lpstr>PowerPoint Presentation</vt:lpstr>
      <vt:lpstr>PowerPoint Presentation</vt:lpstr>
      <vt:lpstr>PowerPoint Presentation</vt:lpstr>
      <vt:lpstr>PowerPoint Presentation</vt:lpstr>
      <vt:lpstr>6.  Experimental Results</vt:lpstr>
      <vt:lpstr>PowerPoint Presentation</vt:lpstr>
      <vt:lpstr>PowerPoint Presentation</vt:lpstr>
      <vt:lpstr>PowerPoint Presentation</vt:lpstr>
      <vt:lpstr>PowerPoint Presentation</vt:lpstr>
      <vt:lpstr>PowerPoint Presentation</vt:lpstr>
      <vt:lpstr>7.  comparison with existing approach</vt:lpstr>
      <vt:lpstr>PowerPoint Presentation</vt:lpstr>
      <vt:lpstr>8.  Conclusion &amp; future scope</vt:lpstr>
      <vt:lpstr>PowerPoint Presentation</vt:lpstr>
      <vt:lpstr>PowerPoint Presentation</vt:lpstr>
      <vt:lpstr>9. 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dc:title>
  <cp:lastModifiedBy>Aditi Das</cp:lastModifiedBy>
  <cp:revision>233</cp:revision>
  <dcterms:modified xsi:type="dcterms:W3CDTF">2021-05-20T18:32:34Z</dcterms:modified>
</cp:coreProperties>
</file>