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sldIdLst>
    <p:sldId id="291" r:id="rId2"/>
    <p:sldId id="281" r:id="rId3"/>
    <p:sldId id="290" r:id="rId4"/>
    <p:sldId id="293" r:id="rId5"/>
    <p:sldId id="294" r:id="rId6"/>
    <p:sldId id="296" r:id="rId7"/>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0" autoAdjust="0"/>
    <p:restoredTop sz="94720" autoAdjust="0"/>
  </p:normalViewPr>
  <p:slideViewPr>
    <p:cSldViewPr snapToGrid="0" snapToObjects="1">
      <p:cViewPr>
        <p:scale>
          <a:sx n="75" d="100"/>
          <a:sy n="75" d="100"/>
        </p:scale>
        <p:origin x="-296" y="9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9/11/2024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9/11/2024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9/11/2024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9/11/2024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9/11/2024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9/11/2024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9/11/2024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9/11/2024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9/11/2024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9/11/2024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9/11/2024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9/11/2024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9/11/2024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10" Type="http://schemas.openxmlformats.org/officeDocument/2006/relationships/image" Target="../media/image11.png"/><Relationship Id="rId4" Type="http://schemas.openxmlformats.org/officeDocument/2006/relationships/image" Target="../media/image3.jp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hyperlink" Target="https://arxiv.org/abs/2004.04099" TargetMode="External"/><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jpg"/><Relationship Id="rId5" Type="http://schemas.openxmlformats.org/officeDocument/2006/relationships/image" Target="../media/image2.png"/><Relationship Id="rId4" Type="http://schemas.openxmlformats.org/officeDocument/2006/relationships/hyperlink" Target="https://doi.org/10.3390/app1304270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 xmlns:a16="http://schemas.microsoft.com/office/drawing/2014/main" id="{3E443FD7-A66B-4AA0-872D-B088B9BC5F1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 xmlns:a16="http://schemas.microsoft.com/office/drawing/2014/main" id="{C04BE0EF-3561-49B4-9A29-F283168A91C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 xmlns:a16="http://schemas.microsoft.com/office/drawing/2014/main" id="{9120848B-B2B4-45BE-A961-AEC0B06CF41B}"/>
              </a:ext>
            </a:extLst>
          </p:cNvPr>
          <p:cNvPicPr>
            <a:picLocks noChangeAspect="1"/>
          </p:cNvPicPr>
          <p:nvPr/>
        </p:nvPicPr>
        <p:blipFill rotWithShape="1">
          <a:blip r:embed="rId2"/>
          <a:srcRect r="59916"/>
          <a:stretch/>
        </p:blipFill>
        <p:spPr>
          <a:xfrm>
            <a:off x="6988493" y="2125881"/>
            <a:ext cx="2731561" cy="2921476"/>
          </a:xfrm>
          <a:prstGeom prst="rect">
            <a:avLst/>
          </a:prstGeom>
        </p:spPr>
      </p:pic>
      <p:sp>
        <p:nvSpPr>
          <p:cNvPr id="4" name="Subtitle 3"/>
          <p:cNvSpPr>
            <a:spLocks noGrp="1"/>
          </p:cNvSpPr>
          <p:nvPr>
            <p:ph type="subTitle" idx="1"/>
          </p:nvPr>
        </p:nvSpPr>
        <p:spPr>
          <a:xfrm>
            <a:off x="1769627" y="1057127"/>
            <a:ext cx="7721333" cy="1170354"/>
          </a:xfrm>
        </p:spPr>
        <p:txBody>
          <a:bodyPr/>
          <a:lstStyle/>
          <a:p>
            <a:endParaRPr lang="en-US" b="1" dirty="0">
              <a:solidFill>
                <a:schemeClr val="tx1"/>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ctrTitle"/>
          </p:nvPr>
        </p:nvSpPr>
        <p:spPr>
          <a:xfrm>
            <a:off x="622843" y="442449"/>
            <a:ext cx="10946314" cy="1383097"/>
          </a:xfrm>
        </p:spPr>
        <p:txBody>
          <a:bodyPr/>
          <a:lstStyle/>
          <a:p>
            <a:r>
              <a:rPr lang="en-US" sz="3600" b="1" dirty="0" smtClean="0">
                <a:solidFill>
                  <a:schemeClr val="tx2"/>
                </a:solidFill>
                <a:latin typeface="Garamond" panose="02020404030301010803" pitchFamily="18" charset="0"/>
              </a:rPr>
              <a:t>VITISH 2024</a:t>
            </a:r>
            <a:br>
              <a:rPr lang="en-US" sz="3600" b="1" dirty="0" smtClean="0">
                <a:solidFill>
                  <a:schemeClr val="tx2"/>
                </a:solidFill>
                <a:latin typeface="Garamond" panose="02020404030301010803" pitchFamily="18" charset="0"/>
              </a:rPr>
            </a:br>
            <a:r>
              <a:rPr lang="en-US" sz="3600" b="1" dirty="0" smtClean="0">
                <a:solidFill>
                  <a:schemeClr val="tx2"/>
                </a:solidFill>
                <a:latin typeface="Garamond" panose="02020404030301010803" pitchFamily="18" charset="0"/>
              </a:rPr>
              <a:t>(SIH Internal </a:t>
            </a:r>
            <a:r>
              <a:rPr lang="en-US" sz="3600" b="1" dirty="0" err="1" smtClean="0">
                <a:solidFill>
                  <a:schemeClr val="tx2"/>
                </a:solidFill>
                <a:latin typeface="Garamond" panose="02020404030301010803" pitchFamily="18" charset="0"/>
              </a:rPr>
              <a:t>Hackathon</a:t>
            </a:r>
            <a:r>
              <a:rPr lang="en-US" sz="3600" b="1" dirty="0" smtClean="0">
                <a:solidFill>
                  <a:schemeClr val="tx2"/>
                </a:solidFill>
                <a:latin typeface="Garamond" panose="02020404030301010803" pitchFamily="18" charset="0"/>
              </a:rPr>
              <a:t>)</a:t>
            </a:r>
            <a:endParaRPr lang="en-IN" sz="3600" b="1" dirty="0">
              <a:solidFill>
                <a:schemeClr val="tx2"/>
              </a:solidFill>
              <a:latin typeface="Garamond" panose="02020404030301010803" pitchFamily="18" charset="0"/>
            </a:endParaRPr>
          </a:p>
        </p:txBody>
      </p:sp>
      <p:sp>
        <p:nvSpPr>
          <p:cNvPr id="10" name="TextBox 9"/>
          <p:cNvSpPr txBox="1"/>
          <p:nvPr/>
        </p:nvSpPr>
        <p:spPr>
          <a:xfrm>
            <a:off x="152401" y="1943837"/>
            <a:ext cx="6968066" cy="4801314"/>
          </a:xfrm>
          <a:prstGeom prst="rect">
            <a:avLst/>
          </a:prstGeom>
          <a:noFill/>
        </p:spPr>
        <p:txBody>
          <a:bodyPr wrap="square" rtlCol="0">
            <a:spAutoFit/>
          </a:bodyPr>
          <a:lstStyle/>
          <a:p>
            <a:endParaRPr lang="en-US" dirty="0"/>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a:t>
            </a:r>
            <a:r>
              <a:rPr lang="en-US" sz="2400" b="1" dirty="0" smtClean="0">
                <a:latin typeface="Arial" panose="020B0604020202020204" pitchFamily="34" charset="0"/>
                <a:cs typeface="Arial" panose="020B0604020202020204" pitchFamily="34" charset="0"/>
              </a:rPr>
              <a:t>ID- SIH1600</a:t>
            </a:r>
            <a:endParaRPr lang="en-US" sz="24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a:t>
            </a:r>
            <a:r>
              <a:rPr lang="en-US" sz="2400" b="1" dirty="0" smtClean="0">
                <a:latin typeface="Arial" panose="020B0604020202020204" pitchFamily="34" charset="0"/>
                <a:cs typeface="Arial" panose="020B0604020202020204" pitchFamily="34" charset="0"/>
              </a:rPr>
              <a:t>Title- Student Innovation</a:t>
            </a:r>
            <a:endParaRPr lang="en-US" sz="24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400" b="1" dirty="0" smtClean="0">
                <a:latin typeface="Arial" panose="020B0604020202020204" pitchFamily="34" charset="0"/>
                <a:cs typeface="Arial" panose="020B0604020202020204" pitchFamily="34" charset="0"/>
              </a:rPr>
              <a:t>Theme- Smart Automation</a:t>
            </a:r>
            <a:endParaRPr lang="en-US" sz="24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PS Category- </a:t>
            </a:r>
            <a:r>
              <a:rPr lang="en-US" sz="2400" b="1" dirty="0" smtClean="0">
                <a:latin typeface="Arial" panose="020B0604020202020204" pitchFamily="34" charset="0"/>
                <a:cs typeface="Arial" panose="020B0604020202020204" pitchFamily="34" charset="0"/>
              </a:rPr>
              <a:t>Software</a:t>
            </a:r>
            <a:endParaRPr lang="en-US" sz="24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a:t>
            </a:r>
            <a:r>
              <a:rPr lang="en-US" sz="2400" b="1" dirty="0" smtClean="0">
                <a:latin typeface="Arial" panose="020B0604020202020204" pitchFamily="34" charset="0"/>
                <a:cs typeface="Arial" panose="020B0604020202020204" pitchFamily="34" charset="0"/>
              </a:rPr>
              <a:t>ID- VIT469</a:t>
            </a:r>
          </a:p>
          <a:p>
            <a:pPr marL="285750" indent="-285750" algn="just">
              <a:lnSpc>
                <a:spcPct val="200000"/>
              </a:lnSpc>
              <a:buFont typeface="Arial" panose="020B0604020202020204" pitchFamily="34" charset="0"/>
              <a:buChar char="•"/>
            </a:pPr>
            <a:r>
              <a:rPr lang="en-US" sz="2400" b="1" dirty="0" smtClean="0">
                <a:latin typeface="Arial" panose="020B0604020202020204" pitchFamily="34" charset="0"/>
                <a:cs typeface="Arial" panose="020B0604020202020204" pitchFamily="34" charset="0"/>
              </a:rPr>
              <a:t>Team Name- </a:t>
            </a:r>
            <a:endParaRPr lang="en-US" sz="2400" b="1" dirty="0">
              <a:latin typeface="Arial" panose="020B0604020202020204" pitchFamily="34" charset="0"/>
              <a:cs typeface="Arial" panose="020B0604020202020204" pitchFamily="34" charset="0"/>
            </a:endParaRPr>
          </a:p>
        </p:txBody>
      </p:sp>
      <p:pic>
        <p:nvPicPr>
          <p:cNvPr id="9" name="Google Shape;93;p2"/>
          <p:cNvPicPr preferRelativeResize="0"/>
          <p:nvPr/>
        </p:nvPicPr>
        <p:blipFill rotWithShape="1">
          <a:blip r:embed="rId3">
            <a:alphaModFix/>
          </a:blip>
          <a:srcRect/>
          <a:stretch/>
        </p:blipFill>
        <p:spPr>
          <a:xfrm>
            <a:off x="2159486" y="139010"/>
            <a:ext cx="1923260" cy="901850"/>
          </a:xfrm>
          <a:prstGeom prst="rect">
            <a:avLst/>
          </a:prstGeom>
          <a:noFill/>
          <a:ln>
            <a:noFill/>
          </a:ln>
        </p:spPr>
      </p:pic>
      <p:pic>
        <p:nvPicPr>
          <p:cNvPr id="3" name="Picture 2">
            <a:extLst>
              <a:ext uri="{FF2B5EF4-FFF2-40B4-BE49-F238E27FC236}">
                <a16:creationId xmlns="" xmlns:a16="http://schemas.microsoft.com/office/drawing/2014/main" id="{7B171877-E57B-F89B-8599-4D6653D6645A}"/>
              </a:ext>
            </a:extLst>
          </p:cNvPr>
          <p:cNvPicPr>
            <a:picLocks noChangeAspect="1"/>
          </p:cNvPicPr>
          <p:nvPr/>
        </p:nvPicPr>
        <p:blipFill>
          <a:blip r:embed="rId4"/>
          <a:stretch>
            <a:fillRect/>
          </a:stretch>
        </p:blipFill>
        <p:spPr>
          <a:xfrm>
            <a:off x="244888" y="0"/>
            <a:ext cx="1914598" cy="1179871"/>
          </a:xfrm>
          <a:prstGeom prst="rect">
            <a:avLst/>
          </a:prstGeom>
        </p:spPr>
      </p:pic>
      <p:pic>
        <p:nvPicPr>
          <p:cNvPr id="12" name="Picture 11" descr="A logo with a person in a blue yellow and red circle&#10;&#10;Description automatically generated">
            <a:extLst>
              <a:ext uri="{FF2B5EF4-FFF2-40B4-BE49-F238E27FC236}">
                <a16:creationId xmlns="" xmlns:a16="http://schemas.microsoft.com/office/drawing/2014/main" id="{7A64D61F-5B8B-15E3-BC96-0ADAA3721451}"/>
              </a:ext>
            </a:extLst>
          </p:cNvPr>
          <p:cNvPicPr>
            <a:picLocks noChangeAspect="1"/>
          </p:cNvPicPr>
          <p:nvPr/>
        </p:nvPicPr>
        <p:blipFill>
          <a:blip r:embed="rId5"/>
          <a:stretch>
            <a:fillRect/>
          </a:stretch>
        </p:blipFill>
        <p:spPr>
          <a:xfrm>
            <a:off x="10276193" y="191544"/>
            <a:ext cx="1667243" cy="887341"/>
          </a:xfrm>
          <a:prstGeom prst="rect">
            <a:avLst/>
          </a:prstGeom>
        </p:spPr>
      </p:pic>
      <p:pic>
        <p:nvPicPr>
          <p:cNvPr id="13" name="Picture 12">
            <a:extLst>
              <a:ext uri="{FF2B5EF4-FFF2-40B4-BE49-F238E27FC236}">
                <a16:creationId xmlns="" xmlns:a16="http://schemas.microsoft.com/office/drawing/2014/main" id="{A30E2C68-82E2-FD05-194A-E171A407F6FE}"/>
              </a:ext>
            </a:extLst>
          </p:cNvPr>
          <p:cNvPicPr>
            <a:picLocks noChangeAspect="1"/>
          </p:cNvPicPr>
          <p:nvPr/>
        </p:nvPicPr>
        <p:blipFill>
          <a:blip r:embed="rId6"/>
          <a:stretch>
            <a:fillRect/>
          </a:stretch>
        </p:blipFill>
        <p:spPr>
          <a:xfrm>
            <a:off x="8117674" y="80509"/>
            <a:ext cx="1771714" cy="977211"/>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575732" y="880533"/>
            <a:ext cx="10972800" cy="821266"/>
          </a:xfrm>
        </p:spPr>
        <p:txBody>
          <a:bodyPr/>
          <a:lstStyle/>
          <a:p>
            <a:pPr eaLnBrk="1" hangingPunct="1"/>
            <a:r>
              <a:rPr lang="en-US" sz="4000" b="1" dirty="0">
                <a:latin typeface="Times New Roman" panose="02020603050405020304" pitchFamily="18" charset="0"/>
                <a:ea typeface="ＭＳ Ｐゴシック" pitchFamily="1" charset="-128"/>
                <a:cs typeface="Times New Roman" panose="02020603050405020304" pitchFamily="18" charset="0"/>
              </a:rPr>
              <a:t/>
            </a:r>
            <a:br>
              <a:rPr lang="en-US" sz="4000" b="1" dirty="0">
                <a:latin typeface="Times New Roman" panose="02020603050405020304" pitchFamily="18" charset="0"/>
                <a:ea typeface="ＭＳ Ｐゴシック" pitchFamily="1" charset="-128"/>
                <a:cs typeface="Times New Roman" panose="02020603050405020304" pitchFamily="18" charset="0"/>
              </a:rPr>
            </a:br>
            <a:r>
              <a:rPr lang="en-US" sz="2400" b="1" dirty="0" err="1">
                <a:latin typeface="Times New Roman" panose="02020603050405020304" pitchFamily="18" charset="0"/>
                <a:ea typeface="ＭＳ Ｐゴシック" pitchFamily="1" charset="-128"/>
                <a:cs typeface="Times New Roman" panose="02020603050405020304" pitchFamily="18" charset="0"/>
              </a:rPr>
              <a:t>TrendTuner</a:t>
            </a:r>
            <a:r>
              <a:rPr lang="en-US" sz="2400" b="1" dirty="0">
                <a:latin typeface="Times New Roman" panose="02020603050405020304" pitchFamily="18" charset="0"/>
                <a:ea typeface="ＭＳ Ｐゴシック" pitchFamily="1" charset="-128"/>
                <a:cs typeface="Times New Roman" panose="02020603050405020304" pitchFamily="18" charset="0"/>
              </a:rPr>
              <a:t>+ :  Intelligent Fashion Tailoring and Recommendation System</a:t>
            </a:r>
          </a:p>
        </p:txBody>
      </p:sp>
      <p:sp>
        <p:nvSpPr>
          <p:cNvPr id="15362" name="TextBox 8"/>
          <p:cNvSpPr txBox="1">
            <a:spLocks noChangeArrowheads="1"/>
          </p:cNvSpPr>
          <p:nvPr/>
        </p:nvSpPr>
        <p:spPr bwMode="auto">
          <a:xfrm>
            <a:off x="244888" y="2095722"/>
            <a:ext cx="7231179" cy="4185761"/>
          </a:xfrm>
          <a:prstGeom prst="rect">
            <a:avLst/>
          </a:prstGeom>
          <a:noFill/>
          <a:ln w="9525">
            <a:noFill/>
            <a:miter lim="800000"/>
            <a:headEnd/>
            <a:tailEnd/>
          </a:ln>
        </p:spPr>
        <p:txBody>
          <a:bodyPr wrap="square">
            <a:spAutoFit/>
          </a:bodyPr>
          <a:lstStyle/>
          <a:p>
            <a:pPr algn="just"/>
            <a:r>
              <a:rPr lang="en-US" sz="1400" b="1" dirty="0">
                <a:latin typeface="Arial" pitchFamily="34" charset="0"/>
                <a:cs typeface="Arial" pitchFamily="34" charset="0"/>
              </a:rPr>
              <a:t>Problem Statement</a:t>
            </a:r>
            <a:r>
              <a:rPr lang="en-US" sz="1400" b="1" dirty="0" smtClean="0">
                <a:latin typeface="Arial" pitchFamily="34" charset="0"/>
                <a:cs typeface="Arial" pitchFamily="34" charset="0"/>
              </a:rPr>
              <a:t>:</a:t>
            </a:r>
          </a:p>
          <a:p>
            <a:pPr marL="285750" indent="-285750" algn="just">
              <a:buFont typeface="Arial" pitchFamily="34" charset="0"/>
              <a:buChar char="•"/>
            </a:pPr>
            <a:r>
              <a:rPr lang="en-US" sz="1400" b="1" dirty="0" smtClean="0">
                <a:latin typeface="Arial" pitchFamily="34" charset="0"/>
                <a:cs typeface="Arial" pitchFamily="34" charset="0"/>
              </a:rPr>
              <a:t>Fit </a:t>
            </a:r>
            <a:r>
              <a:rPr lang="en-US" sz="1400" b="1" dirty="0">
                <a:latin typeface="Arial" pitchFamily="34" charset="0"/>
                <a:cs typeface="Arial" pitchFamily="34" charset="0"/>
              </a:rPr>
              <a:t>and Style Challenges</a:t>
            </a:r>
            <a:r>
              <a:rPr lang="en-US" sz="1400" b="1" dirty="0" smtClean="0">
                <a:latin typeface="Arial" pitchFamily="34" charset="0"/>
                <a:cs typeface="Arial" pitchFamily="34" charset="0"/>
              </a:rPr>
              <a:t>: </a:t>
            </a:r>
            <a:r>
              <a:rPr lang="en-US" sz="1400" dirty="0">
                <a:latin typeface="Arial" pitchFamily="34" charset="0"/>
                <a:cs typeface="Arial" pitchFamily="34" charset="0"/>
              </a:rPr>
              <a:t>Consumers often struggle to find clothing that matches their unique body measurements and personal style preferences.</a:t>
            </a:r>
          </a:p>
          <a:p>
            <a:pPr marL="285750" indent="-285750" algn="just">
              <a:buFont typeface="Arial" pitchFamily="34" charset="0"/>
              <a:buChar char="•"/>
            </a:pPr>
            <a:r>
              <a:rPr lang="en-US" sz="1400" b="1" dirty="0" smtClean="0">
                <a:latin typeface="Arial" pitchFamily="34" charset="0"/>
                <a:cs typeface="Arial" pitchFamily="34" charset="0"/>
              </a:rPr>
              <a:t>Time-Consuming </a:t>
            </a:r>
            <a:r>
              <a:rPr lang="en-US" sz="1400" b="1" dirty="0">
                <a:latin typeface="Arial" pitchFamily="34" charset="0"/>
                <a:cs typeface="Arial" pitchFamily="34" charset="0"/>
              </a:rPr>
              <a:t>Shopping</a:t>
            </a:r>
            <a:r>
              <a:rPr lang="en-US" sz="1400" dirty="0" smtClean="0">
                <a:latin typeface="Arial" pitchFamily="34" charset="0"/>
                <a:cs typeface="Arial" pitchFamily="34" charset="0"/>
              </a:rPr>
              <a:t>: </a:t>
            </a:r>
            <a:r>
              <a:rPr lang="en-US" sz="1400" dirty="0">
                <a:latin typeface="Arial" pitchFamily="34" charset="0"/>
                <a:cs typeface="Arial" pitchFamily="34" charset="0"/>
              </a:rPr>
              <a:t>Traditional shopping methods can be inefficient and require significant time investment.</a:t>
            </a:r>
          </a:p>
          <a:p>
            <a:pPr marL="285750" indent="-285750" algn="just">
              <a:buFont typeface="Arial" pitchFamily="34" charset="0"/>
              <a:buChar char="•"/>
            </a:pPr>
            <a:r>
              <a:rPr lang="en-US" sz="1400" b="1" dirty="0" smtClean="0">
                <a:latin typeface="Arial" pitchFamily="34" charset="0"/>
                <a:cs typeface="Arial" pitchFamily="34" charset="0"/>
              </a:rPr>
              <a:t>Limited </a:t>
            </a:r>
            <a:r>
              <a:rPr lang="en-US" sz="1400" b="1" dirty="0">
                <a:latin typeface="Arial" pitchFamily="34" charset="0"/>
                <a:cs typeface="Arial" pitchFamily="34" charset="0"/>
              </a:rPr>
              <a:t>Personalization</a:t>
            </a:r>
            <a:r>
              <a:rPr lang="en-US" sz="1400" b="1" dirty="0" smtClean="0">
                <a:latin typeface="Arial" pitchFamily="34" charset="0"/>
                <a:cs typeface="Arial" pitchFamily="34" charset="0"/>
              </a:rPr>
              <a:t>: </a:t>
            </a:r>
            <a:r>
              <a:rPr lang="en-US" sz="1400" dirty="0">
                <a:latin typeface="Arial" pitchFamily="34" charset="0"/>
                <a:cs typeface="Arial" pitchFamily="34" charset="0"/>
              </a:rPr>
              <a:t>The lack of tailored options in stores can result in dissatisfaction with fit and style</a:t>
            </a:r>
            <a:r>
              <a:rPr lang="en-US" sz="1400" dirty="0" smtClean="0">
                <a:latin typeface="Arial" pitchFamily="34" charset="0"/>
                <a:cs typeface="Arial" pitchFamily="34" charset="0"/>
              </a:rPr>
              <a:t>.</a:t>
            </a:r>
          </a:p>
          <a:p>
            <a:pPr marL="285750" indent="-285750" algn="just">
              <a:buFont typeface="Arial" pitchFamily="34" charset="0"/>
              <a:buChar char="•"/>
            </a:pPr>
            <a:r>
              <a:rPr lang="en-US" sz="1400" b="1" dirty="0">
                <a:latin typeface="Arial" pitchFamily="34" charset="0"/>
                <a:cs typeface="Arial" pitchFamily="34" charset="0"/>
              </a:rPr>
              <a:t>Custom Tailoring</a:t>
            </a:r>
            <a:r>
              <a:rPr lang="en-US" sz="1400" dirty="0">
                <a:latin typeface="Arial" pitchFamily="34" charset="0"/>
                <a:cs typeface="Arial" pitchFamily="34" charset="0"/>
              </a:rPr>
              <a:t>: Clothing is designed and fitted precisely to the user's unique measurements</a:t>
            </a:r>
            <a:r>
              <a:rPr lang="en-US" sz="1400" dirty="0" smtClean="0">
                <a:latin typeface="Arial" pitchFamily="34" charset="0"/>
                <a:cs typeface="Arial" pitchFamily="34" charset="0"/>
              </a:rPr>
              <a:t>.</a:t>
            </a:r>
          </a:p>
          <a:p>
            <a:pPr marL="285750" indent="-285750" algn="just">
              <a:buFont typeface="Arial" pitchFamily="34" charset="0"/>
              <a:buChar char="•"/>
            </a:pPr>
            <a:endParaRPr lang="en-US" sz="1400" dirty="0">
              <a:latin typeface="Arial" pitchFamily="34" charset="0"/>
              <a:cs typeface="Arial" pitchFamily="34" charset="0"/>
            </a:endParaRPr>
          </a:p>
          <a:p>
            <a:pPr algn="just"/>
            <a:r>
              <a:rPr lang="en-US" sz="1400" b="1" dirty="0" smtClean="0">
                <a:latin typeface="Arial" pitchFamily="34" charset="0"/>
                <a:cs typeface="Arial" pitchFamily="34" charset="0"/>
              </a:rPr>
              <a:t>Proposed </a:t>
            </a:r>
            <a:r>
              <a:rPr lang="en-US" sz="1400" b="1" dirty="0">
                <a:latin typeface="Arial" pitchFamily="34" charset="0"/>
                <a:cs typeface="Arial" pitchFamily="34" charset="0"/>
              </a:rPr>
              <a:t>Solution</a:t>
            </a:r>
            <a:r>
              <a:rPr lang="en-US" sz="1400" b="1" dirty="0" smtClean="0">
                <a:latin typeface="Arial" pitchFamily="34" charset="0"/>
                <a:cs typeface="Arial" pitchFamily="34" charset="0"/>
              </a:rPr>
              <a:t>:</a:t>
            </a:r>
          </a:p>
          <a:p>
            <a:pPr algn="just"/>
            <a:r>
              <a:rPr lang="en-US" sz="1400" dirty="0" err="1">
                <a:latin typeface="Arial" pitchFamily="34" charset="0"/>
                <a:cs typeface="Arial" pitchFamily="34" charset="0"/>
              </a:rPr>
              <a:t>TrendTuner</a:t>
            </a:r>
            <a:r>
              <a:rPr lang="en-US" sz="1400" dirty="0">
                <a:latin typeface="Arial" pitchFamily="34" charset="0"/>
                <a:cs typeface="Arial" pitchFamily="34" charset="0"/>
              </a:rPr>
              <a:t>+ integrates AI body scanning to create custom-fit clothing and utilizes a recommendation model to suggest outfits based on user preferences</a:t>
            </a:r>
            <a:r>
              <a:rPr lang="en-US" sz="1400" dirty="0" smtClean="0">
                <a:latin typeface="Arial" pitchFamily="34" charset="0"/>
                <a:cs typeface="Arial" pitchFamily="34" charset="0"/>
              </a:rPr>
              <a:t>.</a:t>
            </a:r>
          </a:p>
          <a:p>
            <a:pPr algn="just"/>
            <a:endParaRPr lang="en-US" sz="1400" dirty="0" smtClean="0">
              <a:latin typeface="Arial" pitchFamily="34" charset="0"/>
              <a:cs typeface="Arial" pitchFamily="34" charset="0"/>
            </a:endParaRPr>
          </a:p>
          <a:p>
            <a:pPr algn="just"/>
            <a:r>
              <a:rPr lang="en-US" sz="1400" b="1" dirty="0" smtClean="0">
                <a:latin typeface="Arial" pitchFamily="34" charset="0"/>
                <a:cs typeface="Arial" pitchFamily="34" charset="0"/>
              </a:rPr>
              <a:t>Novelty:</a:t>
            </a:r>
            <a:endParaRPr lang="en-US" sz="1400" dirty="0">
              <a:latin typeface="Arial" pitchFamily="34" charset="0"/>
              <a:cs typeface="Arial" pitchFamily="34" charset="0"/>
            </a:endParaRPr>
          </a:p>
          <a:p>
            <a:pPr marL="285750" indent="-285750">
              <a:buFont typeface="Arial" pitchFamily="34" charset="0"/>
              <a:buChar char="•"/>
            </a:pPr>
            <a:r>
              <a:rPr lang="en-US" sz="1400" b="1" dirty="0" smtClean="0">
                <a:latin typeface="Arial" pitchFamily="34" charset="0"/>
                <a:cs typeface="Arial" pitchFamily="34" charset="0"/>
              </a:rPr>
              <a:t>Tailored Fittings</a:t>
            </a:r>
            <a:r>
              <a:rPr lang="en-US" sz="1400" dirty="0" smtClean="0">
                <a:latin typeface="Arial" pitchFamily="34" charset="0"/>
                <a:cs typeface="Arial" pitchFamily="34" charset="0"/>
              </a:rPr>
              <a:t>: Clothes </a:t>
            </a:r>
            <a:r>
              <a:rPr lang="en-US" sz="1400" dirty="0">
                <a:latin typeface="Arial" pitchFamily="34" charset="0"/>
                <a:cs typeface="Arial" pitchFamily="34" charset="0"/>
              </a:rPr>
              <a:t>are custom-fitted according to the user's body measurements.</a:t>
            </a:r>
          </a:p>
          <a:p>
            <a:pPr marL="285750" indent="-285750" algn="just">
              <a:buFont typeface="Arial" pitchFamily="34" charset="0"/>
              <a:buChar char="•"/>
            </a:pPr>
            <a:r>
              <a:rPr lang="en-US" sz="1400" b="1" dirty="0" smtClean="0">
                <a:latin typeface="Arial" pitchFamily="34" charset="0"/>
                <a:cs typeface="Arial" pitchFamily="34" charset="0"/>
              </a:rPr>
              <a:t>Performance-Based Recommendations: </a:t>
            </a:r>
            <a:r>
              <a:rPr lang="en-US" sz="1400" dirty="0" smtClean="0">
                <a:latin typeface="Arial" pitchFamily="34" charset="0"/>
                <a:cs typeface="Arial" pitchFamily="34" charset="0"/>
              </a:rPr>
              <a:t>Clothing </a:t>
            </a:r>
            <a:r>
              <a:rPr lang="en-US" sz="1400" dirty="0">
                <a:latin typeface="Arial" pitchFamily="34" charset="0"/>
                <a:cs typeface="Arial" pitchFamily="34" charset="0"/>
              </a:rPr>
              <a:t>suggestions are made based on the user's performance data.</a:t>
            </a:r>
            <a:endParaRPr lang="en-US" sz="1400" dirty="0" smtClean="0">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dirty="0">
                <a:solidFill>
                  <a:schemeClr val="bg1"/>
                </a:solidFill>
              </a:rPr>
              <a:t>@VITISH2024 Idea </a:t>
            </a:r>
            <a:r>
              <a:rPr lang="en-US" dirty="0" smtClean="0">
                <a:solidFill>
                  <a:schemeClr val="bg1"/>
                </a:solidFill>
              </a:rPr>
              <a:t>submission</a:t>
            </a:r>
            <a:endParaRPr lang="en-US" dirty="0">
              <a:solidFill>
                <a:schemeClr val="bg1"/>
              </a:solidFill>
            </a:endParaRPr>
          </a:p>
        </p:txBody>
      </p:sp>
      <p:pic>
        <p:nvPicPr>
          <p:cNvPr id="2" name="Google Shape;93;p2">
            <a:extLst>
              <a:ext uri="{FF2B5EF4-FFF2-40B4-BE49-F238E27FC236}">
                <a16:creationId xmlns="" xmlns:a16="http://schemas.microsoft.com/office/drawing/2014/main" id="{136044F4-1A7B-84F0-57B2-5EB379AA4217}"/>
              </a:ext>
            </a:extLst>
          </p:cNvPr>
          <p:cNvPicPr preferRelativeResize="0"/>
          <p:nvPr/>
        </p:nvPicPr>
        <p:blipFill rotWithShape="1">
          <a:blip r:embed="rId3">
            <a:alphaModFix/>
          </a:blip>
          <a:srcRect/>
          <a:stretch/>
        </p:blipFill>
        <p:spPr>
          <a:xfrm>
            <a:off x="2159486" y="139010"/>
            <a:ext cx="1923260" cy="901850"/>
          </a:xfrm>
          <a:prstGeom prst="rect">
            <a:avLst/>
          </a:prstGeom>
          <a:noFill/>
          <a:ln>
            <a:noFill/>
          </a:ln>
        </p:spPr>
      </p:pic>
      <p:pic>
        <p:nvPicPr>
          <p:cNvPr id="3" name="Picture 2">
            <a:extLst>
              <a:ext uri="{FF2B5EF4-FFF2-40B4-BE49-F238E27FC236}">
                <a16:creationId xmlns="" xmlns:a16="http://schemas.microsoft.com/office/drawing/2014/main" id="{08CA8AB0-DF73-26B2-6C4A-69A2AAE54B3E}"/>
              </a:ext>
            </a:extLst>
          </p:cNvPr>
          <p:cNvPicPr>
            <a:picLocks noChangeAspect="1"/>
          </p:cNvPicPr>
          <p:nvPr/>
        </p:nvPicPr>
        <p:blipFill>
          <a:blip r:embed="rId4"/>
          <a:stretch>
            <a:fillRect/>
          </a:stretch>
        </p:blipFill>
        <p:spPr>
          <a:xfrm>
            <a:off x="244888" y="0"/>
            <a:ext cx="1914598" cy="1179871"/>
          </a:xfrm>
          <a:prstGeom prst="rect">
            <a:avLst/>
          </a:prstGeom>
        </p:spPr>
      </p:pic>
      <p:pic>
        <p:nvPicPr>
          <p:cNvPr id="5" name="Picture 4" descr="A logo with a person in a blue yellow and red circle&#10;&#10;Description automatically generated">
            <a:extLst>
              <a:ext uri="{FF2B5EF4-FFF2-40B4-BE49-F238E27FC236}">
                <a16:creationId xmlns="" xmlns:a16="http://schemas.microsoft.com/office/drawing/2014/main" id="{D54F11D0-D420-2147-401E-90B2BC84B72B}"/>
              </a:ext>
            </a:extLst>
          </p:cNvPr>
          <p:cNvPicPr>
            <a:picLocks noChangeAspect="1"/>
          </p:cNvPicPr>
          <p:nvPr/>
        </p:nvPicPr>
        <p:blipFill>
          <a:blip r:embed="rId5"/>
          <a:stretch>
            <a:fillRect/>
          </a:stretch>
        </p:blipFill>
        <p:spPr>
          <a:xfrm>
            <a:off x="10276193" y="191544"/>
            <a:ext cx="1667243" cy="887341"/>
          </a:xfrm>
          <a:prstGeom prst="rect">
            <a:avLst/>
          </a:prstGeom>
        </p:spPr>
      </p:pic>
      <p:pic>
        <p:nvPicPr>
          <p:cNvPr id="11" name="Picture 10">
            <a:extLst>
              <a:ext uri="{FF2B5EF4-FFF2-40B4-BE49-F238E27FC236}">
                <a16:creationId xmlns="" xmlns:a16="http://schemas.microsoft.com/office/drawing/2014/main" id="{3AD02C94-21FB-E1EB-5FC8-2B5011C86366}"/>
              </a:ext>
            </a:extLst>
          </p:cNvPr>
          <p:cNvPicPr>
            <a:picLocks noChangeAspect="1"/>
          </p:cNvPicPr>
          <p:nvPr/>
        </p:nvPicPr>
        <p:blipFill>
          <a:blip r:embed="rId6"/>
          <a:stretch>
            <a:fillRect/>
          </a:stretch>
        </p:blipFill>
        <p:spPr>
          <a:xfrm>
            <a:off x="8117674" y="80509"/>
            <a:ext cx="1771714" cy="977211"/>
          </a:xfrm>
          <a:prstGeom prst="rect">
            <a:avLst/>
          </a:prstGeom>
        </p:spPr>
      </p:pic>
      <p:pic>
        <p:nvPicPr>
          <p:cNvPr id="205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06532" y="4490611"/>
            <a:ext cx="2641600" cy="176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06532" y="2005902"/>
            <a:ext cx="4275666" cy="23238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a:xfrm>
            <a:off x="543666" y="919193"/>
            <a:ext cx="10972800" cy="1143000"/>
          </a:xfrm>
        </p:spPr>
        <p:txBody>
          <a:bodyPr/>
          <a:lstStyle/>
          <a:p>
            <a:pPr eaLnBrk="1" hangingPunct="1"/>
            <a:r>
              <a:rPr lang="en-US" sz="2800" b="1"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17410" name="TextBox 8"/>
          <p:cNvSpPr txBox="1">
            <a:spLocks noChangeArrowheads="1"/>
          </p:cNvSpPr>
          <p:nvPr/>
        </p:nvSpPr>
        <p:spPr bwMode="auto">
          <a:xfrm>
            <a:off x="244888" y="2062193"/>
            <a:ext cx="8238067" cy="2893100"/>
          </a:xfrm>
          <a:prstGeom prst="rect">
            <a:avLst/>
          </a:prstGeom>
          <a:noFill/>
          <a:ln w="9525">
            <a:noFill/>
            <a:miter lim="800000"/>
            <a:headEnd/>
            <a:tailEnd/>
          </a:ln>
        </p:spPr>
        <p:txBody>
          <a:bodyPr wrap="square">
            <a:spAutoFit/>
          </a:bodyPr>
          <a:lstStyle/>
          <a:p>
            <a:pPr algn="just"/>
            <a:r>
              <a:rPr lang="en-US" sz="1400" b="1" dirty="0" smtClean="0">
                <a:latin typeface="Arial" pitchFamily="34" charset="0"/>
                <a:cs typeface="Arial" pitchFamily="34" charset="0"/>
              </a:rPr>
              <a:t>Body </a:t>
            </a:r>
            <a:r>
              <a:rPr lang="en-US" sz="1400" b="1" dirty="0">
                <a:latin typeface="Arial" pitchFamily="34" charset="0"/>
                <a:cs typeface="Arial" pitchFamily="34" charset="0"/>
              </a:rPr>
              <a:t>joint detection</a:t>
            </a:r>
          </a:p>
          <a:p>
            <a:pPr marL="171450" indent="-171450" algn="just">
              <a:buFont typeface="Arial" pitchFamily="34" charset="0"/>
              <a:buChar char="•"/>
            </a:pPr>
            <a:r>
              <a:rPr lang="en-US" sz="1400" dirty="0" err="1" smtClean="0">
                <a:latin typeface="Arial" pitchFamily="34" charset="0"/>
                <a:cs typeface="Arial" pitchFamily="34" charset="0"/>
              </a:rPr>
              <a:t>MediaPipe</a:t>
            </a:r>
            <a:r>
              <a:rPr lang="en-US" sz="1400" dirty="0" smtClean="0">
                <a:latin typeface="Arial" pitchFamily="34" charset="0"/>
                <a:cs typeface="Arial" pitchFamily="34" charset="0"/>
              </a:rPr>
              <a:t> </a:t>
            </a:r>
            <a:r>
              <a:rPr lang="en-US" sz="1400" dirty="0">
                <a:latin typeface="Arial" pitchFamily="34" charset="0"/>
                <a:cs typeface="Arial" pitchFamily="34" charset="0"/>
              </a:rPr>
              <a:t>and </a:t>
            </a:r>
            <a:r>
              <a:rPr lang="en-US" sz="1400" dirty="0" err="1">
                <a:latin typeface="Arial" pitchFamily="34" charset="0"/>
                <a:cs typeface="Arial" pitchFamily="34" charset="0"/>
              </a:rPr>
              <a:t>OpenCV</a:t>
            </a:r>
            <a:r>
              <a:rPr lang="en-US" sz="1400" dirty="0">
                <a:latin typeface="Arial" pitchFamily="34" charset="0"/>
                <a:cs typeface="Arial" pitchFamily="34" charset="0"/>
              </a:rPr>
              <a:t> integration enables real-time human pose analysis.</a:t>
            </a:r>
          </a:p>
          <a:p>
            <a:pPr marL="171450" indent="-171450" algn="just">
              <a:buFont typeface="Arial" pitchFamily="34" charset="0"/>
              <a:buChar char="•"/>
            </a:pPr>
            <a:r>
              <a:rPr lang="en-US" sz="1400" dirty="0" err="1" smtClean="0">
                <a:latin typeface="Arial" pitchFamily="34" charset="0"/>
                <a:cs typeface="Arial" pitchFamily="34" charset="0"/>
              </a:rPr>
              <a:t>MediaPipe's</a:t>
            </a:r>
            <a:r>
              <a:rPr lang="en-US" sz="1400" dirty="0" smtClean="0">
                <a:latin typeface="Arial" pitchFamily="34" charset="0"/>
                <a:cs typeface="Arial" pitchFamily="34" charset="0"/>
              </a:rPr>
              <a:t> </a:t>
            </a:r>
            <a:r>
              <a:rPr lang="en-US" sz="1400" dirty="0">
                <a:latin typeface="Arial" pitchFamily="34" charset="0"/>
                <a:cs typeface="Arial" pitchFamily="34" charset="0"/>
              </a:rPr>
              <a:t>pose estimation model detects various body joints.</a:t>
            </a:r>
          </a:p>
          <a:p>
            <a:pPr marL="171450" indent="-171450" algn="just">
              <a:buFont typeface="Arial" pitchFamily="34" charset="0"/>
              <a:buChar char="•"/>
            </a:pPr>
            <a:r>
              <a:rPr lang="en-US" sz="1400" dirty="0" err="1" smtClean="0">
                <a:latin typeface="Arial" pitchFamily="34" charset="0"/>
                <a:cs typeface="Arial" pitchFamily="34" charset="0"/>
              </a:rPr>
              <a:t>OpenCV</a:t>
            </a:r>
            <a:r>
              <a:rPr lang="en-US" sz="1400" dirty="0" smtClean="0">
                <a:latin typeface="Arial" pitchFamily="34" charset="0"/>
                <a:cs typeface="Arial" pitchFamily="34" charset="0"/>
              </a:rPr>
              <a:t> </a:t>
            </a:r>
            <a:r>
              <a:rPr lang="en-US" sz="1400" dirty="0">
                <a:latin typeface="Arial" pitchFamily="34" charset="0"/>
                <a:cs typeface="Arial" pitchFamily="34" charset="0"/>
              </a:rPr>
              <a:t>is used to visualize joints in the video stream.</a:t>
            </a:r>
          </a:p>
          <a:p>
            <a:pPr marL="171450" indent="-171450" algn="just">
              <a:buFont typeface="Arial" pitchFamily="34" charset="0"/>
              <a:buChar char="•"/>
            </a:pPr>
            <a:r>
              <a:rPr lang="en-US" sz="1400" dirty="0" smtClean="0">
                <a:latin typeface="Arial" pitchFamily="34" charset="0"/>
                <a:cs typeface="Arial" pitchFamily="34" charset="0"/>
              </a:rPr>
              <a:t>Applications </a:t>
            </a:r>
            <a:r>
              <a:rPr lang="en-US" sz="1400" dirty="0">
                <a:latin typeface="Arial" pitchFamily="34" charset="0"/>
                <a:cs typeface="Arial" pitchFamily="34" charset="0"/>
              </a:rPr>
              <a:t>include fitness tracking, gesture recognition, and interactive gaming</a:t>
            </a:r>
            <a:r>
              <a:rPr lang="en-US" sz="1400" dirty="0" smtClean="0">
                <a:latin typeface="Arial" pitchFamily="34" charset="0"/>
                <a:cs typeface="Arial" pitchFamily="34" charset="0"/>
              </a:rPr>
              <a:t>.</a:t>
            </a:r>
          </a:p>
          <a:p>
            <a:pPr marL="342900" indent="-342900" algn="just">
              <a:buFont typeface="Arial" panose="020B0604020202020204" pitchFamily="34" charset="0"/>
              <a:buChar char="•"/>
            </a:pPr>
            <a:endParaRPr lang="en-US" sz="1400" b="1" dirty="0">
              <a:latin typeface="Arial" pitchFamily="34" charset="0"/>
              <a:cs typeface="Arial" pitchFamily="34" charset="0"/>
            </a:endParaRPr>
          </a:p>
          <a:p>
            <a:pPr algn="just"/>
            <a:r>
              <a:rPr lang="en-US" sz="1400" b="1" dirty="0" smtClean="0">
                <a:latin typeface="Arial" pitchFamily="34" charset="0"/>
                <a:cs typeface="Arial" pitchFamily="34" charset="0"/>
              </a:rPr>
              <a:t>Body segmentation</a:t>
            </a:r>
          </a:p>
          <a:p>
            <a:pPr marL="171450" indent="-171450" algn="just">
              <a:buFont typeface="Arial" pitchFamily="34" charset="0"/>
              <a:buChar char="•"/>
            </a:pP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BodyPix</a:t>
            </a:r>
            <a:r>
              <a:rPr lang="en-US" sz="1400" dirty="0" smtClean="0">
                <a:latin typeface="Arial" pitchFamily="34" charset="0"/>
                <a:cs typeface="Arial" pitchFamily="34" charset="0"/>
              </a:rPr>
              <a:t> </a:t>
            </a:r>
            <a:r>
              <a:rPr lang="en-US" sz="1400" dirty="0">
                <a:latin typeface="Arial" pitchFamily="34" charset="0"/>
                <a:cs typeface="Arial" pitchFamily="34" charset="0"/>
              </a:rPr>
              <a:t>segments the body in real-time using </a:t>
            </a:r>
            <a:r>
              <a:rPr lang="en-US" sz="1400" dirty="0" err="1">
                <a:latin typeface="Arial" pitchFamily="34" charset="0"/>
                <a:cs typeface="Arial" pitchFamily="34" charset="0"/>
              </a:rPr>
              <a:t>TensorFlow</a:t>
            </a:r>
            <a:r>
              <a:rPr lang="en-US" sz="1400" dirty="0">
                <a:latin typeface="Arial" pitchFamily="34" charset="0"/>
                <a:cs typeface="Arial" pitchFamily="34" charset="0"/>
              </a:rPr>
              <a:t>.</a:t>
            </a:r>
          </a:p>
          <a:p>
            <a:pPr marL="171450" indent="-171450" algn="just">
              <a:buFont typeface="Arial" pitchFamily="34" charset="0"/>
              <a:buChar char="•"/>
            </a:pPr>
            <a:r>
              <a:rPr lang="en-US" sz="1400" dirty="0">
                <a:latin typeface="Arial" pitchFamily="34" charset="0"/>
                <a:cs typeface="Arial" pitchFamily="34" charset="0"/>
              </a:rPr>
              <a:t> </a:t>
            </a:r>
            <a:r>
              <a:rPr lang="en-US" sz="1400" dirty="0" smtClean="0">
                <a:latin typeface="Arial" pitchFamily="34" charset="0"/>
                <a:cs typeface="Arial" pitchFamily="34" charset="0"/>
              </a:rPr>
              <a:t>Background </a:t>
            </a:r>
            <a:r>
              <a:rPr lang="en-US" sz="1400" dirty="0">
                <a:latin typeface="Arial" pitchFamily="34" charset="0"/>
                <a:cs typeface="Arial" pitchFamily="34" charset="0"/>
              </a:rPr>
              <a:t>elimination is achieved through machine learning with </a:t>
            </a:r>
            <a:r>
              <a:rPr lang="en-US" sz="1400" dirty="0" err="1">
                <a:latin typeface="Arial" pitchFamily="34" charset="0"/>
                <a:cs typeface="Arial" pitchFamily="34" charset="0"/>
              </a:rPr>
              <a:t>BodyPix</a:t>
            </a:r>
            <a:r>
              <a:rPr lang="en-US" sz="1400" dirty="0">
                <a:latin typeface="Arial" pitchFamily="34" charset="0"/>
                <a:cs typeface="Arial" pitchFamily="34" charset="0"/>
              </a:rPr>
              <a:t>.</a:t>
            </a:r>
          </a:p>
          <a:p>
            <a:pPr marL="171450" indent="-171450" algn="just">
              <a:buFont typeface="Arial" pitchFamily="34" charset="0"/>
              <a:buChar char="•"/>
            </a:pPr>
            <a:r>
              <a:rPr lang="en-US" sz="1400" dirty="0" smtClean="0">
                <a:latin typeface="Arial" pitchFamily="34" charset="0"/>
                <a:cs typeface="Arial" pitchFamily="34" charset="0"/>
              </a:rPr>
              <a:t> </a:t>
            </a:r>
            <a:r>
              <a:rPr lang="en-US" sz="1400" dirty="0" err="1">
                <a:latin typeface="Arial" pitchFamily="34" charset="0"/>
                <a:cs typeface="Arial" pitchFamily="34" charset="0"/>
              </a:rPr>
              <a:t>TensorFlow</a:t>
            </a:r>
            <a:r>
              <a:rPr lang="en-US" sz="1400" dirty="0">
                <a:latin typeface="Arial" pitchFamily="34" charset="0"/>
                <a:cs typeface="Arial" pitchFamily="34" charset="0"/>
              </a:rPr>
              <a:t> handles model deployment.</a:t>
            </a:r>
          </a:p>
          <a:p>
            <a:pPr marL="171450" indent="-171450" algn="just">
              <a:buFont typeface="Arial" pitchFamily="34" charset="0"/>
              <a:buChar char="•"/>
            </a:pPr>
            <a:r>
              <a:rPr lang="en-US" sz="1400" dirty="0" smtClean="0">
                <a:latin typeface="Arial" pitchFamily="34" charset="0"/>
                <a:cs typeface="Arial" pitchFamily="34" charset="0"/>
              </a:rPr>
              <a:t> HTML</a:t>
            </a:r>
            <a:r>
              <a:rPr lang="en-US" sz="1400" dirty="0">
                <a:latin typeface="Arial" pitchFamily="34" charset="0"/>
                <a:cs typeface="Arial" pitchFamily="34" charset="0"/>
              </a:rPr>
              <a:t>, CSS, and JavaScript enable interactive visualization and manipulation on the front-end</a:t>
            </a:r>
            <a:r>
              <a:rPr lang="en-US" sz="1400" dirty="0" smtClean="0">
                <a:latin typeface="Arial" pitchFamily="34" charset="0"/>
                <a:cs typeface="Arial" pitchFamily="34" charset="0"/>
              </a:rPr>
              <a:t>.</a:t>
            </a:r>
          </a:p>
          <a:p>
            <a:pPr algn="just"/>
            <a:endParaRPr lang="en-US" sz="1400" dirty="0">
              <a:latin typeface="Arial" pitchFamily="34" charset="0"/>
              <a:cs typeface="Arial" pitchFamily="34" charset="0"/>
            </a:endParaRPr>
          </a:p>
          <a:p>
            <a:pPr algn="just"/>
            <a:r>
              <a:rPr lang="en-US" sz="1400" b="1" dirty="0" smtClean="0">
                <a:latin typeface="Arial" pitchFamily="34" charset="0"/>
                <a:cs typeface="Arial" pitchFamily="34" charset="0"/>
              </a:rPr>
              <a:t>Processing &amp; </a:t>
            </a:r>
            <a:r>
              <a:rPr lang="en-US" sz="1400" b="1" dirty="0" smtClean="0">
                <a:latin typeface="Arial" pitchFamily="34" charset="0"/>
                <a:cs typeface="Arial" pitchFamily="34" charset="0"/>
              </a:rPr>
              <a:t>Analysis</a:t>
            </a:r>
            <a:endParaRPr lang="en-US" sz="1400" b="1" dirty="0" smtClean="0">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3</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dirty="0">
                <a:solidFill>
                  <a:schemeClr val="bg1"/>
                </a:solidFill>
              </a:rPr>
              <a:t>@VITISH2024 Idea </a:t>
            </a:r>
            <a:r>
              <a:rPr lang="en-US" dirty="0" smtClean="0">
                <a:solidFill>
                  <a:schemeClr val="bg1"/>
                </a:solidFill>
              </a:rPr>
              <a:t>submission</a:t>
            </a:r>
            <a:endParaRPr lang="en-US" dirty="0">
              <a:solidFill>
                <a:schemeClr val="bg1"/>
              </a:solidFill>
            </a:endParaRPr>
          </a:p>
        </p:txBody>
      </p:sp>
      <p:pic>
        <p:nvPicPr>
          <p:cNvPr id="2" name="Google Shape;93;p2">
            <a:extLst>
              <a:ext uri="{FF2B5EF4-FFF2-40B4-BE49-F238E27FC236}">
                <a16:creationId xmlns="" xmlns:a16="http://schemas.microsoft.com/office/drawing/2014/main" id="{1870F368-8C1C-47AA-9879-0AB43288C666}"/>
              </a:ext>
            </a:extLst>
          </p:cNvPr>
          <p:cNvPicPr preferRelativeResize="0"/>
          <p:nvPr/>
        </p:nvPicPr>
        <p:blipFill rotWithShape="1">
          <a:blip r:embed="rId3">
            <a:alphaModFix/>
          </a:blip>
          <a:srcRect/>
          <a:stretch/>
        </p:blipFill>
        <p:spPr>
          <a:xfrm>
            <a:off x="2159486" y="139010"/>
            <a:ext cx="1923260" cy="901850"/>
          </a:xfrm>
          <a:prstGeom prst="rect">
            <a:avLst/>
          </a:prstGeom>
          <a:noFill/>
          <a:ln>
            <a:noFill/>
          </a:ln>
        </p:spPr>
      </p:pic>
      <p:pic>
        <p:nvPicPr>
          <p:cNvPr id="3" name="Picture 2">
            <a:extLst>
              <a:ext uri="{FF2B5EF4-FFF2-40B4-BE49-F238E27FC236}">
                <a16:creationId xmlns="" xmlns:a16="http://schemas.microsoft.com/office/drawing/2014/main" id="{243D0CBC-F65E-77CE-47C3-BFE513FFA02D}"/>
              </a:ext>
            </a:extLst>
          </p:cNvPr>
          <p:cNvPicPr>
            <a:picLocks noChangeAspect="1"/>
          </p:cNvPicPr>
          <p:nvPr/>
        </p:nvPicPr>
        <p:blipFill>
          <a:blip r:embed="rId4"/>
          <a:stretch>
            <a:fillRect/>
          </a:stretch>
        </p:blipFill>
        <p:spPr>
          <a:xfrm>
            <a:off x="244888" y="0"/>
            <a:ext cx="1914598" cy="1179871"/>
          </a:xfrm>
          <a:prstGeom prst="rect">
            <a:avLst/>
          </a:prstGeom>
        </p:spPr>
      </p:pic>
      <p:pic>
        <p:nvPicPr>
          <p:cNvPr id="5" name="Picture 4" descr="A logo with a person in a blue yellow and red circle&#10;&#10;Description automatically generated">
            <a:extLst>
              <a:ext uri="{FF2B5EF4-FFF2-40B4-BE49-F238E27FC236}">
                <a16:creationId xmlns="" xmlns:a16="http://schemas.microsoft.com/office/drawing/2014/main" id="{3544D240-3B79-582A-69E5-D7FABF7A7560}"/>
              </a:ext>
            </a:extLst>
          </p:cNvPr>
          <p:cNvPicPr>
            <a:picLocks noChangeAspect="1"/>
          </p:cNvPicPr>
          <p:nvPr/>
        </p:nvPicPr>
        <p:blipFill>
          <a:blip r:embed="rId5"/>
          <a:stretch>
            <a:fillRect/>
          </a:stretch>
        </p:blipFill>
        <p:spPr>
          <a:xfrm>
            <a:off x="10276193" y="191544"/>
            <a:ext cx="1667243" cy="887341"/>
          </a:xfrm>
          <a:prstGeom prst="rect">
            <a:avLst/>
          </a:prstGeom>
        </p:spPr>
      </p:pic>
      <p:pic>
        <p:nvPicPr>
          <p:cNvPr id="8" name="Picture 7">
            <a:extLst>
              <a:ext uri="{FF2B5EF4-FFF2-40B4-BE49-F238E27FC236}">
                <a16:creationId xmlns="" xmlns:a16="http://schemas.microsoft.com/office/drawing/2014/main" id="{85F01E43-5608-1275-9721-1EAA4F194B91}"/>
              </a:ext>
            </a:extLst>
          </p:cNvPr>
          <p:cNvPicPr>
            <a:picLocks noChangeAspect="1"/>
          </p:cNvPicPr>
          <p:nvPr/>
        </p:nvPicPr>
        <p:blipFill>
          <a:blip r:embed="rId6"/>
          <a:stretch>
            <a:fillRect/>
          </a:stretch>
        </p:blipFill>
        <p:spPr>
          <a:xfrm>
            <a:off x="8117674" y="80509"/>
            <a:ext cx="1771714" cy="977211"/>
          </a:xfrm>
          <a:prstGeom prst="rect">
            <a:avLst/>
          </a:prstGeom>
        </p:spPr>
      </p:pic>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57326" y="1591446"/>
            <a:ext cx="1704975" cy="2348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85540" y="1591445"/>
            <a:ext cx="1170516" cy="2348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10034" y="3996734"/>
            <a:ext cx="1852267" cy="1709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85540" y="3996734"/>
            <a:ext cx="1022060" cy="1713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a:xfrm>
            <a:off x="576988" y="635214"/>
            <a:ext cx="10972800" cy="1419633"/>
          </a:xfrm>
        </p:spPr>
        <p:txBody>
          <a:bodyPr/>
          <a:lstStyle/>
          <a:p>
            <a:pPr eaLnBrk="1" hangingPunct="1"/>
            <a:r>
              <a:rPr lang="en-US" sz="2800" b="1" dirty="0">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17410" name="TextBox 8"/>
          <p:cNvSpPr txBox="1">
            <a:spLocks noChangeArrowheads="1"/>
          </p:cNvSpPr>
          <p:nvPr/>
        </p:nvSpPr>
        <p:spPr bwMode="auto">
          <a:xfrm>
            <a:off x="508001" y="1553448"/>
            <a:ext cx="8136466" cy="4370427"/>
          </a:xfrm>
          <a:prstGeom prst="rect">
            <a:avLst/>
          </a:prstGeom>
          <a:noFill/>
          <a:ln w="9525">
            <a:noFill/>
            <a:miter lim="800000"/>
            <a:headEnd/>
            <a:tailEnd/>
          </a:ln>
        </p:spPr>
        <p:txBody>
          <a:bodyPr wrap="square">
            <a:spAutoFit/>
          </a:bodyPr>
          <a:lstStyle/>
          <a:p>
            <a:pPr lvl="0" algn="just">
              <a:defRPr/>
            </a:pPr>
            <a:r>
              <a:rPr lang="en-US" sz="1400" b="1" dirty="0" smtClean="0">
                <a:solidFill>
                  <a:prstClr val="black"/>
                </a:solidFill>
                <a:latin typeface="Arial" pitchFamily="34" charset="0"/>
                <a:cs typeface="Arial" pitchFamily="34" charset="0"/>
              </a:rPr>
              <a:t>Feasibility </a:t>
            </a:r>
            <a:r>
              <a:rPr lang="en-US" sz="1400" b="1" dirty="0">
                <a:solidFill>
                  <a:prstClr val="black"/>
                </a:solidFill>
                <a:latin typeface="Arial" pitchFamily="34" charset="0"/>
                <a:cs typeface="Arial" pitchFamily="34" charset="0"/>
              </a:rPr>
              <a:t>Analysis:</a:t>
            </a:r>
          </a:p>
          <a:p>
            <a:pPr lvl="0" algn="just">
              <a:defRPr/>
            </a:pPr>
            <a:r>
              <a:rPr lang="en-US" sz="1400" b="1" dirty="0" smtClean="0">
                <a:solidFill>
                  <a:prstClr val="black"/>
                </a:solidFill>
                <a:latin typeface="Arial" pitchFamily="34" charset="0"/>
                <a:cs typeface="Arial" pitchFamily="34" charset="0"/>
              </a:rPr>
              <a:t>A. Technical:</a:t>
            </a:r>
            <a:endParaRPr lang="en-US" sz="1400" b="1" dirty="0">
              <a:solidFill>
                <a:prstClr val="black"/>
              </a:solidFill>
              <a:latin typeface="Arial" pitchFamily="34" charset="0"/>
              <a:cs typeface="Arial" pitchFamily="34" charset="0"/>
            </a:endParaRPr>
          </a:p>
          <a:p>
            <a:pPr marL="171450" lvl="0" indent="-171450" algn="just">
              <a:buFont typeface="Arial" pitchFamily="34" charset="0"/>
              <a:buChar char="•"/>
              <a:defRPr/>
            </a:pPr>
            <a:r>
              <a:rPr lang="en-US" sz="1400" dirty="0">
                <a:solidFill>
                  <a:prstClr val="black"/>
                </a:solidFill>
                <a:latin typeface="Arial" pitchFamily="34" charset="0"/>
                <a:cs typeface="Arial" pitchFamily="34" charset="0"/>
              </a:rPr>
              <a:t>  </a:t>
            </a:r>
            <a:r>
              <a:rPr lang="en-US" sz="1400" dirty="0">
                <a:solidFill>
                  <a:prstClr val="black"/>
                </a:solidFill>
                <a:latin typeface="Arial" pitchFamily="34" charset="0"/>
                <a:cs typeface="Arial" pitchFamily="34" charset="0"/>
              </a:rPr>
              <a:t>AI-powered body scanning and a personalized recommendation system for </a:t>
            </a:r>
            <a:r>
              <a:rPr lang="en-US" sz="1400" dirty="0" smtClean="0">
                <a:solidFill>
                  <a:prstClr val="black"/>
                </a:solidFill>
                <a:latin typeface="Arial" pitchFamily="34" charset="0"/>
                <a:cs typeface="Arial" pitchFamily="34" charset="0"/>
              </a:rPr>
              <a:t>users</a:t>
            </a:r>
          </a:p>
          <a:p>
            <a:pPr lvl="0" algn="just">
              <a:defRPr/>
            </a:pPr>
            <a:r>
              <a:rPr lang="en-US" sz="1400" b="1" dirty="0" smtClean="0">
                <a:solidFill>
                  <a:prstClr val="black"/>
                </a:solidFill>
                <a:latin typeface="Arial" pitchFamily="34" charset="0"/>
                <a:cs typeface="Arial" pitchFamily="34" charset="0"/>
              </a:rPr>
              <a:t>B</a:t>
            </a:r>
            <a:r>
              <a:rPr lang="en-US" sz="1400" b="1" dirty="0" smtClean="0">
                <a:solidFill>
                  <a:prstClr val="black"/>
                </a:solidFill>
                <a:latin typeface="Arial" pitchFamily="34" charset="0"/>
                <a:cs typeface="Arial" pitchFamily="34" charset="0"/>
              </a:rPr>
              <a:t>. Operational:</a:t>
            </a:r>
            <a:endParaRPr lang="en-US" sz="1400" b="1" dirty="0">
              <a:solidFill>
                <a:prstClr val="black"/>
              </a:solidFill>
              <a:latin typeface="Arial" pitchFamily="34" charset="0"/>
              <a:cs typeface="Arial" pitchFamily="34" charset="0"/>
            </a:endParaRPr>
          </a:p>
          <a:p>
            <a:pPr lvl="0" algn="just">
              <a:defRPr/>
            </a:pPr>
            <a:r>
              <a:rPr lang="en-US" sz="1400" dirty="0">
                <a:solidFill>
                  <a:prstClr val="black"/>
                </a:solidFill>
                <a:latin typeface="Arial" pitchFamily="34" charset="0"/>
                <a:cs typeface="Arial" pitchFamily="34" charset="0"/>
              </a:rPr>
              <a:t>  </a:t>
            </a:r>
            <a:r>
              <a:rPr lang="en-US" sz="1400" dirty="0" smtClean="0">
                <a:solidFill>
                  <a:prstClr val="black"/>
                </a:solidFill>
                <a:latin typeface="Arial" pitchFamily="34" charset="0"/>
                <a:cs typeface="Arial" pitchFamily="34" charset="0"/>
              </a:rPr>
              <a:t>Gradual </a:t>
            </a:r>
            <a:r>
              <a:rPr lang="en-US" sz="1400" dirty="0">
                <a:solidFill>
                  <a:prstClr val="black"/>
                </a:solidFill>
                <a:latin typeface="Arial" pitchFamily="34" charset="0"/>
                <a:cs typeface="Arial" pitchFamily="34" charset="0"/>
              </a:rPr>
              <a:t>integration with retail apps, starting with core features like body scanning</a:t>
            </a:r>
            <a:r>
              <a:rPr lang="en-US" sz="1400" dirty="0" smtClean="0">
                <a:solidFill>
                  <a:prstClr val="black"/>
                </a:solidFill>
                <a:latin typeface="Arial" pitchFamily="34" charset="0"/>
                <a:cs typeface="Arial" pitchFamily="34" charset="0"/>
              </a:rPr>
              <a:t>.</a:t>
            </a:r>
            <a:endParaRPr lang="en-US" sz="1400" dirty="0">
              <a:solidFill>
                <a:prstClr val="black"/>
              </a:solidFill>
              <a:latin typeface="Arial" pitchFamily="34" charset="0"/>
              <a:cs typeface="Arial" pitchFamily="34" charset="0"/>
            </a:endParaRPr>
          </a:p>
          <a:p>
            <a:pPr lvl="0" algn="just">
              <a:defRPr/>
            </a:pPr>
            <a:endParaRPr lang="en-US" sz="1400" dirty="0">
              <a:solidFill>
                <a:prstClr val="black"/>
              </a:solidFill>
              <a:latin typeface="Arial" pitchFamily="34" charset="0"/>
              <a:cs typeface="Arial" pitchFamily="34" charset="0"/>
            </a:endParaRPr>
          </a:p>
          <a:p>
            <a:pPr lvl="0" algn="just">
              <a:defRPr/>
            </a:pPr>
            <a:r>
              <a:rPr lang="en-US" sz="1400" b="1" dirty="0" smtClean="0">
                <a:solidFill>
                  <a:prstClr val="black"/>
                </a:solidFill>
                <a:latin typeface="Arial" pitchFamily="34" charset="0"/>
                <a:cs typeface="Arial" pitchFamily="34" charset="0"/>
              </a:rPr>
              <a:t> </a:t>
            </a:r>
            <a:r>
              <a:rPr lang="en-US" sz="1400" b="1" dirty="0">
                <a:solidFill>
                  <a:prstClr val="black"/>
                </a:solidFill>
                <a:latin typeface="Arial" pitchFamily="34" charset="0"/>
                <a:cs typeface="Arial" pitchFamily="34" charset="0"/>
              </a:rPr>
              <a:t>Potential Challenges and Risks</a:t>
            </a:r>
            <a:r>
              <a:rPr lang="en-US" sz="1400" b="1" dirty="0" smtClean="0">
                <a:solidFill>
                  <a:prstClr val="black"/>
                </a:solidFill>
                <a:latin typeface="Arial" pitchFamily="34" charset="0"/>
                <a:cs typeface="Arial" pitchFamily="34" charset="0"/>
              </a:rPr>
              <a:t>:</a:t>
            </a:r>
            <a:endParaRPr lang="en-US" sz="1400" dirty="0">
              <a:solidFill>
                <a:prstClr val="black"/>
              </a:solidFill>
              <a:latin typeface="Arial" pitchFamily="34" charset="0"/>
              <a:cs typeface="Arial" pitchFamily="34" charset="0"/>
            </a:endParaRPr>
          </a:p>
          <a:p>
            <a:pPr lvl="0" algn="just">
              <a:defRPr/>
            </a:pPr>
            <a:r>
              <a:rPr lang="en-US" sz="1400" b="1" dirty="0" smtClean="0">
                <a:solidFill>
                  <a:prstClr val="black"/>
                </a:solidFill>
                <a:latin typeface="Arial" pitchFamily="34" charset="0"/>
                <a:cs typeface="Arial" pitchFamily="34" charset="0"/>
              </a:rPr>
              <a:t>A. Technical:  </a:t>
            </a:r>
            <a:endParaRPr lang="en-US" sz="1400" b="1" dirty="0">
              <a:solidFill>
                <a:prstClr val="black"/>
              </a:solidFill>
              <a:latin typeface="Arial" pitchFamily="34" charset="0"/>
              <a:cs typeface="Arial" pitchFamily="34" charset="0"/>
            </a:endParaRPr>
          </a:p>
          <a:p>
            <a:pPr lvl="0" algn="just">
              <a:defRPr/>
            </a:pPr>
            <a:r>
              <a:rPr lang="en-US" sz="1400" dirty="0">
                <a:solidFill>
                  <a:prstClr val="black"/>
                </a:solidFill>
                <a:latin typeface="Arial" pitchFamily="34" charset="0"/>
                <a:cs typeface="Arial" pitchFamily="34" charset="0"/>
              </a:rPr>
              <a:t>  </a:t>
            </a:r>
            <a:r>
              <a:rPr lang="en-US" sz="1400" dirty="0" smtClean="0">
                <a:solidFill>
                  <a:prstClr val="black"/>
                </a:solidFill>
                <a:latin typeface="Arial" pitchFamily="34" charset="0"/>
                <a:cs typeface="Arial" pitchFamily="34" charset="0"/>
              </a:rPr>
              <a:t>Ensuring </a:t>
            </a:r>
            <a:r>
              <a:rPr lang="en-US" sz="1400" dirty="0">
                <a:solidFill>
                  <a:prstClr val="black"/>
                </a:solidFill>
                <a:latin typeface="Arial" pitchFamily="34" charset="0"/>
                <a:cs typeface="Arial" pitchFamily="34" charset="0"/>
              </a:rPr>
              <a:t>accuracy in body </a:t>
            </a:r>
            <a:r>
              <a:rPr lang="en-US" sz="1400" dirty="0" smtClean="0">
                <a:solidFill>
                  <a:prstClr val="black"/>
                </a:solidFill>
                <a:latin typeface="Arial" pitchFamily="34" charset="0"/>
                <a:cs typeface="Arial" pitchFamily="34" charset="0"/>
              </a:rPr>
              <a:t>scanning and recommendation system.</a:t>
            </a:r>
            <a:endParaRPr lang="en-US" sz="1400" dirty="0">
              <a:solidFill>
                <a:prstClr val="black"/>
              </a:solidFill>
              <a:latin typeface="Arial" pitchFamily="34" charset="0"/>
              <a:cs typeface="Arial" pitchFamily="34" charset="0"/>
            </a:endParaRPr>
          </a:p>
          <a:p>
            <a:pPr lvl="0" algn="just">
              <a:defRPr/>
            </a:pPr>
            <a:r>
              <a:rPr lang="en-US" sz="1400" b="1" dirty="0" smtClean="0">
                <a:solidFill>
                  <a:prstClr val="black"/>
                </a:solidFill>
                <a:latin typeface="Arial" pitchFamily="34" charset="0"/>
                <a:cs typeface="Arial" pitchFamily="34" charset="0"/>
              </a:rPr>
              <a:t>B</a:t>
            </a:r>
            <a:r>
              <a:rPr lang="en-US" sz="1400" b="1" dirty="0" smtClean="0">
                <a:solidFill>
                  <a:prstClr val="black"/>
                </a:solidFill>
                <a:latin typeface="Arial" pitchFamily="34" charset="0"/>
                <a:cs typeface="Arial" pitchFamily="34" charset="0"/>
              </a:rPr>
              <a:t>. Privacy </a:t>
            </a:r>
            <a:r>
              <a:rPr lang="en-US" sz="1400" b="1" dirty="0">
                <a:solidFill>
                  <a:prstClr val="black"/>
                </a:solidFill>
                <a:latin typeface="Arial" pitchFamily="34" charset="0"/>
                <a:cs typeface="Arial" pitchFamily="34" charset="0"/>
              </a:rPr>
              <a:t>and Security</a:t>
            </a:r>
            <a:r>
              <a:rPr lang="en-US" sz="1400" b="1" dirty="0" smtClean="0">
                <a:solidFill>
                  <a:prstClr val="black"/>
                </a:solidFill>
                <a:latin typeface="Arial" pitchFamily="34" charset="0"/>
                <a:cs typeface="Arial" pitchFamily="34" charset="0"/>
              </a:rPr>
              <a:t>:</a:t>
            </a:r>
            <a:endParaRPr lang="en-US" sz="1400" b="1" dirty="0">
              <a:solidFill>
                <a:prstClr val="black"/>
              </a:solidFill>
              <a:latin typeface="Arial" pitchFamily="34" charset="0"/>
              <a:cs typeface="Arial" pitchFamily="34" charset="0"/>
            </a:endParaRPr>
          </a:p>
          <a:p>
            <a:pPr lvl="0" algn="just">
              <a:defRPr/>
            </a:pPr>
            <a:r>
              <a:rPr lang="en-US" sz="1400" dirty="0" smtClean="0">
                <a:latin typeface="Arial" pitchFamily="34" charset="0"/>
                <a:cs typeface="Arial" pitchFamily="34" charset="0"/>
              </a:rPr>
              <a:t>   Managing </a:t>
            </a:r>
            <a:r>
              <a:rPr lang="en-US" sz="1400" dirty="0">
                <a:latin typeface="Arial" pitchFamily="34" charset="0"/>
                <a:cs typeface="Arial" pitchFamily="34" charset="0"/>
              </a:rPr>
              <a:t>and storing images present several security concerns</a:t>
            </a:r>
            <a:r>
              <a:rPr lang="en-US" sz="1400" dirty="0" smtClean="0">
                <a:latin typeface="Arial" pitchFamily="34" charset="0"/>
                <a:cs typeface="Arial" pitchFamily="34" charset="0"/>
              </a:rPr>
              <a:t>.</a:t>
            </a:r>
          </a:p>
          <a:p>
            <a:pPr lvl="0" algn="just">
              <a:defRPr/>
            </a:pPr>
            <a:r>
              <a:rPr lang="en-US" sz="1400" b="1" dirty="0" smtClean="0">
                <a:solidFill>
                  <a:prstClr val="black"/>
                </a:solidFill>
                <a:latin typeface="Arial" pitchFamily="34" charset="0"/>
                <a:cs typeface="Arial" pitchFamily="34" charset="0"/>
              </a:rPr>
              <a:t>C</a:t>
            </a:r>
            <a:r>
              <a:rPr lang="en-US" sz="1400" b="1" strike="sngStrike" dirty="0" smtClean="0">
                <a:latin typeface="Arial" pitchFamily="34" charset="0"/>
                <a:cs typeface="Arial" pitchFamily="34" charset="0"/>
              </a:rPr>
              <a:t>. User </a:t>
            </a:r>
            <a:r>
              <a:rPr lang="en-US" sz="1400" b="1" strike="sngStrike" dirty="0">
                <a:latin typeface="Arial" pitchFamily="34" charset="0"/>
                <a:cs typeface="Arial" pitchFamily="34" charset="0"/>
              </a:rPr>
              <a:t>Adoption</a:t>
            </a:r>
            <a:r>
              <a:rPr lang="en-US" sz="1400" b="1" strike="sngStrike" dirty="0" smtClean="0">
                <a:latin typeface="Arial" pitchFamily="34" charset="0"/>
                <a:cs typeface="Arial" pitchFamily="34" charset="0"/>
              </a:rPr>
              <a:t>:</a:t>
            </a:r>
            <a:endParaRPr lang="en-US" sz="1400" b="1" strike="sngStrike" dirty="0">
              <a:latin typeface="Arial" pitchFamily="34" charset="0"/>
              <a:cs typeface="Arial" pitchFamily="34" charset="0"/>
            </a:endParaRPr>
          </a:p>
          <a:p>
            <a:pPr lvl="0" algn="just">
              <a:defRPr/>
            </a:pPr>
            <a:r>
              <a:rPr lang="en-US" sz="1400" strike="sngStrike" dirty="0">
                <a:latin typeface="Arial" pitchFamily="34" charset="0"/>
                <a:cs typeface="Arial" pitchFamily="34" charset="0"/>
              </a:rPr>
              <a:t>  </a:t>
            </a:r>
            <a:r>
              <a:rPr lang="en-US" sz="1400" strike="sngStrike" dirty="0" smtClean="0">
                <a:latin typeface="Arial" pitchFamily="34" charset="0"/>
                <a:cs typeface="Arial" pitchFamily="34" charset="0"/>
              </a:rPr>
              <a:t> </a:t>
            </a:r>
            <a:r>
              <a:rPr lang="en-US" sz="1400" strike="sngStrike" dirty="0">
                <a:latin typeface="Arial" pitchFamily="34" charset="0"/>
                <a:cs typeface="Arial" pitchFamily="34" charset="0"/>
              </a:rPr>
              <a:t>Users may resist linking health data to fashion.</a:t>
            </a:r>
          </a:p>
          <a:p>
            <a:pPr lvl="0" algn="just">
              <a:defRPr/>
            </a:pPr>
            <a:endParaRPr lang="en-US" sz="1400" dirty="0">
              <a:solidFill>
                <a:prstClr val="black"/>
              </a:solidFill>
              <a:latin typeface="Arial" pitchFamily="34" charset="0"/>
              <a:cs typeface="Arial" pitchFamily="34" charset="0"/>
            </a:endParaRPr>
          </a:p>
          <a:p>
            <a:pPr lvl="0" algn="just">
              <a:defRPr/>
            </a:pPr>
            <a:r>
              <a:rPr lang="en-US" sz="1400" b="1" dirty="0" smtClean="0">
                <a:solidFill>
                  <a:prstClr val="black"/>
                </a:solidFill>
                <a:latin typeface="Arial" pitchFamily="34" charset="0"/>
                <a:cs typeface="Arial" pitchFamily="34" charset="0"/>
              </a:rPr>
              <a:t> </a:t>
            </a:r>
            <a:r>
              <a:rPr lang="en-US" sz="1400" b="1" dirty="0">
                <a:solidFill>
                  <a:prstClr val="black"/>
                </a:solidFill>
                <a:latin typeface="Arial" pitchFamily="34" charset="0"/>
                <a:cs typeface="Arial" pitchFamily="34" charset="0"/>
              </a:rPr>
              <a:t>Strategies for Overcoming Challenges:</a:t>
            </a:r>
          </a:p>
          <a:p>
            <a:pPr lvl="0" algn="just">
              <a:defRPr/>
            </a:pPr>
            <a:r>
              <a:rPr lang="en-US" sz="1400" b="1" dirty="0" smtClean="0">
                <a:solidFill>
                  <a:prstClr val="black"/>
                </a:solidFill>
                <a:latin typeface="Arial" pitchFamily="34" charset="0"/>
                <a:cs typeface="Arial" pitchFamily="34" charset="0"/>
              </a:rPr>
              <a:t>A. Accuracy:  </a:t>
            </a:r>
            <a:endParaRPr lang="en-US" sz="1400" b="1" dirty="0">
              <a:solidFill>
                <a:prstClr val="black"/>
              </a:solidFill>
              <a:latin typeface="Arial" pitchFamily="34" charset="0"/>
              <a:cs typeface="Arial" pitchFamily="34" charset="0"/>
            </a:endParaRPr>
          </a:p>
          <a:p>
            <a:pPr lvl="0" algn="just">
              <a:defRPr/>
            </a:pPr>
            <a:r>
              <a:rPr lang="en-US" sz="1400" dirty="0">
                <a:solidFill>
                  <a:prstClr val="black"/>
                </a:solidFill>
                <a:latin typeface="Arial" pitchFamily="34" charset="0"/>
                <a:cs typeface="Arial" pitchFamily="34" charset="0"/>
              </a:rPr>
              <a:t>  </a:t>
            </a:r>
            <a:r>
              <a:rPr lang="en-US" sz="1400" dirty="0" smtClean="0">
                <a:solidFill>
                  <a:prstClr val="black"/>
                </a:solidFill>
                <a:latin typeface="Arial" pitchFamily="34" charset="0"/>
                <a:cs typeface="Arial" pitchFamily="34" charset="0"/>
              </a:rPr>
              <a:t>Improve </a:t>
            </a:r>
            <a:r>
              <a:rPr lang="en-US" sz="1400" dirty="0">
                <a:solidFill>
                  <a:prstClr val="black"/>
                </a:solidFill>
                <a:latin typeface="Arial" pitchFamily="34" charset="0"/>
                <a:cs typeface="Arial" pitchFamily="34" charset="0"/>
              </a:rPr>
              <a:t>scanning </a:t>
            </a:r>
            <a:r>
              <a:rPr lang="en-US" sz="1400" dirty="0" smtClean="0">
                <a:solidFill>
                  <a:prstClr val="black"/>
                </a:solidFill>
                <a:latin typeface="Arial" pitchFamily="34" charset="0"/>
                <a:cs typeface="Arial" pitchFamily="34" charset="0"/>
              </a:rPr>
              <a:t>algorithms and recommendatio</a:t>
            </a:r>
            <a:r>
              <a:rPr lang="en-US" sz="1400" dirty="0" smtClean="0">
                <a:solidFill>
                  <a:prstClr val="black"/>
                </a:solidFill>
                <a:latin typeface="Arial" pitchFamily="34" charset="0"/>
                <a:cs typeface="Arial" pitchFamily="34" charset="0"/>
              </a:rPr>
              <a:t>n System</a:t>
            </a:r>
            <a:r>
              <a:rPr lang="en-US" sz="1400" dirty="0" smtClean="0">
                <a:solidFill>
                  <a:prstClr val="black"/>
                </a:solidFill>
                <a:latin typeface="Arial" pitchFamily="34" charset="0"/>
                <a:cs typeface="Arial" pitchFamily="34" charset="0"/>
              </a:rPr>
              <a:t>.</a:t>
            </a:r>
            <a:endParaRPr lang="en-US" sz="1400" dirty="0">
              <a:solidFill>
                <a:prstClr val="black"/>
              </a:solidFill>
              <a:latin typeface="Arial" pitchFamily="34" charset="0"/>
              <a:cs typeface="Arial" pitchFamily="34" charset="0"/>
            </a:endParaRPr>
          </a:p>
          <a:p>
            <a:pPr lvl="0" algn="just">
              <a:defRPr/>
            </a:pPr>
            <a:r>
              <a:rPr lang="en-US" sz="1400" b="1" dirty="0" smtClean="0">
                <a:solidFill>
                  <a:prstClr val="black"/>
                </a:solidFill>
                <a:latin typeface="Arial" pitchFamily="34" charset="0"/>
                <a:cs typeface="Arial" pitchFamily="34" charset="0"/>
              </a:rPr>
              <a:t>B. Privacy:</a:t>
            </a:r>
            <a:endParaRPr lang="en-US" sz="1400" b="1" dirty="0">
              <a:solidFill>
                <a:prstClr val="black"/>
              </a:solidFill>
              <a:latin typeface="Arial" pitchFamily="34" charset="0"/>
              <a:cs typeface="Arial" pitchFamily="34" charset="0"/>
            </a:endParaRPr>
          </a:p>
          <a:p>
            <a:pPr lvl="0" algn="just">
              <a:defRPr/>
            </a:pPr>
            <a:r>
              <a:rPr lang="en-US" sz="1400" dirty="0">
                <a:solidFill>
                  <a:prstClr val="black"/>
                </a:solidFill>
                <a:latin typeface="Arial" pitchFamily="34" charset="0"/>
                <a:cs typeface="Arial" pitchFamily="34" charset="0"/>
              </a:rPr>
              <a:t>  </a:t>
            </a:r>
            <a:r>
              <a:rPr lang="en-US" sz="1400" dirty="0" smtClean="0">
                <a:solidFill>
                  <a:prstClr val="black"/>
                </a:solidFill>
                <a:latin typeface="Arial" pitchFamily="34" charset="0"/>
                <a:cs typeface="Arial" pitchFamily="34" charset="0"/>
              </a:rPr>
              <a:t> </a:t>
            </a:r>
            <a:r>
              <a:rPr lang="en-US" sz="1400" dirty="0">
                <a:solidFill>
                  <a:prstClr val="black"/>
                </a:solidFill>
                <a:latin typeface="Arial" pitchFamily="34" charset="0"/>
                <a:cs typeface="Arial" pitchFamily="34" charset="0"/>
              </a:rPr>
              <a:t>Implement strong encryption and user-controlled data sharing.</a:t>
            </a:r>
          </a:p>
          <a:p>
            <a:pPr lvl="0" algn="just">
              <a:defRPr/>
            </a:pPr>
            <a:endParaRPr lang="en-US" sz="1200" dirty="0">
              <a:solidFill>
                <a:prstClr val="black"/>
              </a:solidFill>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dirty="0">
                <a:solidFill>
                  <a:schemeClr val="bg1"/>
                </a:solidFill>
              </a:rPr>
              <a:t>@VITISH2024 Idea </a:t>
            </a:r>
            <a:r>
              <a:rPr lang="en-US" dirty="0" smtClean="0">
                <a:solidFill>
                  <a:schemeClr val="bg1"/>
                </a:solidFill>
              </a:rPr>
              <a:t>submission</a:t>
            </a:r>
            <a:endParaRPr lang="en-US" dirty="0">
              <a:solidFill>
                <a:schemeClr val="bg1"/>
              </a:solidFill>
            </a:endParaRPr>
          </a:p>
        </p:txBody>
      </p:sp>
      <p:pic>
        <p:nvPicPr>
          <p:cNvPr id="2" name="Google Shape;93;p2">
            <a:extLst>
              <a:ext uri="{FF2B5EF4-FFF2-40B4-BE49-F238E27FC236}">
                <a16:creationId xmlns="" xmlns:a16="http://schemas.microsoft.com/office/drawing/2014/main" id="{50105805-6C8D-09A6-4DFD-92BBD4EFF960}"/>
              </a:ext>
            </a:extLst>
          </p:cNvPr>
          <p:cNvPicPr preferRelativeResize="0"/>
          <p:nvPr/>
        </p:nvPicPr>
        <p:blipFill rotWithShape="1">
          <a:blip r:embed="rId3">
            <a:alphaModFix/>
          </a:blip>
          <a:srcRect/>
          <a:stretch/>
        </p:blipFill>
        <p:spPr>
          <a:xfrm>
            <a:off x="2159486" y="139010"/>
            <a:ext cx="1923260" cy="901850"/>
          </a:xfrm>
          <a:prstGeom prst="rect">
            <a:avLst/>
          </a:prstGeom>
          <a:noFill/>
          <a:ln>
            <a:noFill/>
          </a:ln>
        </p:spPr>
      </p:pic>
      <p:pic>
        <p:nvPicPr>
          <p:cNvPr id="3" name="Picture 2">
            <a:extLst>
              <a:ext uri="{FF2B5EF4-FFF2-40B4-BE49-F238E27FC236}">
                <a16:creationId xmlns="" xmlns:a16="http://schemas.microsoft.com/office/drawing/2014/main" id="{EC24EF94-AA09-91BB-4A00-F3C278CCFF5B}"/>
              </a:ext>
            </a:extLst>
          </p:cNvPr>
          <p:cNvPicPr>
            <a:picLocks noChangeAspect="1"/>
          </p:cNvPicPr>
          <p:nvPr/>
        </p:nvPicPr>
        <p:blipFill>
          <a:blip r:embed="rId4"/>
          <a:stretch>
            <a:fillRect/>
          </a:stretch>
        </p:blipFill>
        <p:spPr>
          <a:xfrm>
            <a:off x="244888" y="0"/>
            <a:ext cx="1914598" cy="1179871"/>
          </a:xfrm>
          <a:prstGeom prst="rect">
            <a:avLst/>
          </a:prstGeom>
        </p:spPr>
      </p:pic>
      <p:pic>
        <p:nvPicPr>
          <p:cNvPr id="5" name="Picture 4" descr="A logo with a person in a blue yellow and red circle&#10;&#10;Description automatically generated">
            <a:extLst>
              <a:ext uri="{FF2B5EF4-FFF2-40B4-BE49-F238E27FC236}">
                <a16:creationId xmlns="" xmlns:a16="http://schemas.microsoft.com/office/drawing/2014/main" id="{8D51E86A-9A46-422C-F201-2FB61A9A0365}"/>
              </a:ext>
            </a:extLst>
          </p:cNvPr>
          <p:cNvPicPr>
            <a:picLocks noChangeAspect="1"/>
          </p:cNvPicPr>
          <p:nvPr/>
        </p:nvPicPr>
        <p:blipFill>
          <a:blip r:embed="rId5"/>
          <a:stretch>
            <a:fillRect/>
          </a:stretch>
        </p:blipFill>
        <p:spPr>
          <a:xfrm>
            <a:off x="10276193" y="191544"/>
            <a:ext cx="1667243" cy="887341"/>
          </a:xfrm>
          <a:prstGeom prst="rect">
            <a:avLst/>
          </a:prstGeom>
        </p:spPr>
      </p:pic>
      <p:pic>
        <p:nvPicPr>
          <p:cNvPr id="8" name="Picture 7">
            <a:extLst>
              <a:ext uri="{FF2B5EF4-FFF2-40B4-BE49-F238E27FC236}">
                <a16:creationId xmlns="" xmlns:a16="http://schemas.microsoft.com/office/drawing/2014/main" id="{20D20673-BADC-DDF8-2897-B8F88DA4F816}"/>
              </a:ext>
            </a:extLst>
          </p:cNvPr>
          <p:cNvPicPr>
            <a:picLocks noChangeAspect="1"/>
          </p:cNvPicPr>
          <p:nvPr/>
        </p:nvPicPr>
        <p:blipFill>
          <a:blip r:embed="rId6"/>
          <a:stretch>
            <a:fillRect/>
          </a:stretch>
        </p:blipFill>
        <p:spPr>
          <a:xfrm>
            <a:off x="8117674" y="80509"/>
            <a:ext cx="1771714" cy="977211"/>
          </a:xfrm>
          <a:prstGeom prst="rect">
            <a:avLst/>
          </a:prstGeom>
        </p:spPr>
      </p:pic>
      <p:pic>
        <p:nvPicPr>
          <p:cNvPr id="205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10563" y="1795561"/>
            <a:ext cx="3343275"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3387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a:xfrm>
            <a:off x="609600" y="608371"/>
            <a:ext cx="10972800" cy="1143000"/>
          </a:xfrm>
        </p:spPr>
        <p:txBody>
          <a:bodyPr/>
          <a:lstStyle/>
          <a:p>
            <a:pPr eaLnBrk="1" hangingPunct="1"/>
            <a:r>
              <a:rPr lang="en-US" sz="2800" b="1" dirty="0">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17410" name="TextBox 8"/>
          <p:cNvSpPr txBox="1">
            <a:spLocks noChangeArrowheads="1"/>
          </p:cNvSpPr>
          <p:nvPr/>
        </p:nvSpPr>
        <p:spPr bwMode="auto">
          <a:xfrm>
            <a:off x="440268" y="1587476"/>
            <a:ext cx="6654799" cy="4724370"/>
          </a:xfrm>
          <a:prstGeom prst="rect">
            <a:avLst/>
          </a:prstGeom>
          <a:noFill/>
          <a:ln w="9525">
            <a:noFill/>
            <a:miter lim="800000"/>
            <a:headEnd/>
            <a:tailEnd/>
          </a:ln>
        </p:spPr>
        <p:txBody>
          <a:bodyPr wrap="square">
            <a:spAutoFit/>
          </a:bodyPr>
          <a:lstStyle/>
          <a:p>
            <a:pPr lvl="0" algn="just">
              <a:defRPr/>
            </a:pPr>
            <a:r>
              <a:rPr lang="en-US" sz="1100" b="1" u="sng" dirty="0" smtClean="0">
                <a:solidFill>
                  <a:prstClr val="black"/>
                </a:solidFill>
                <a:latin typeface="Arial" pitchFamily="34" charset="0"/>
                <a:cs typeface="Arial" pitchFamily="34" charset="0"/>
              </a:rPr>
              <a:t>Potential </a:t>
            </a:r>
            <a:r>
              <a:rPr lang="en-US" sz="1100" b="1" u="sng" dirty="0">
                <a:solidFill>
                  <a:prstClr val="black"/>
                </a:solidFill>
                <a:latin typeface="Arial" pitchFamily="34" charset="0"/>
                <a:cs typeface="Arial" pitchFamily="34" charset="0"/>
              </a:rPr>
              <a:t>Impact on the Target </a:t>
            </a:r>
            <a:r>
              <a:rPr lang="en-US" sz="1100" b="1" u="sng" dirty="0" smtClean="0">
                <a:solidFill>
                  <a:prstClr val="black"/>
                </a:solidFill>
                <a:latin typeface="Arial" pitchFamily="34" charset="0"/>
                <a:cs typeface="Arial" pitchFamily="34" charset="0"/>
              </a:rPr>
              <a:t>Audience</a:t>
            </a:r>
            <a:endParaRPr lang="en-US" sz="1100" b="1" u="sng" dirty="0">
              <a:solidFill>
                <a:prstClr val="black"/>
              </a:solidFill>
              <a:latin typeface="Arial" pitchFamily="34" charset="0"/>
              <a:cs typeface="Arial" pitchFamily="34" charset="0"/>
            </a:endParaRPr>
          </a:p>
          <a:p>
            <a:r>
              <a:rPr lang="en-US" sz="1100" b="1" dirty="0" smtClean="0">
                <a:solidFill>
                  <a:prstClr val="black"/>
                </a:solidFill>
                <a:latin typeface="Arial" pitchFamily="34" charset="0"/>
                <a:cs typeface="Arial" pitchFamily="34" charset="0"/>
              </a:rPr>
              <a:t>A. </a:t>
            </a:r>
            <a:r>
              <a:rPr lang="en-US" sz="1100" b="1" dirty="0">
                <a:latin typeface="Arial" pitchFamily="34" charset="0"/>
                <a:cs typeface="Arial" pitchFamily="34" charset="0"/>
              </a:rPr>
              <a:t>Enhanced Personalization</a:t>
            </a:r>
            <a:r>
              <a:rPr lang="en-US" sz="1100" dirty="0">
                <a:latin typeface="Arial" pitchFamily="34" charset="0"/>
                <a:cs typeface="Arial" pitchFamily="34" charset="0"/>
              </a:rPr>
              <a:t>:</a:t>
            </a:r>
          </a:p>
          <a:p>
            <a:pPr lvl="1"/>
            <a:r>
              <a:rPr lang="en-US" sz="1200" dirty="0">
                <a:latin typeface="Arial" pitchFamily="34" charset="0"/>
                <a:cs typeface="Arial" pitchFamily="34" charset="0"/>
              </a:rPr>
              <a:t>Users receive tailored clothing recommendations based on their unique measurements and style preferences, leading to a more satisfying shopping experience</a:t>
            </a:r>
            <a:r>
              <a:rPr lang="en-US" sz="1600" dirty="0">
                <a:latin typeface="Arial" pitchFamily="34" charset="0"/>
                <a:cs typeface="Arial" pitchFamily="34" charset="0"/>
              </a:rPr>
              <a:t>.</a:t>
            </a:r>
          </a:p>
          <a:p>
            <a:r>
              <a:rPr lang="en-US" sz="1100" b="1" dirty="0" smtClean="0">
                <a:solidFill>
                  <a:prstClr val="black"/>
                </a:solidFill>
                <a:latin typeface="Arial" pitchFamily="34" charset="0"/>
                <a:cs typeface="Arial" pitchFamily="34" charset="0"/>
              </a:rPr>
              <a:t>B</a:t>
            </a:r>
            <a:r>
              <a:rPr lang="en-US" sz="1050" b="1" dirty="0" smtClean="0">
                <a:solidFill>
                  <a:prstClr val="black"/>
                </a:solidFill>
                <a:latin typeface="Arial" pitchFamily="34" charset="0"/>
                <a:cs typeface="Arial" pitchFamily="34" charset="0"/>
              </a:rPr>
              <a:t>. </a:t>
            </a:r>
            <a:r>
              <a:rPr lang="en-US" sz="1200" b="1" dirty="0">
                <a:latin typeface="Arial" pitchFamily="34" charset="0"/>
                <a:cs typeface="Arial" pitchFamily="34" charset="0"/>
              </a:rPr>
              <a:t>Improved Fit and Comfort</a:t>
            </a:r>
            <a:r>
              <a:rPr lang="en-US" sz="1200" dirty="0">
                <a:latin typeface="Arial" pitchFamily="34" charset="0"/>
                <a:cs typeface="Arial" pitchFamily="34" charset="0"/>
              </a:rPr>
              <a:t>:</a:t>
            </a:r>
          </a:p>
          <a:p>
            <a:pPr lvl="1"/>
            <a:r>
              <a:rPr lang="en-US" sz="1200" dirty="0">
                <a:latin typeface="Arial" pitchFamily="34" charset="0"/>
                <a:cs typeface="Arial" pitchFamily="34" charset="0"/>
              </a:rPr>
              <a:t>By using accurate body measurements, the model reduces the likelihood of ill-fitting clothes, enhancing comfort and confidence in the wearer.</a:t>
            </a:r>
          </a:p>
          <a:p>
            <a:r>
              <a:rPr lang="en-US" sz="1050" b="1" dirty="0" smtClean="0">
                <a:solidFill>
                  <a:prstClr val="black"/>
                </a:solidFill>
                <a:latin typeface="Arial" pitchFamily="34" charset="0"/>
                <a:cs typeface="Arial" pitchFamily="34" charset="0"/>
              </a:rPr>
              <a:t>C</a:t>
            </a:r>
            <a:r>
              <a:rPr lang="en-US" sz="1050" dirty="0" smtClean="0">
                <a:solidFill>
                  <a:prstClr val="black"/>
                </a:solidFill>
                <a:latin typeface="Arial" pitchFamily="34" charset="0"/>
                <a:cs typeface="Arial" pitchFamily="34" charset="0"/>
              </a:rPr>
              <a:t>. </a:t>
            </a:r>
            <a:r>
              <a:rPr lang="en-US" sz="1200" b="1" dirty="0">
                <a:latin typeface="Arial" pitchFamily="34" charset="0"/>
                <a:cs typeface="Arial" pitchFamily="34" charset="0"/>
              </a:rPr>
              <a:t>Reduced Return Rates</a:t>
            </a:r>
            <a:r>
              <a:rPr lang="en-US" sz="1200" dirty="0">
                <a:latin typeface="Arial" pitchFamily="34" charset="0"/>
                <a:cs typeface="Arial" pitchFamily="34" charset="0"/>
              </a:rPr>
              <a:t>:</a:t>
            </a:r>
          </a:p>
          <a:p>
            <a:pPr lvl="1"/>
            <a:r>
              <a:rPr lang="en-US" sz="1200" dirty="0">
                <a:latin typeface="Arial" pitchFamily="34" charset="0"/>
                <a:cs typeface="Arial" pitchFamily="34" charset="0"/>
              </a:rPr>
              <a:t>By ensuring better fit and alignment with personal style, the model can significantly lower return rates, benefiting both consumers and retailers.</a:t>
            </a:r>
          </a:p>
          <a:p>
            <a:pPr lvl="0" algn="just">
              <a:defRPr/>
            </a:pPr>
            <a:r>
              <a:rPr lang="en-US" sz="1050" b="1" dirty="0" smtClean="0">
                <a:solidFill>
                  <a:prstClr val="black"/>
                </a:solidFill>
                <a:latin typeface="Arial" pitchFamily="34" charset="0"/>
                <a:cs typeface="Arial" pitchFamily="34" charset="0"/>
              </a:rPr>
              <a:t>D</a:t>
            </a:r>
            <a:r>
              <a:rPr lang="en-US" sz="1050" b="1" dirty="0" smtClean="0">
                <a:solidFill>
                  <a:prstClr val="black"/>
                </a:solidFill>
                <a:latin typeface="Arial" pitchFamily="34" charset="0"/>
                <a:cs typeface="Arial" pitchFamily="34" charset="0"/>
              </a:rPr>
              <a:t>.  </a:t>
            </a:r>
            <a:r>
              <a:rPr lang="en-US" sz="1200" b="1" dirty="0" smtClean="0">
                <a:solidFill>
                  <a:prstClr val="black"/>
                </a:solidFill>
                <a:latin typeface="Arial" pitchFamily="34" charset="0"/>
                <a:cs typeface="Arial" pitchFamily="34" charset="0"/>
              </a:rPr>
              <a:t>Confidence:</a:t>
            </a:r>
            <a:endParaRPr lang="en-US" sz="1200" b="1" dirty="0">
              <a:solidFill>
                <a:prstClr val="black"/>
              </a:solidFill>
              <a:latin typeface="Arial" pitchFamily="34" charset="0"/>
              <a:cs typeface="Arial" pitchFamily="34" charset="0"/>
            </a:endParaRPr>
          </a:p>
          <a:p>
            <a:pPr marL="342900" lvl="0" indent="-342900" algn="just">
              <a:buFont typeface="Arial" panose="020B0604020202020204" pitchFamily="34" charset="0"/>
              <a:buChar char="•"/>
              <a:defRPr/>
            </a:pPr>
            <a:r>
              <a:rPr lang="en-US" sz="1200" dirty="0">
                <a:solidFill>
                  <a:prstClr val="black"/>
                </a:solidFill>
                <a:latin typeface="Arial" pitchFamily="34" charset="0"/>
                <a:cs typeface="Arial" pitchFamily="34" charset="0"/>
              </a:rPr>
              <a:t>   </a:t>
            </a:r>
            <a:r>
              <a:rPr lang="en-US" sz="1200" dirty="0" smtClean="0">
                <a:solidFill>
                  <a:prstClr val="black"/>
                </a:solidFill>
                <a:latin typeface="Arial" pitchFamily="34" charset="0"/>
                <a:cs typeface="Arial" pitchFamily="34" charset="0"/>
              </a:rPr>
              <a:t>Custom-fit </a:t>
            </a:r>
            <a:r>
              <a:rPr lang="en-US" sz="1200" dirty="0">
                <a:solidFill>
                  <a:prstClr val="black"/>
                </a:solidFill>
                <a:latin typeface="Arial" pitchFamily="34" charset="0"/>
                <a:cs typeface="Arial" pitchFamily="34" charset="0"/>
              </a:rPr>
              <a:t>recommendations boost confidence and ensure a good fit.</a:t>
            </a:r>
          </a:p>
          <a:p>
            <a:r>
              <a:rPr lang="en-US" sz="1050" b="1" dirty="0" smtClean="0">
                <a:solidFill>
                  <a:prstClr val="black"/>
                </a:solidFill>
                <a:latin typeface="Arial" pitchFamily="34" charset="0"/>
                <a:cs typeface="Arial" pitchFamily="34" charset="0"/>
              </a:rPr>
              <a:t>E. </a:t>
            </a:r>
            <a:r>
              <a:rPr lang="en-US" sz="1200" b="1" dirty="0">
                <a:latin typeface="Arial" pitchFamily="34" charset="0"/>
                <a:cs typeface="Arial" pitchFamily="34" charset="0"/>
              </a:rPr>
              <a:t>Increased Accessibility</a:t>
            </a:r>
            <a:r>
              <a:rPr lang="en-US" sz="1200" dirty="0">
                <a:latin typeface="Arial" pitchFamily="34" charset="0"/>
                <a:cs typeface="Arial" pitchFamily="34" charset="0"/>
              </a:rPr>
              <a:t>:</a:t>
            </a:r>
          </a:p>
          <a:p>
            <a:pPr lvl="1"/>
            <a:r>
              <a:rPr lang="en-US" sz="1200" dirty="0">
                <a:latin typeface="Arial" pitchFamily="34" charset="0"/>
                <a:cs typeface="Arial" pitchFamily="34" charset="0"/>
              </a:rPr>
              <a:t>The technology can help individuals who struggle to find clothes that fit well, including those with unique body shapes or sizes, making fashion more inclusive.</a:t>
            </a:r>
          </a:p>
          <a:p>
            <a:r>
              <a:rPr lang="en-US" sz="1050" b="1" dirty="0" smtClean="0">
                <a:solidFill>
                  <a:prstClr val="black"/>
                </a:solidFill>
                <a:latin typeface="Arial" pitchFamily="34" charset="0"/>
                <a:cs typeface="Arial" pitchFamily="34" charset="0"/>
              </a:rPr>
              <a:t>F</a:t>
            </a:r>
            <a:r>
              <a:rPr lang="en-US" sz="1050" dirty="0" smtClean="0">
                <a:solidFill>
                  <a:prstClr val="black"/>
                </a:solidFill>
                <a:latin typeface="Arial" pitchFamily="34" charset="0"/>
                <a:cs typeface="Arial" pitchFamily="34" charset="0"/>
              </a:rPr>
              <a:t>. </a:t>
            </a:r>
            <a:r>
              <a:rPr lang="en-US" sz="1200" b="1" dirty="0">
                <a:latin typeface="Arial" pitchFamily="34" charset="0"/>
                <a:cs typeface="Arial" pitchFamily="34" charset="0"/>
              </a:rPr>
              <a:t>Sustainable Fashion Practices</a:t>
            </a:r>
            <a:r>
              <a:rPr lang="en-US" sz="1200" dirty="0">
                <a:latin typeface="Arial" pitchFamily="34" charset="0"/>
                <a:cs typeface="Arial" pitchFamily="34" charset="0"/>
              </a:rPr>
              <a:t>:</a:t>
            </a:r>
          </a:p>
          <a:p>
            <a:pPr lvl="1"/>
            <a:r>
              <a:rPr lang="en-US" sz="1200" dirty="0">
                <a:latin typeface="Arial" pitchFamily="34" charset="0"/>
                <a:cs typeface="Arial" pitchFamily="34" charset="0"/>
              </a:rPr>
              <a:t>By reducing returns and promoting well-fitted clothing, the model can contribute to more sustainable fashion consumption patterns.</a:t>
            </a:r>
          </a:p>
          <a:p>
            <a:pPr lvl="0" algn="just">
              <a:defRPr/>
            </a:pPr>
            <a:endParaRPr lang="en-US" sz="1100" dirty="0">
              <a:solidFill>
                <a:prstClr val="black"/>
              </a:solidFill>
              <a:latin typeface="Arial" pitchFamily="34" charset="0"/>
              <a:cs typeface="Arial" pitchFamily="34" charset="0"/>
            </a:endParaRPr>
          </a:p>
          <a:p>
            <a:pPr lvl="0" algn="just">
              <a:defRPr/>
            </a:pPr>
            <a:r>
              <a:rPr lang="en-US" sz="1200" b="1" u="sng" dirty="0" smtClean="0">
                <a:solidFill>
                  <a:prstClr val="black"/>
                </a:solidFill>
                <a:latin typeface="Arial" pitchFamily="34" charset="0"/>
                <a:cs typeface="Arial" pitchFamily="34" charset="0"/>
              </a:rPr>
              <a:t>Benefits</a:t>
            </a:r>
            <a:endParaRPr lang="en-US" sz="1200" b="1" u="sng" dirty="0">
              <a:solidFill>
                <a:prstClr val="black"/>
              </a:solidFill>
              <a:latin typeface="Arial" pitchFamily="34" charset="0"/>
              <a:cs typeface="Arial" pitchFamily="34" charset="0"/>
            </a:endParaRPr>
          </a:p>
          <a:p>
            <a:pPr lvl="0" algn="just">
              <a:defRPr/>
            </a:pPr>
            <a:r>
              <a:rPr lang="en-US" sz="1200" b="1" dirty="0" smtClean="0">
                <a:solidFill>
                  <a:prstClr val="black"/>
                </a:solidFill>
                <a:latin typeface="Arial" pitchFamily="34" charset="0"/>
                <a:cs typeface="Arial" pitchFamily="34" charset="0"/>
              </a:rPr>
              <a:t>A.  Social:</a:t>
            </a:r>
            <a:endParaRPr lang="en-US" sz="1200" b="1" dirty="0">
              <a:solidFill>
                <a:prstClr val="black"/>
              </a:solidFill>
              <a:latin typeface="Arial" pitchFamily="34" charset="0"/>
              <a:cs typeface="Arial" pitchFamily="34" charset="0"/>
            </a:endParaRPr>
          </a:p>
          <a:p>
            <a:pPr marL="342900" lvl="0" indent="-342900" algn="just">
              <a:buFont typeface="Arial" panose="020B0604020202020204" pitchFamily="34" charset="0"/>
              <a:buChar char="•"/>
              <a:defRPr/>
            </a:pPr>
            <a:r>
              <a:rPr lang="en-US" sz="1200" dirty="0">
                <a:solidFill>
                  <a:prstClr val="black"/>
                </a:solidFill>
                <a:latin typeface="Arial" pitchFamily="34" charset="0"/>
                <a:cs typeface="Arial" pitchFamily="34" charset="0"/>
              </a:rPr>
              <a:t> </a:t>
            </a:r>
            <a:r>
              <a:rPr lang="en-US" sz="1200" dirty="0" smtClean="0">
                <a:solidFill>
                  <a:prstClr val="black"/>
                </a:solidFill>
                <a:latin typeface="Arial" pitchFamily="34" charset="0"/>
                <a:cs typeface="Arial" pitchFamily="34" charset="0"/>
              </a:rPr>
              <a:t> </a:t>
            </a:r>
            <a:r>
              <a:rPr lang="en-US" sz="1200" dirty="0">
                <a:solidFill>
                  <a:prstClr val="black"/>
                </a:solidFill>
                <a:latin typeface="Arial" pitchFamily="34" charset="0"/>
                <a:cs typeface="Arial" pitchFamily="34" charset="0"/>
              </a:rPr>
              <a:t>Enhances self-expression and confidence.  </a:t>
            </a:r>
          </a:p>
          <a:p>
            <a:pPr marL="342900" lvl="0" indent="-342900" algn="just">
              <a:buFont typeface="Arial" panose="020B0604020202020204" pitchFamily="34" charset="0"/>
              <a:buChar char="•"/>
              <a:defRPr/>
            </a:pPr>
            <a:r>
              <a:rPr lang="en-US" sz="1200" dirty="0">
                <a:solidFill>
                  <a:prstClr val="black"/>
                </a:solidFill>
                <a:latin typeface="Arial" pitchFamily="34" charset="0"/>
                <a:cs typeface="Arial" pitchFamily="34" charset="0"/>
              </a:rPr>
              <a:t>   </a:t>
            </a:r>
            <a:r>
              <a:rPr lang="en-US" sz="1200" dirty="0" smtClean="0">
                <a:solidFill>
                  <a:prstClr val="black"/>
                </a:solidFill>
                <a:latin typeface="Arial" pitchFamily="34" charset="0"/>
                <a:cs typeface="Arial" pitchFamily="34" charset="0"/>
              </a:rPr>
              <a:t>Inclusive </a:t>
            </a:r>
            <a:r>
              <a:rPr lang="en-US" sz="1200" dirty="0">
                <a:solidFill>
                  <a:prstClr val="black"/>
                </a:solidFill>
                <a:latin typeface="Arial" pitchFamily="34" charset="0"/>
                <a:cs typeface="Arial" pitchFamily="34" charset="0"/>
              </a:rPr>
              <a:t>fashion with private customization options.</a:t>
            </a:r>
          </a:p>
          <a:p>
            <a:pPr lvl="0" algn="just">
              <a:defRPr/>
            </a:pPr>
            <a:r>
              <a:rPr lang="en-US" sz="1200" b="1" dirty="0" smtClean="0">
                <a:solidFill>
                  <a:prstClr val="black"/>
                </a:solidFill>
                <a:latin typeface="Arial" pitchFamily="34" charset="0"/>
                <a:cs typeface="Arial" pitchFamily="34" charset="0"/>
              </a:rPr>
              <a:t>B.  Economic:</a:t>
            </a:r>
            <a:endParaRPr lang="en-US" sz="1200" b="1" dirty="0">
              <a:solidFill>
                <a:prstClr val="black"/>
              </a:solidFill>
              <a:latin typeface="Arial" pitchFamily="34" charset="0"/>
              <a:cs typeface="Arial" pitchFamily="34" charset="0"/>
            </a:endParaRPr>
          </a:p>
          <a:p>
            <a:pPr marL="342900" lvl="0" indent="-342900" algn="just">
              <a:buFont typeface="Arial" panose="020B0604020202020204" pitchFamily="34" charset="0"/>
              <a:buChar char="•"/>
              <a:defRPr/>
            </a:pPr>
            <a:r>
              <a:rPr lang="en-US" sz="1200" dirty="0">
                <a:solidFill>
                  <a:prstClr val="black"/>
                </a:solidFill>
                <a:latin typeface="Arial" pitchFamily="34" charset="0"/>
                <a:cs typeface="Arial" pitchFamily="34" charset="0"/>
              </a:rPr>
              <a:t>  </a:t>
            </a:r>
            <a:r>
              <a:rPr lang="en-US" sz="1200" dirty="0" smtClean="0">
                <a:solidFill>
                  <a:prstClr val="black"/>
                </a:solidFill>
                <a:latin typeface="Arial" pitchFamily="34" charset="0"/>
                <a:cs typeface="Arial" pitchFamily="34" charset="0"/>
              </a:rPr>
              <a:t>Reduces </a:t>
            </a:r>
            <a:r>
              <a:rPr lang="en-US" sz="1200" dirty="0">
                <a:solidFill>
                  <a:prstClr val="black"/>
                </a:solidFill>
                <a:latin typeface="Arial" pitchFamily="34" charset="0"/>
                <a:cs typeface="Arial" pitchFamily="34" charset="0"/>
              </a:rPr>
              <a:t>costs from ill-fitting purchases and increases retailer sales</a:t>
            </a:r>
            <a:r>
              <a:rPr lang="en-US" sz="1100" dirty="0" smtClean="0">
                <a:solidFill>
                  <a:prstClr val="black"/>
                </a:solidFill>
                <a:latin typeface="Arial" pitchFamily="34" charset="0"/>
                <a:cs typeface="Arial" pitchFamily="34" charset="0"/>
              </a:rPr>
              <a:t>.</a:t>
            </a:r>
            <a:endParaRPr lang="en-US" sz="1100" dirty="0">
              <a:solidFill>
                <a:prstClr val="black"/>
              </a:solidFill>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dirty="0">
                <a:solidFill>
                  <a:schemeClr val="bg1"/>
                </a:solidFill>
              </a:rPr>
              <a:t>@VITISH2024 Idea </a:t>
            </a:r>
            <a:r>
              <a:rPr lang="en-US" dirty="0" smtClean="0">
                <a:solidFill>
                  <a:schemeClr val="bg1"/>
                </a:solidFill>
              </a:rPr>
              <a:t>submission</a:t>
            </a:r>
            <a:endParaRPr lang="en-US" dirty="0">
              <a:solidFill>
                <a:schemeClr val="bg1"/>
              </a:solidFill>
            </a:endParaRPr>
          </a:p>
        </p:txBody>
      </p:sp>
      <p:pic>
        <p:nvPicPr>
          <p:cNvPr id="2" name="Google Shape;93;p2">
            <a:extLst>
              <a:ext uri="{FF2B5EF4-FFF2-40B4-BE49-F238E27FC236}">
                <a16:creationId xmlns="" xmlns:a16="http://schemas.microsoft.com/office/drawing/2014/main" id="{3630A103-59DF-A9D0-0E34-5BD1A3E3ED11}"/>
              </a:ext>
            </a:extLst>
          </p:cNvPr>
          <p:cNvPicPr preferRelativeResize="0"/>
          <p:nvPr/>
        </p:nvPicPr>
        <p:blipFill rotWithShape="1">
          <a:blip r:embed="rId3">
            <a:alphaModFix/>
          </a:blip>
          <a:srcRect/>
          <a:stretch/>
        </p:blipFill>
        <p:spPr>
          <a:xfrm>
            <a:off x="2159486" y="139010"/>
            <a:ext cx="1923260" cy="901850"/>
          </a:xfrm>
          <a:prstGeom prst="rect">
            <a:avLst/>
          </a:prstGeom>
          <a:noFill/>
          <a:ln>
            <a:noFill/>
          </a:ln>
        </p:spPr>
      </p:pic>
      <p:pic>
        <p:nvPicPr>
          <p:cNvPr id="3" name="Picture 2">
            <a:extLst>
              <a:ext uri="{FF2B5EF4-FFF2-40B4-BE49-F238E27FC236}">
                <a16:creationId xmlns="" xmlns:a16="http://schemas.microsoft.com/office/drawing/2014/main" id="{0A5BE404-C046-0C93-8BC4-FE6F81B6BBB2}"/>
              </a:ext>
            </a:extLst>
          </p:cNvPr>
          <p:cNvPicPr>
            <a:picLocks noChangeAspect="1"/>
          </p:cNvPicPr>
          <p:nvPr/>
        </p:nvPicPr>
        <p:blipFill>
          <a:blip r:embed="rId4"/>
          <a:stretch>
            <a:fillRect/>
          </a:stretch>
        </p:blipFill>
        <p:spPr>
          <a:xfrm>
            <a:off x="244888" y="0"/>
            <a:ext cx="1914598" cy="1179871"/>
          </a:xfrm>
          <a:prstGeom prst="rect">
            <a:avLst/>
          </a:prstGeom>
        </p:spPr>
      </p:pic>
      <p:pic>
        <p:nvPicPr>
          <p:cNvPr id="5" name="Picture 4" descr="A logo with a person in a blue yellow and red circle&#10;&#10;Description automatically generated">
            <a:extLst>
              <a:ext uri="{FF2B5EF4-FFF2-40B4-BE49-F238E27FC236}">
                <a16:creationId xmlns="" xmlns:a16="http://schemas.microsoft.com/office/drawing/2014/main" id="{E8869D27-A9C4-6AF2-1BB0-1F9F2ADA79A0}"/>
              </a:ext>
            </a:extLst>
          </p:cNvPr>
          <p:cNvPicPr>
            <a:picLocks noChangeAspect="1"/>
          </p:cNvPicPr>
          <p:nvPr/>
        </p:nvPicPr>
        <p:blipFill>
          <a:blip r:embed="rId5"/>
          <a:stretch>
            <a:fillRect/>
          </a:stretch>
        </p:blipFill>
        <p:spPr>
          <a:xfrm>
            <a:off x="10276193" y="191544"/>
            <a:ext cx="1667243" cy="887341"/>
          </a:xfrm>
          <a:prstGeom prst="rect">
            <a:avLst/>
          </a:prstGeom>
        </p:spPr>
      </p:pic>
      <p:pic>
        <p:nvPicPr>
          <p:cNvPr id="8" name="Picture 7">
            <a:extLst>
              <a:ext uri="{FF2B5EF4-FFF2-40B4-BE49-F238E27FC236}">
                <a16:creationId xmlns="" xmlns:a16="http://schemas.microsoft.com/office/drawing/2014/main" id="{C8718A8F-C089-26D7-3D14-00752529C145}"/>
              </a:ext>
            </a:extLst>
          </p:cNvPr>
          <p:cNvPicPr>
            <a:picLocks noChangeAspect="1"/>
          </p:cNvPicPr>
          <p:nvPr/>
        </p:nvPicPr>
        <p:blipFill>
          <a:blip r:embed="rId6"/>
          <a:stretch>
            <a:fillRect/>
          </a:stretch>
        </p:blipFill>
        <p:spPr>
          <a:xfrm>
            <a:off x="8117674" y="80509"/>
            <a:ext cx="1771714" cy="977211"/>
          </a:xfrm>
          <a:prstGeom prst="rect">
            <a:avLst/>
          </a:prstGeom>
        </p:spPr>
      </p:pic>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42399" y="1991215"/>
            <a:ext cx="4701037" cy="3131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71441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a:xfrm>
            <a:off x="499533" y="1233235"/>
            <a:ext cx="10972800" cy="925765"/>
          </a:xfrm>
        </p:spPr>
        <p:txBody>
          <a:bodyPr/>
          <a:lstStyle/>
          <a:p>
            <a:pPr eaLnBrk="1" hangingPunct="1"/>
            <a:r>
              <a:rPr lang="en-US" sz="2800" b="1" dirty="0" smtClean="0">
                <a:latin typeface="Times New Roman" panose="02020603050405020304" pitchFamily="18" charset="0"/>
                <a:ea typeface="ＭＳ Ｐゴシック" pitchFamily="1" charset="-128"/>
                <a:cs typeface="Times New Roman" panose="02020603050405020304" pitchFamily="18" charset="0"/>
              </a:rPr>
              <a:t>RESEARCH AND REFERENCES</a:t>
            </a:r>
            <a:endParaRPr lang="en-US" sz="2800" b="1" dirty="0">
              <a:latin typeface="Times New Roman "/>
              <a:ea typeface="ＭＳ Ｐゴシック" pitchFamily="1" charset="-128"/>
              <a:cs typeface="Arial" pitchFamily="34" charset="0"/>
            </a:endParaRPr>
          </a:p>
        </p:txBody>
      </p:sp>
      <p:sp>
        <p:nvSpPr>
          <p:cNvPr id="17410" name="TextBox 8"/>
          <p:cNvSpPr txBox="1">
            <a:spLocks noChangeArrowheads="1"/>
          </p:cNvSpPr>
          <p:nvPr/>
        </p:nvSpPr>
        <p:spPr bwMode="auto">
          <a:xfrm>
            <a:off x="499533" y="2040467"/>
            <a:ext cx="10845800" cy="4401205"/>
          </a:xfrm>
          <a:prstGeom prst="rect">
            <a:avLst/>
          </a:prstGeom>
          <a:noFill/>
          <a:ln w="9525">
            <a:noFill/>
            <a:miter lim="800000"/>
            <a:headEnd/>
            <a:tailEnd/>
          </a:ln>
        </p:spPr>
        <p:txBody>
          <a:bodyPr wrap="square">
            <a:spAutoFit/>
          </a:bodyPr>
          <a:lstStyle/>
          <a:p>
            <a:pPr algn="just">
              <a:defRPr/>
            </a:pPr>
            <a:r>
              <a:rPr lang="en-US" sz="1400" b="1" dirty="0" smtClean="0">
                <a:solidFill>
                  <a:prstClr val="black"/>
                </a:solidFill>
                <a:latin typeface="Arial" pitchFamily="34" charset="0"/>
                <a:cs typeface="Arial" pitchFamily="34" charset="0"/>
              </a:rPr>
              <a:t> </a:t>
            </a:r>
            <a:r>
              <a:rPr lang="en-US" sz="1400" b="1" dirty="0" err="1" smtClean="0">
                <a:latin typeface="Arial" pitchFamily="34" charset="0"/>
                <a:cs typeface="Arial" pitchFamily="34" charset="0"/>
              </a:rPr>
              <a:t>Shukla</a:t>
            </a:r>
            <a:r>
              <a:rPr lang="en-US" sz="1400" b="1" dirty="0">
                <a:latin typeface="Arial" pitchFamily="34" charset="0"/>
                <a:cs typeface="Arial" pitchFamily="34" charset="0"/>
              </a:rPr>
              <a:t>, R. (2020, April 7). </a:t>
            </a:r>
            <a:r>
              <a:rPr lang="en-US" sz="1400" b="1" i="1" dirty="0">
                <a:latin typeface="Arial" pitchFamily="34" charset="0"/>
                <a:cs typeface="Arial" pitchFamily="34" charset="0"/>
              </a:rPr>
              <a:t>Keywords Extraction and Sentiment Analysis using Automatic Speech Recognition</a:t>
            </a:r>
            <a:r>
              <a:rPr lang="en-US" sz="1400" b="1" dirty="0">
                <a:latin typeface="Arial" pitchFamily="34" charset="0"/>
                <a:cs typeface="Arial" pitchFamily="34" charset="0"/>
              </a:rPr>
              <a:t>. arXiv.org. </a:t>
            </a:r>
            <a:r>
              <a:rPr lang="en-US" sz="1400" b="1" dirty="0">
                <a:latin typeface="Arial" pitchFamily="34" charset="0"/>
                <a:cs typeface="Arial" pitchFamily="34" charset="0"/>
                <a:hlinkClick r:id="rId3"/>
              </a:rPr>
              <a:t>https://</a:t>
            </a:r>
            <a:r>
              <a:rPr lang="en-US" sz="1400" b="1" dirty="0" smtClean="0">
                <a:latin typeface="Arial" pitchFamily="34" charset="0"/>
                <a:cs typeface="Arial" pitchFamily="34" charset="0"/>
                <a:hlinkClick r:id="rId3"/>
              </a:rPr>
              <a:t>arxiv.org/abs/2004.04099</a:t>
            </a:r>
            <a:endParaRPr lang="en-US" sz="1400" b="1" dirty="0">
              <a:latin typeface="Arial" pitchFamily="34" charset="0"/>
              <a:cs typeface="Arial" pitchFamily="34" charset="0"/>
            </a:endParaRPr>
          </a:p>
          <a:p>
            <a:pPr marL="285750" indent="-285750" algn="just">
              <a:buFont typeface="Arial" pitchFamily="34" charset="0"/>
              <a:buChar char="•"/>
              <a:defRPr/>
            </a:pPr>
            <a:r>
              <a:rPr lang="en-US" sz="1400" dirty="0">
                <a:latin typeface="Arial" pitchFamily="34" charset="0"/>
                <a:cs typeface="Arial" pitchFamily="34" charset="0"/>
              </a:rPr>
              <a:t>The paper explores integrating Automatic Speech Recognition (ASR) with sentiment analysis to convert spoken language into text and analyze opinions. It compares various toolkits for speech-to-text conversion and examines methods for extracting sentiment attributes and keywords from the transcribed text</a:t>
            </a:r>
            <a:r>
              <a:rPr lang="en-US" sz="1400" dirty="0" smtClean="0">
                <a:latin typeface="Arial" pitchFamily="34" charset="0"/>
                <a:cs typeface="Arial" pitchFamily="34" charset="0"/>
              </a:rPr>
              <a:t>.</a:t>
            </a:r>
          </a:p>
          <a:p>
            <a:pPr marL="285750" indent="-285750" algn="just">
              <a:buFont typeface="Arial" pitchFamily="34" charset="0"/>
              <a:buChar char="•"/>
              <a:defRPr/>
            </a:pPr>
            <a:endParaRPr lang="en-US" sz="1400" dirty="0" smtClean="0">
              <a:latin typeface="Arial" pitchFamily="34" charset="0"/>
              <a:cs typeface="Arial" pitchFamily="34" charset="0"/>
            </a:endParaRPr>
          </a:p>
          <a:p>
            <a:pPr algn="just">
              <a:defRPr/>
            </a:pPr>
            <a:r>
              <a:rPr lang="en-US" sz="1400" b="1" dirty="0">
                <a:latin typeface="Arial" pitchFamily="34" charset="0"/>
                <a:cs typeface="Arial" pitchFamily="34" charset="0"/>
              </a:rPr>
              <a:t>N. </a:t>
            </a:r>
            <a:r>
              <a:rPr lang="en-US" sz="1400" b="1" dirty="0" err="1">
                <a:latin typeface="Arial" pitchFamily="34" charset="0"/>
                <a:cs typeface="Arial" pitchFamily="34" charset="0"/>
              </a:rPr>
              <a:t>D’Apuzzo</a:t>
            </a:r>
            <a:r>
              <a:rPr lang="en-US" sz="1400" b="1" dirty="0">
                <a:latin typeface="Arial" pitchFamily="34" charset="0"/>
                <a:cs typeface="Arial" pitchFamily="34" charset="0"/>
              </a:rPr>
              <a:t>, “3D body scanning technology for fashion and apparel industry,” SPIE Proceedings, vol. 6491. SPIE, p. 64910O, Jan. 28, 2007. </a:t>
            </a:r>
            <a:r>
              <a:rPr lang="en-US" sz="1400" b="1" dirty="0" err="1">
                <a:latin typeface="Arial" pitchFamily="34" charset="0"/>
                <a:cs typeface="Arial" pitchFamily="34" charset="0"/>
              </a:rPr>
              <a:t>doi</a:t>
            </a:r>
            <a:r>
              <a:rPr lang="en-US" sz="1400" b="1" dirty="0">
                <a:latin typeface="Arial" pitchFamily="34" charset="0"/>
                <a:cs typeface="Arial" pitchFamily="34" charset="0"/>
              </a:rPr>
              <a:t>: 10.1117/12.703785.</a:t>
            </a:r>
            <a:endParaRPr lang="en-US" sz="1400" b="1" dirty="0" smtClean="0">
              <a:latin typeface="Arial" pitchFamily="34" charset="0"/>
              <a:cs typeface="Arial" pitchFamily="34" charset="0"/>
            </a:endParaRPr>
          </a:p>
          <a:p>
            <a:pPr marL="285750" indent="-285750" algn="just">
              <a:buFont typeface="Arial" pitchFamily="34" charset="0"/>
              <a:buChar char="•"/>
              <a:defRPr/>
            </a:pPr>
            <a:r>
              <a:rPr lang="en-US" sz="1400" dirty="0">
                <a:latin typeface="Arial" pitchFamily="34" charset="0"/>
                <a:cs typeface="Arial" pitchFamily="34" charset="0"/>
              </a:rPr>
              <a:t>The paper reviews 3D body scanning technologies in fashion, detailing their transition from military to commercial use and comparing different scanning methods. It highlights the potential for increased adoption due to reduced costs</a:t>
            </a:r>
            <a:r>
              <a:rPr lang="en-US" sz="1400" dirty="0" smtClean="0">
                <a:latin typeface="Arial" pitchFamily="34" charset="0"/>
                <a:cs typeface="Arial" pitchFamily="34" charset="0"/>
              </a:rPr>
              <a:t>.</a:t>
            </a:r>
          </a:p>
          <a:p>
            <a:pPr marL="285750" indent="-285750" algn="just">
              <a:buFont typeface="Arial" pitchFamily="34" charset="0"/>
              <a:buChar char="•"/>
              <a:defRPr/>
            </a:pPr>
            <a:endParaRPr lang="en-US" sz="1400" dirty="0">
              <a:latin typeface="Arial" pitchFamily="34" charset="0"/>
              <a:cs typeface="Arial" pitchFamily="34" charset="0"/>
            </a:endParaRPr>
          </a:p>
          <a:p>
            <a:pPr algn="just">
              <a:defRPr/>
            </a:pPr>
            <a:r>
              <a:rPr lang="en-US" sz="1400" b="1" dirty="0" smtClean="0">
                <a:latin typeface="Arial" pitchFamily="34" charset="0"/>
                <a:cs typeface="Arial" pitchFamily="34" charset="0"/>
              </a:rPr>
              <a:t>Kim</a:t>
            </a:r>
            <a:r>
              <a:rPr lang="en-US" sz="1400" b="1" dirty="0">
                <a:latin typeface="Arial" pitchFamily="34" charset="0"/>
                <a:cs typeface="Arial" pitchFamily="34" charset="0"/>
              </a:rPr>
              <a:t>, J. W., Choi, J. Y., Ha, E. J., &amp; Choi, J. H. (2023). Human Pose Estimation Using </a:t>
            </a:r>
            <a:r>
              <a:rPr lang="en-US" sz="1400" b="1" dirty="0" err="1">
                <a:latin typeface="Arial" pitchFamily="34" charset="0"/>
                <a:cs typeface="Arial" pitchFamily="34" charset="0"/>
              </a:rPr>
              <a:t>MediaPipe</a:t>
            </a:r>
            <a:r>
              <a:rPr lang="en-US" sz="1400" b="1" dirty="0">
                <a:latin typeface="Arial" pitchFamily="34" charset="0"/>
                <a:cs typeface="Arial" pitchFamily="34" charset="0"/>
              </a:rPr>
              <a:t> Pose and Optimization Method Based on a Humanoid Model. </a:t>
            </a:r>
            <a:r>
              <a:rPr lang="en-US" sz="1400" b="1" i="1" dirty="0">
                <a:latin typeface="Arial" pitchFamily="34" charset="0"/>
                <a:cs typeface="Arial" pitchFamily="34" charset="0"/>
              </a:rPr>
              <a:t>Applied Sciences</a:t>
            </a:r>
            <a:r>
              <a:rPr lang="en-US" sz="1400" b="1" dirty="0">
                <a:latin typeface="Arial" pitchFamily="34" charset="0"/>
                <a:cs typeface="Arial" pitchFamily="34" charset="0"/>
              </a:rPr>
              <a:t>, </a:t>
            </a:r>
            <a:r>
              <a:rPr lang="en-US" sz="1400" b="1" i="1" dirty="0">
                <a:latin typeface="Arial" pitchFamily="34" charset="0"/>
                <a:cs typeface="Arial" pitchFamily="34" charset="0"/>
              </a:rPr>
              <a:t>13</a:t>
            </a:r>
            <a:r>
              <a:rPr lang="en-US" sz="1400" b="1" dirty="0">
                <a:latin typeface="Arial" pitchFamily="34" charset="0"/>
                <a:cs typeface="Arial" pitchFamily="34" charset="0"/>
              </a:rPr>
              <a:t>(4), 2700. </a:t>
            </a:r>
            <a:r>
              <a:rPr lang="en-US" sz="1400" b="1" dirty="0">
                <a:latin typeface="Arial" pitchFamily="34" charset="0"/>
                <a:cs typeface="Arial" pitchFamily="34" charset="0"/>
                <a:hlinkClick r:id="rId4"/>
              </a:rPr>
              <a:t>https://</a:t>
            </a:r>
            <a:r>
              <a:rPr lang="en-US" sz="1400" b="1" dirty="0" smtClean="0">
                <a:latin typeface="Arial" pitchFamily="34" charset="0"/>
                <a:cs typeface="Arial" pitchFamily="34" charset="0"/>
                <a:hlinkClick r:id="rId4"/>
              </a:rPr>
              <a:t>doi.org/10.3390/app13042700</a:t>
            </a:r>
            <a:endParaRPr lang="en-US" sz="1400" b="1" dirty="0" smtClean="0">
              <a:latin typeface="Arial" pitchFamily="34" charset="0"/>
              <a:cs typeface="Arial" pitchFamily="34" charset="0"/>
            </a:endParaRPr>
          </a:p>
          <a:p>
            <a:pPr marL="285750" indent="-285750" algn="just">
              <a:buFont typeface="Arial" pitchFamily="34" charset="0"/>
              <a:buChar char="•"/>
              <a:defRPr/>
            </a:pPr>
            <a:r>
              <a:rPr lang="en-US" sz="1400" dirty="0">
                <a:latin typeface="Arial" pitchFamily="34" charset="0"/>
                <a:cs typeface="Arial" pitchFamily="34" charset="0"/>
              </a:rPr>
              <a:t>The paper presents a 3D pose estimation method that combines 2D pose estimation with optimization to address depth ambiguity. It achieves real-time performance and accurate pose estimation with a mean joint coordinate difference of 0.097 meters.</a:t>
            </a:r>
            <a:endParaRPr lang="en-US" sz="1400" dirty="0" smtClean="0">
              <a:latin typeface="Arial" pitchFamily="34" charset="0"/>
              <a:cs typeface="Arial" pitchFamily="34" charset="0"/>
            </a:endParaRPr>
          </a:p>
          <a:p>
            <a:pPr algn="just">
              <a:defRPr/>
            </a:pPr>
            <a:endParaRPr lang="en-US" sz="1400" b="1" dirty="0"/>
          </a:p>
          <a:p>
            <a:pPr lvl="0" algn="just">
              <a:defRPr/>
            </a:pPr>
            <a:endParaRPr lang="en-US" sz="1400" dirty="0">
              <a:solidFill>
                <a:prstClr val="black"/>
              </a:solidFill>
              <a:latin typeface="Arial" pitchFamily="34" charset="0"/>
              <a:cs typeface="Arial" pitchFamily="34" charset="0"/>
            </a:endParaRPr>
          </a:p>
          <a:p>
            <a:pPr marL="285750" lvl="0" indent="-285750" algn="just">
              <a:buFont typeface="Arial" pitchFamily="34" charset="0"/>
              <a:buChar char="•"/>
              <a:defRPr/>
            </a:pPr>
            <a:endParaRPr lang="en-US" sz="1400" dirty="0" smtClean="0">
              <a:solidFill>
                <a:prstClr val="black"/>
              </a:solidFill>
              <a:latin typeface="Arial" pitchFamily="34" charset="0"/>
              <a:cs typeface="Arial" pitchFamily="34" charset="0"/>
            </a:endParaRPr>
          </a:p>
          <a:p>
            <a:pPr lvl="0" algn="just">
              <a:defRPr/>
            </a:pPr>
            <a:endParaRPr kumimoji="0" lang="en-US" sz="28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dirty="0">
                <a:solidFill>
                  <a:schemeClr val="bg1"/>
                </a:solidFill>
              </a:rPr>
              <a:t>@VITISH2024 Idea </a:t>
            </a:r>
            <a:r>
              <a:rPr lang="en-US" dirty="0" smtClean="0">
                <a:solidFill>
                  <a:schemeClr val="bg1"/>
                </a:solidFill>
              </a:rPr>
              <a:t>submission</a:t>
            </a:r>
            <a:endParaRPr lang="en-US" dirty="0">
              <a:solidFill>
                <a:schemeClr val="bg1"/>
              </a:solidFill>
            </a:endParaRPr>
          </a:p>
        </p:txBody>
      </p:sp>
      <p:pic>
        <p:nvPicPr>
          <p:cNvPr id="2" name="Google Shape;93;p2">
            <a:extLst>
              <a:ext uri="{FF2B5EF4-FFF2-40B4-BE49-F238E27FC236}">
                <a16:creationId xmlns="" xmlns:a16="http://schemas.microsoft.com/office/drawing/2014/main" id="{7214EF32-8CA6-CB66-3196-780A4F1B2C18}"/>
              </a:ext>
            </a:extLst>
          </p:cNvPr>
          <p:cNvPicPr preferRelativeResize="0"/>
          <p:nvPr/>
        </p:nvPicPr>
        <p:blipFill rotWithShape="1">
          <a:blip r:embed="rId5">
            <a:alphaModFix/>
          </a:blip>
          <a:srcRect/>
          <a:stretch/>
        </p:blipFill>
        <p:spPr>
          <a:xfrm>
            <a:off x="2159486" y="139010"/>
            <a:ext cx="1923260" cy="901850"/>
          </a:xfrm>
          <a:prstGeom prst="rect">
            <a:avLst/>
          </a:prstGeom>
          <a:noFill/>
          <a:ln>
            <a:noFill/>
          </a:ln>
        </p:spPr>
      </p:pic>
      <p:pic>
        <p:nvPicPr>
          <p:cNvPr id="3" name="Picture 2">
            <a:extLst>
              <a:ext uri="{FF2B5EF4-FFF2-40B4-BE49-F238E27FC236}">
                <a16:creationId xmlns="" xmlns:a16="http://schemas.microsoft.com/office/drawing/2014/main" id="{0C89ADF7-BDF7-A8A6-979A-4B5B91634932}"/>
              </a:ext>
            </a:extLst>
          </p:cNvPr>
          <p:cNvPicPr>
            <a:picLocks noChangeAspect="1"/>
          </p:cNvPicPr>
          <p:nvPr/>
        </p:nvPicPr>
        <p:blipFill>
          <a:blip r:embed="rId6"/>
          <a:stretch>
            <a:fillRect/>
          </a:stretch>
        </p:blipFill>
        <p:spPr>
          <a:xfrm>
            <a:off x="244888" y="0"/>
            <a:ext cx="1914598" cy="1179871"/>
          </a:xfrm>
          <a:prstGeom prst="rect">
            <a:avLst/>
          </a:prstGeom>
        </p:spPr>
      </p:pic>
      <p:pic>
        <p:nvPicPr>
          <p:cNvPr id="5" name="Picture 4" descr="A logo with a person in a blue yellow and red circle&#10;&#10;Description automatically generated">
            <a:extLst>
              <a:ext uri="{FF2B5EF4-FFF2-40B4-BE49-F238E27FC236}">
                <a16:creationId xmlns="" xmlns:a16="http://schemas.microsoft.com/office/drawing/2014/main" id="{D2C115FC-213A-7469-835C-4E7592EE8F60}"/>
              </a:ext>
            </a:extLst>
          </p:cNvPr>
          <p:cNvPicPr>
            <a:picLocks noChangeAspect="1"/>
          </p:cNvPicPr>
          <p:nvPr/>
        </p:nvPicPr>
        <p:blipFill>
          <a:blip r:embed="rId7"/>
          <a:stretch>
            <a:fillRect/>
          </a:stretch>
        </p:blipFill>
        <p:spPr>
          <a:xfrm>
            <a:off x="10276193" y="191544"/>
            <a:ext cx="1667243" cy="887341"/>
          </a:xfrm>
          <a:prstGeom prst="rect">
            <a:avLst/>
          </a:prstGeom>
        </p:spPr>
      </p:pic>
      <p:pic>
        <p:nvPicPr>
          <p:cNvPr id="8" name="Picture 7">
            <a:extLst>
              <a:ext uri="{FF2B5EF4-FFF2-40B4-BE49-F238E27FC236}">
                <a16:creationId xmlns="" xmlns:a16="http://schemas.microsoft.com/office/drawing/2014/main" id="{D30EEA49-703D-A18B-C0C8-FCE21009531E}"/>
              </a:ext>
            </a:extLst>
          </p:cNvPr>
          <p:cNvPicPr>
            <a:picLocks noChangeAspect="1"/>
          </p:cNvPicPr>
          <p:nvPr/>
        </p:nvPicPr>
        <p:blipFill>
          <a:blip r:embed="rId8"/>
          <a:stretch>
            <a:fillRect/>
          </a:stretch>
        </p:blipFill>
        <p:spPr>
          <a:xfrm>
            <a:off x="8117674" y="80509"/>
            <a:ext cx="1771714" cy="977211"/>
          </a:xfrm>
          <a:prstGeom prst="rect">
            <a:avLst/>
          </a:prstGeom>
        </p:spPr>
      </p:pic>
    </p:spTree>
    <p:extLst>
      <p:ext uri="{BB962C8B-B14F-4D97-AF65-F5344CB8AC3E}">
        <p14:creationId xmlns:p14="http://schemas.microsoft.com/office/powerpoint/2010/main" val="39167886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7779</TotalTime>
  <Words>839</Words>
  <Application>Microsoft Office PowerPoint</Application>
  <PresentationFormat>Custom</PresentationFormat>
  <Paragraphs>102</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VITISH 2024 (SIH Internal Hackathon)</vt:lpstr>
      <vt:lpstr> TrendTuner+ :  Intelligent Fashion Tailoring and Recommendation System</vt:lpstr>
      <vt:lpstr>TECHNICAL APPROACH</vt:lpstr>
      <vt:lpstr>FEASIBILITY AND VIABILITY</vt:lpstr>
      <vt:lpstr>IMPACT AND BENEFITS</vt:lpstr>
      <vt:lpstr>RESEARCH AND REFERENCES</vt:lpstr>
    </vt:vector>
  </TitlesOfParts>
  <Company>Crowdfunder, Inc.</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creator>Crowdfunder</dc:creator>
  <cp:lastModifiedBy>LENOVO</cp:lastModifiedBy>
  <cp:revision>170</cp:revision>
  <dcterms:created xsi:type="dcterms:W3CDTF">2013-12-12T18:46:50Z</dcterms:created>
  <dcterms:modified xsi:type="dcterms:W3CDTF">2024-09-10T21:01:47Z</dcterms:modified>
</cp:coreProperties>
</file>