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621F5-AD2E-46F4-55F6-F520A1EAE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68A5C-46DB-465F-B104-18D017E42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5F238-8BED-4ED6-6043-A114F63C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1FA0-A4CE-41A4-849E-E82D612AAB72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57D2A-5465-C368-B2BC-9D277A23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AD116-CAB7-4F3A-ECBC-2EB334CB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5E7B-4041-4370-A7ED-4123835B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86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2D568-47DF-0CB9-DF03-C2E61320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F3995-6286-A402-36E9-E12792A23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26B0-0340-CA34-74AD-764EA08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1FA0-A4CE-41A4-849E-E82D612AAB72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9E531-3408-7E84-BDB4-5D188310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DBA4B-2F0A-BBAA-D3A6-A979E4D7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5E7B-4041-4370-A7ED-4123835B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02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F71D43-BD40-F4F5-8042-34F76C528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2E630-3B05-5DE1-FF80-81DFC2E9A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5EE40-429A-FE59-E13C-6613A1D90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1FA0-A4CE-41A4-849E-E82D612AAB72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87145-DDB2-6D7B-FF3F-18E0108D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678F5-A04C-2BC4-573A-1B61CC01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5E7B-4041-4370-A7ED-4123835B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5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2BC3-70C4-4ECD-3E41-BFB6C787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17FE0-3339-BA61-B157-10D4E2EB9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45B33-B90B-A421-08F8-BAA66EB0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1FA0-A4CE-41A4-849E-E82D612AAB72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0476B-73CC-8E02-1657-DB47A74BE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B6CFB-46AA-6CBF-8933-F15018D8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5E7B-4041-4370-A7ED-4123835B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46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B206-25D3-C2FC-5582-C4C17C41A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C949A-CE55-98C9-EC3F-6362034E0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270BF-A04E-1CBE-005E-34E33CA1B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1FA0-A4CE-41A4-849E-E82D612AAB72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DE429-716D-5280-9373-9FE9F12CD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A82EA-6EFE-67F7-0FB4-72027169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5E7B-4041-4370-A7ED-4123835B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09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F69A-6088-79EE-6895-6458B01F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8C4F-E221-28B8-9220-CD736E37E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DAAC5-4F79-B998-F81E-031E0B085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13412-B692-736D-FC74-A26E3482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1FA0-A4CE-41A4-849E-E82D612AAB72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FB378-13F0-AA4A-F00E-009B991E1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28949-D629-CF27-0538-2451A9FE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5E7B-4041-4370-A7ED-4123835B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72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9EA7-C217-7D8C-FA65-80D2AA749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EAD78-DE25-856F-0B51-C68C5368E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3831A-7016-6600-608C-6D3D13E22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42303-06EC-6582-1589-170AB8B8D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DC086-C5A7-93D1-C597-B9AE93C43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36281A-C384-C0FF-ABD8-77AD63AC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1FA0-A4CE-41A4-849E-E82D612AAB72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1580F-1022-9BA8-4530-FBE9FB5C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F970F-ED94-4D3B-1CF1-6038D667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5E7B-4041-4370-A7ED-4123835B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52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9AC03-7F6C-2AF8-D92E-F594DC1E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415A7-3EF3-8F63-F500-E5FE5214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1FA0-A4CE-41A4-849E-E82D612AAB72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E8494-8202-7213-68BF-E0E21742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95123-81C2-416F-B23D-B65769B8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5E7B-4041-4370-A7ED-4123835B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60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CDC454-19B3-AE5C-C82A-1B0972E2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1FA0-A4CE-41A4-849E-E82D612AAB72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8E90E-ADD1-A953-17B4-6EF0AAF18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8BC43-1709-A305-2434-CC1A7998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5E7B-4041-4370-A7ED-4123835B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36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13F46-57C7-C50E-4D4B-DF8EAA31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72EAD-25FD-F45E-82CF-D3E402E34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78CB2-7FED-BBA9-A0D2-4D815A5D6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1AC45-0AA4-C283-4B46-E03878B39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1FA0-A4CE-41A4-849E-E82D612AAB72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0CB12-03CB-0C3B-DB9B-BA66B0C2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C4CCA-EF16-2C75-ADDB-BCA58B334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5E7B-4041-4370-A7ED-4123835B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36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4437-9EA5-73F6-EAFC-79F86AB6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843E08-4DCA-B837-B46C-7B24CEF7A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76BB2-7AA2-3A6F-4558-FD0B5BB4E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0FFC7-2973-2F25-50C1-D69375ED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1FA0-A4CE-41A4-849E-E82D612AAB72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E1499-3C39-53EF-ED74-78BEAA76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D6261-C6B8-4422-5828-3D5EF1E9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5E7B-4041-4370-A7ED-4123835B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47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69C25C-A6B5-9372-34AD-F5E31DC23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4F276-DCA1-618F-F1A3-9B624FCA2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EBD5B-FC40-EF68-17C2-48E75BC97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91FA0-A4CE-41A4-849E-E82D612AAB72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007D2-C0F6-55AB-8543-F0B6306EA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513C6-C067-D5A4-7B49-47E77449F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65E7B-4041-4370-A7ED-4123835B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6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2733-68A7-C276-E22F-654162CA3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886" y="1122363"/>
            <a:ext cx="9133114" cy="2404608"/>
          </a:xfrm>
        </p:spPr>
        <p:txBody>
          <a:bodyPr/>
          <a:lstStyle/>
          <a:p>
            <a:r>
              <a:rPr lang="en-US" b="0" i="0" dirty="0">
                <a:effectLst/>
                <a:latin typeface="Söhne"/>
              </a:rPr>
              <a:t>Sales Prediction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CA9D5-5C6B-CAC8-8527-D4194D947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503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ECBB-F99F-7A4E-359E-36144F41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Söhne"/>
              </a:rPr>
              <a:t>Introduction and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3453C-7C3E-39E8-47D6-3A3837D58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Sales Prediction Project aims to analyze historical sales data and customer behavior to gain valuable insights that can help optimize sales strategies and improve revenue generation.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Dataset: The project utilizes three main datasets - 'train.csv', 'store.csv', and 'sample_submission.csv’.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Objectives: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Explore customer purchasing behavior and analyze sales trends during different periods.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Examine the impact of promotions on sales and customer engagement.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Investigate the relationship between assortment types and sales performance.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Analyze the effect of competitor distance on sales and its relevance for stores in city centers.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Provide actionable recommendations to enhance sales performance based on the insights gained.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4793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3A75-464D-E0A9-FDEE-4CA7E0CC6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551"/>
            <a:ext cx="10515600" cy="1325563"/>
          </a:xfrm>
        </p:spPr>
        <p:txBody>
          <a:bodyPr/>
          <a:lstStyle/>
          <a:p>
            <a:r>
              <a:rPr lang="en-US" b="0" i="0" dirty="0">
                <a:effectLst/>
                <a:latin typeface="Söhne"/>
              </a:rPr>
              <a:t>Sales and Customer Behavior Analysis</a:t>
            </a:r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DC018CA-DBDD-86CD-FA5C-857CC6F27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57" y="2376132"/>
            <a:ext cx="582384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3BE872-24C8-6B39-8C64-FB1B50907E61}"/>
              </a:ext>
            </a:extLst>
          </p:cNvPr>
          <p:cNvSpPr txBox="1"/>
          <p:nvPr/>
        </p:nvSpPr>
        <p:spPr>
          <a:xfrm>
            <a:off x="6298164" y="2640563"/>
            <a:ext cx="57756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analysis of sales behavior before, during, and after holidays reveals interesting insights.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Before the holidays, sales tend to be relatively high. However, during holidays, there is a noticeable decrease in average sales, indicating less consumer spending.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After holidays, sales experience a slight increase, likely due to  promotional activities and consumer slightly spending income.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816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1869-FDF0-ABAF-FDFC-87CF55CE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I</a:t>
            </a:r>
            <a:r>
              <a:rPr lang="en-US" b="0" i="0" dirty="0">
                <a:effectLst/>
                <a:latin typeface="Söhne"/>
              </a:rPr>
              <a:t>mpact of promos on sales and customer behavior, etc.</a:t>
            </a:r>
            <a:endParaRPr lang="en-IN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06F8BBD-5941-1A0C-EDE6-9379F2C7EB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3" y="1774048"/>
            <a:ext cx="5467740" cy="489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65E60C8-48AD-804B-0BF0-C89C39F6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6"/>
            <a:ext cx="5078187" cy="498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773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3AD4-B4CF-C80A-5349-75A70063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D5B6CF5-E4C5-F3C0-F6DB-884F69D997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5624"/>
            <a:ext cx="4693298" cy="466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96B15A-7C06-B581-A098-A7585D3C9B79}"/>
              </a:ext>
            </a:extLst>
          </p:cNvPr>
          <p:cNvSpPr txBox="1"/>
          <p:nvPr/>
        </p:nvSpPr>
        <p:spPr>
          <a:xfrm>
            <a:off x="5456854" y="2728088"/>
            <a:ext cx="613176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 Overall, the analysis indicates that promotions play a crucial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role in driving both sales and customer engagement. They not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 only bring in new customers but also encourage existing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customers to spend more, leading to higher revenue for the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business.</a:t>
            </a:r>
          </a:p>
        </p:txBody>
      </p:sp>
    </p:spTree>
    <p:extLst>
      <p:ext uri="{BB962C8B-B14F-4D97-AF65-F5344CB8AC3E}">
        <p14:creationId xmlns:p14="http://schemas.microsoft.com/office/powerpoint/2010/main" val="129721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2388C-2C55-AD9A-BA12-BBE9F8A59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IN" dirty="0"/>
              <a:t>Average Sales on Weekdays VS Weekends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5BC52C0-06AB-0813-F257-80F9D34998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70" y="1806962"/>
            <a:ext cx="5784979" cy="495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C7FC97-6299-E4F8-736E-8D5A662767FB}"/>
              </a:ext>
            </a:extLst>
          </p:cNvPr>
          <p:cNvSpPr txBox="1"/>
          <p:nvPr/>
        </p:nvSpPr>
        <p:spPr>
          <a:xfrm>
            <a:off x="6559421" y="1644035"/>
            <a:ext cx="53464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The bar plot visualizes the average sales on </a:t>
            </a:r>
          </a:p>
          <a:p>
            <a:r>
              <a:rPr lang="en-IN" dirty="0">
                <a:solidFill>
                  <a:srgbClr val="FF0000"/>
                </a:solidFill>
              </a:rPr>
              <a:t>weekdays for each day of the week (Monday to Friday).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 The red dashed line represents the overall average sales on weekdays, which is approximately 7174.46.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 The green dashed line represents the average sales on weekends, which is approximately 5932.02.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E8643-0E96-ED66-51B7-6A977450493D}"/>
              </a:ext>
            </a:extLst>
          </p:cNvPr>
          <p:cNvSpPr txBox="1"/>
          <p:nvPr/>
        </p:nvSpPr>
        <p:spPr>
          <a:xfrm>
            <a:off x="6606072" y="4285827"/>
            <a:ext cx="51380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In conclusion, based on this visualization, it appears that the stores experience higher sales on weekdays (particularly on Monday, Tuesday, and Friday) compared to weekends.</a:t>
            </a:r>
          </a:p>
        </p:txBody>
      </p:sp>
    </p:spTree>
    <p:extLst>
      <p:ext uri="{BB962C8B-B14F-4D97-AF65-F5344CB8AC3E}">
        <p14:creationId xmlns:p14="http://schemas.microsoft.com/office/powerpoint/2010/main" val="2689077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2445-5428-7953-C229-5C3C85FAD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Söhne"/>
              </a:rPr>
              <a:t>T</a:t>
            </a:r>
            <a:r>
              <a:rPr lang="en-US" b="0" i="0" dirty="0">
                <a:effectLst/>
                <a:latin typeface="Söhne"/>
              </a:rPr>
              <a:t>he average sales for different assortment types.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82C7CB1-A4D9-7AA9-3B81-15A187ACEC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5197151" cy="486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2DA6E2-FC0A-A2EC-7D3B-A26284A56294}"/>
              </a:ext>
            </a:extLst>
          </p:cNvPr>
          <p:cNvSpPr txBox="1"/>
          <p:nvPr/>
        </p:nvSpPr>
        <p:spPr>
          <a:xfrm>
            <a:off x="5934270" y="2047982"/>
            <a:ext cx="4068146" cy="4240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The bar plot above shows the comparison of average sales for two assortment types: 'a' and 'c'.</a:t>
            </a:r>
          </a:p>
          <a:p>
            <a:endParaRPr lang="en-IN" dirty="0">
              <a:solidFill>
                <a:srgbClr val="C00000"/>
              </a:solidFill>
            </a:endParaRPr>
          </a:p>
          <a:p>
            <a:r>
              <a:rPr lang="en-IN" dirty="0">
                <a:solidFill>
                  <a:srgbClr val="C00000"/>
                </a:solidFill>
              </a:rPr>
              <a:t>Assortment type 'a' (indicating a larger assortment) has an average sales value of 216, while assortment type 'c' (indicating a smaller assortment) has an average sales value of 149.  </a:t>
            </a:r>
          </a:p>
          <a:p>
            <a:endParaRPr lang="en-IN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It suggests that stores with a larger assortment type ('a') tend to have higher average sales compared to stores with a smaller assortment type ('c').</a:t>
            </a:r>
            <a:endParaRPr lang="en-IN" dirty="0">
              <a:solidFill>
                <a:srgbClr val="C00000"/>
              </a:solidFill>
            </a:endParaRPr>
          </a:p>
          <a:p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46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103EB-B211-E755-A62A-45DC4EE0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before &amp; after Receiving competitor distance.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C8B6A43-6D2D-5C22-84EA-800517D1DF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2" y="1825624"/>
            <a:ext cx="5234474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5E498C-F161-FFF8-5BB6-5F40FB2C8884}"/>
              </a:ext>
            </a:extLst>
          </p:cNvPr>
          <p:cNvSpPr txBox="1"/>
          <p:nvPr/>
        </p:nvSpPr>
        <p:spPr>
          <a:xfrm>
            <a:off x="5710267" y="2392035"/>
            <a:ext cx="40627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The competitor distance analysis reveals that there are some stores initially missing competitor distance values. However, later on, these stores receive competitor distance values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4AE53E2-1A99-484D-EEC5-FB1A41139F3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710267" y="4570711"/>
            <a:ext cx="491419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This suggests that competitor distance plays a role in influencing store sales, and stores with closer competitors may experience more competitive pressure and impact on their sales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869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503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Office Theme</vt:lpstr>
      <vt:lpstr>Sales Prediction Project</vt:lpstr>
      <vt:lpstr>Introduction and Objectives</vt:lpstr>
      <vt:lpstr>Sales and Customer Behavior Analysis</vt:lpstr>
      <vt:lpstr>Impact of promos on sales and customer behavior, etc.</vt:lpstr>
      <vt:lpstr>PowerPoint Presentation</vt:lpstr>
      <vt:lpstr>Average Sales on Weekdays VS Weekends</vt:lpstr>
      <vt:lpstr>The average sales for different assortment types.</vt:lpstr>
      <vt:lpstr>Sales before &amp; after Receiving competitor distance.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Prediction Project</dc:title>
  <dc:creator>Abhishek Gupta</dc:creator>
  <cp:lastModifiedBy>Abhishek Gupta</cp:lastModifiedBy>
  <cp:revision>1</cp:revision>
  <dcterms:created xsi:type="dcterms:W3CDTF">2023-07-27T19:08:29Z</dcterms:created>
  <dcterms:modified xsi:type="dcterms:W3CDTF">2023-07-27T20:26:52Z</dcterms:modified>
</cp:coreProperties>
</file>