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embeddedFontLst>
    <p:embeddedFont>
      <p:font typeface="Brygada 1918" panose="020B0604020202020204" charset="0"/>
      <p:regular r:id="rId18"/>
    </p:embeddedFont>
    <p:embeddedFont>
      <p:font typeface="Montserrat" panose="00000500000000000000" pitchFamily="2"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28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spd="slow">
    <p:randomBar dir="vert"/>
    <p:sndAc>
      <p:stSnd>
        <p:snd r:embed="rId1" name="bomb.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transition spd="slow">
    <p:randomBar dir="vert"/>
    <p:sndAc>
      <p:stSnd>
        <p:snd r:embed="rId1" name="bomb.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randomBar dir="vert"/>
    <p:sndAc>
      <p:stSnd>
        <p:snd r:embed="rId18" name="bomb.wav"/>
      </p:stSnd>
    </p:sndAc>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8610" y="2428875"/>
            <a:ext cx="4869061" cy="3371850"/>
          </a:xfrm>
          <a:prstGeom prst="rect">
            <a:avLst/>
          </a:prstGeom>
        </p:spPr>
      </p:pic>
      <p:sp>
        <p:nvSpPr>
          <p:cNvPr id="4" name="Text 0"/>
          <p:cNvSpPr/>
          <p:nvPr/>
        </p:nvSpPr>
        <p:spPr>
          <a:xfrm>
            <a:off x="6350437" y="1133713"/>
            <a:ext cx="7415927" cy="2271236"/>
          </a:xfrm>
          <a:prstGeom prst="rect">
            <a:avLst/>
          </a:prstGeom>
          <a:noFill/>
          <a:ln/>
        </p:spPr>
        <p:txBody>
          <a:bodyPr wrap="square" lIns="0" tIns="0" rIns="0" bIns="0" rtlCol="0" anchor="t"/>
          <a:lstStyle/>
          <a:p>
            <a:pPr marL="0" indent="0">
              <a:lnSpc>
                <a:spcPts val="8900"/>
              </a:lnSpc>
              <a:buNone/>
            </a:pPr>
            <a:r>
              <a:rPr lang="en-US" sz="7150" b="1" dirty="0">
                <a:solidFill>
                  <a:srgbClr val="FFB393"/>
                </a:solidFill>
                <a:latin typeface="Brygada 1918" pitchFamily="34" charset="0"/>
                <a:ea typeface="Brygada 1918" pitchFamily="34" charset="-122"/>
                <a:cs typeface="Brygada 1918" pitchFamily="34" charset="-120"/>
              </a:rPr>
              <a:t>Linked List in Data Structures</a:t>
            </a:r>
            <a:endParaRPr lang="en-US" sz="7150" dirty="0"/>
          </a:p>
        </p:txBody>
      </p:sp>
      <p:sp>
        <p:nvSpPr>
          <p:cNvPr id="5" name="Text 1"/>
          <p:cNvSpPr/>
          <p:nvPr/>
        </p:nvSpPr>
        <p:spPr>
          <a:xfrm>
            <a:off x="6350437" y="3775234"/>
            <a:ext cx="7415927" cy="1975247"/>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Linked lists are dynamic data structures consisting of nodes, each containing data and a reference to the next node. They offer efficient memory usage and flexibility in dynamic data management, making them crucial in various applications.</a:t>
            </a:r>
            <a:endParaRPr lang="en-US" sz="1900" dirty="0"/>
          </a:p>
        </p:txBody>
      </p:sp>
      <p:sp>
        <p:nvSpPr>
          <p:cNvPr id="6" name="Text 2"/>
          <p:cNvSpPr/>
          <p:nvPr/>
        </p:nvSpPr>
        <p:spPr>
          <a:xfrm>
            <a:off x="6350437" y="6028134"/>
            <a:ext cx="7415927" cy="395049"/>
          </a:xfrm>
          <a:prstGeom prst="rect">
            <a:avLst/>
          </a:prstGeom>
          <a:noFill/>
          <a:ln/>
        </p:spPr>
        <p:txBody>
          <a:bodyPr wrap="none" lIns="0" tIns="0" rIns="0" bIns="0" rtlCol="0" anchor="t"/>
          <a:lstStyle/>
          <a:p>
            <a:pPr marL="0" indent="0">
              <a:lnSpc>
                <a:spcPts val="3100"/>
              </a:lnSpc>
              <a:buNone/>
            </a:pPr>
            <a:r>
              <a:rPr lang="en-US" sz="1900" b="1" dirty="0">
                <a:solidFill>
                  <a:srgbClr val="F4CAB8"/>
                </a:solidFill>
                <a:latin typeface="Montserrat" pitchFamily="34" charset="0"/>
                <a:ea typeface="Montserrat" pitchFamily="34" charset="-122"/>
                <a:cs typeface="Montserrat" pitchFamily="34" charset="-120"/>
              </a:rPr>
              <a:t>PRESENTATION BY~</a:t>
            </a:r>
            <a:endParaRPr lang="en-US" sz="1900" dirty="0"/>
          </a:p>
        </p:txBody>
      </p:sp>
      <p:sp>
        <p:nvSpPr>
          <p:cNvPr id="7" name="Text 3"/>
          <p:cNvSpPr/>
          <p:nvPr/>
        </p:nvSpPr>
        <p:spPr>
          <a:xfrm>
            <a:off x="6350437" y="6700838"/>
            <a:ext cx="7415927" cy="395049"/>
          </a:xfrm>
          <a:prstGeom prst="rect">
            <a:avLst/>
          </a:prstGeom>
          <a:noFill/>
          <a:ln/>
        </p:spPr>
        <p:txBody>
          <a:bodyPr wrap="none" lIns="0" tIns="0" rIns="0" bIns="0" rtlCol="0" anchor="t"/>
          <a:lstStyle/>
          <a:p>
            <a:pPr marL="0" indent="0">
              <a:lnSpc>
                <a:spcPts val="3100"/>
              </a:lnSpc>
              <a:buNone/>
            </a:pPr>
            <a:r>
              <a:rPr lang="en-US" sz="1900" dirty="0">
                <a:solidFill>
                  <a:srgbClr val="F44444"/>
                </a:solidFill>
                <a:latin typeface="Montserrat" pitchFamily="34" charset="0"/>
                <a:ea typeface="Montserrat" pitchFamily="34" charset="-122"/>
                <a:cs typeface="Montserrat" pitchFamily="34" charset="-120"/>
              </a:rPr>
              <a:t>Aditi </a:t>
            </a:r>
            <a:r>
              <a:rPr lang="en-US" sz="1900" dirty="0" err="1">
                <a:solidFill>
                  <a:srgbClr val="F44444"/>
                </a:solidFill>
                <a:latin typeface="Montserrat" pitchFamily="34" charset="0"/>
                <a:ea typeface="Montserrat" pitchFamily="34" charset="-122"/>
                <a:cs typeface="Montserrat" pitchFamily="34" charset="-120"/>
              </a:rPr>
              <a:t>Karra</a:t>
            </a:r>
            <a:r>
              <a:rPr lang="en-US" sz="1900" dirty="0">
                <a:solidFill>
                  <a:srgbClr val="F44444"/>
                </a:solidFill>
                <a:latin typeface="Montserrat" pitchFamily="34" charset="0"/>
                <a:ea typeface="Montserrat" pitchFamily="34" charset="-122"/>
                <a:cs typeface="Montserrat" pitchFamily="34" charset="-120"/>
              </a:rPr>
              <a:t>  and Nandini </a:t>
            </a:r>
            <a:r>
              <a:rPr lang="en-US" sz="1900" dirty="0" err="1">
                <a:solidFill>
                  <a:srgbClr val="F44444"/>
                </a:solidFill>
                <a:latin typeface="Montserrat" pitchFamily="34" charset="0"/>
                <a:ea typeface="Montserrat" pitchFamily="34" charset="-122"/>
                <a:cs typeface="Montserrat" pitchFamily="34" charset="-120"/>
              </a:rPr>
              <a:t>Molgara</a:t>
            </a:r>
            <a:endParaRPr lang="en-US" sz="1900" dirty="0"/>
          </a:p>
        </p:txBody>
      </p:sp>
      <p:sp>
        <p:nvSpPr>
          <p:cNvPr id="8" name="Rectangle 7">
            <a:extLst>
              <a:ext uri="{FF2B5EF4-FFF2-40B4-BE49-F238E27FC236}">
                <a16:creationId xmlns:a16="http://schemas.microsoft.com/office/drawing/2014/main" id="{AE33FDEA-278D-D2F5-EA25-5512636D7F6F}"/>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randomBar dir="vert"/>
      </p:transition>
    </mc:Choice>
    <mc:Fallback xmlns="">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5"/>
          <a:stretch>
            <a:fillRect/>
          </a:stretch>
        </p:blipFill>
        <p:spPr>
          <a:xfrm>
            <a:off x="251341" y="3163729"/>
            <a:ext cx="4983718" cy="1902143"/>
          </a:xfrm>
          <a:prstGeom prst="rect">
            <a:avLst/>
          </a:prstGeom>
        </p:spPr>
      </p:pic>
      <p:sp>
        <p:nvSpPr>
          <p:cNvPr id="4" name="Text 0"/>
          <p:cNvSpPr/>
          <p:nvPr/>
        </p:nvSpPr>
        <p:spPr>
          <a:xfrm>
            <a:off x="6189940" y="841653"/>
            <a:ext cx="7736919" cy="1340168"/>
          </a:xfrm>
          <a:prstGeom prst="rect">
            <a:avLst/>
          </a:prstGeom>
          <a:noFill/>
          <a:ln/>
        </p:spPr>
        <p:txBody>
          <a:bodyPr wrap="square" lIns="0" tIns="0" rIns="0" bIns="0" rtlCol="0" anchor="t"/>
          <a:lstStyle/>
          <a:p>
            <a:pPr marL="0" indent="0">
              <a:lnSpc>
                <a:spcPts val="5250"/>
              </a:lnSpc>
              <a:buNone/>
            </a:pPr>
            <a:r>
              <a:rPr lang="en-US" sz="4200" b="1" dirty="0">
                <a:solidFill>
                  <a:srgbClr val="FFB393"/>
                </a:solidFill>
                <a:latin typeface="Brygada 1918" pitchFamily="34" charset="0"/>
                <a:ea typeface="Brygada 1918" pitchFamily="34" charset="-122"/>
                <a:cs typeface="Brygada 1918" pitchFamily="34" charset="-120"/>
              </a:rPr>
              <a:t>Basic Operations: Deletion (Double Linked List)</a:t>
            </a:r>
            <a:endParaRPr lang="en-US" sz="4200" dirty="0"/>
          </a:p>
        </p:txBody>
      </p:sp>
      <p:sp>
        <p:nvSpPr>
          <p:cNvPr id="5" name="Shape 1"/>
          <p:cNvSpPr/>
          <p:nvPr/>
        </p:nvSpPr>
        <p:spPr>
          <a:xfrm>
            <a:off x="6189940" y="2483287"/>
            <a:ext cx="7736919" cy="1179195"/>
          </a:xfrm>
          <a:prstGeom prst="roundRect">
            <a:avLst>
              <a:gd name="adj" fmla="val 2557"/>
            </a:avLst>
          </a:prstGeom>
          <a:solidFill>
            <a:srgbClr val="4D1529"/>
          </a:solidFill>
          <a:ln/>
        </p:spPr>
      </p:sp>
      <p:sp>
        <p:nvSpPr>
          <p:cNvPr id="6" name="Text 2"/>
          <p:cNvSpPr/>
          <p:nvPr/>
        </p:nvSpPr>
        <p:spPr>
          <a:xfrm>
            <a:off x="6390918" y="2684264"/>
            <a:ext cx="2680454" cy="334923"/>
          </a:xfrm>
          <a:prstGeom prst="rect">
            <a:avLst/>
          </a:prstGeom>
          <a:noFill/>
          <a:ln/>
        </p:spPr>
        <p:txBody>
          <a:bodyPr wrap="none" lIns="0" tIns="0" rIns="0" bIns="0" rtlCol="0" anchor="t"/>
          <a:lstStyle/>
          <a:p>
            <a:pPr marL="0" indent="0">
              <a:lnSpc>
                <a:spcPts val="2600"/>
              </a:lnSpc>
              <a:buNone/>
            </a:pPr>
            <a:r>
              <a:rPr lang="en-US" sz="2100" b="1" dirty="0">
                <a:solidFill>
                  <a:srgbClr val="F4CAB8"/>
                </a:solidFill>
                <a:latin typeface="Brygada 1918" pitchFamily="34" charset="0"/>
                <a:ea typeface="Brygada 1918" pitchFamily="34" charset="-122"/>
                <a:cs typeface="Brygada 1918" pitchFamily="34" charset="-120"/>
              </a:rPr>
              <a:t>From the Beginning</a:t>
            </a:r>
            <a:endParaRPr lang="en-US" sz="2100" dirty="0"/>
          </a:p>
        </p:txBody>
      </p:sp>
      <p:sp>
        <p:nvSpPr>
          <p:cNvPr id="7" name="Text 3"/>
          <p:cNvSpPr/>
          <p:nvPr/>
        </p:nvSpPr>
        <p:spPr>
          <a:xfrm>
            <a:off x="6390918" y="3139797"/>
            <a:ext cx="7334964" cy="321707"/>
          </a:xfrm>
          <a:prstGeom prst="rect">
            <a:avLst/>
          </a:prstGeom>
          <a:noFill/>
          <a:ln/>
        </p:spPr>
        <p:txBody>
          <a:bodyPr wrap="none" lIns="0" tIns="0" rIns="0" bIns="0" rtlCol="0" anchor="t"/>
          <a:lstStyle/>
          <a:p>
            <a:pPr marL="0" indent="0">
              <a:lnSpc>
                <a:spcPts val="2500"/>
              </a:lnSpc>
              <a:buNone/>
            </a:pPr>
            <a:r>
              <a:rPr lang="en-US" sz="1550" dirty="0">
                <a:solidFill>
                  <a:srgbClr val="F4CAB8"/>
                </a:solidFill>
                <a:latin typeface="Montserrat" pitchFamily="34" charset="0"/>
                <a:ea typeface="Montserrat" pitchFamily="34" charset="-122"/>
                <a:cs typeface="Montserrat" pitchFamily="34" charset="-120"/>
              </a:rPr>
              <a:t>Update the head to the next node and set its Prev pointer to NULL.</a:t>
            </a:r>
            <a:endParaRPr lang="en-US" sz="1550" dirty="0"/>
          </a:p>
        </p:txBody>
      </p:sp>
      <p:sp>
        <p:nvSpPr>
          <p:cNvPr id="8" name="Shape 4"/>
          <p:cNvSpPr/>
          <p:nvPr/>
        </p:nvSpPr>
        <p:spPr>
          <a:xfrm>
            <a:off x="6189940" y="3863459"/>
            <a:ext cx="7736919" cy="1500902"/>
          </a:xfrm>
          <a:prstGeom prst="roundRect">
            <a:avLst>
              <a:gd name="adj" fmla="val 2009"/>
            </a:avLst>
          </a:prstGeom>
          <a:solidFill>
            <a:srgbClr val="4D1529"/>
          </a:solidFill>
          <a:ln/>
        </p:spPr>
      </p:sp>
      <p:sp>
        <p:nvSpPr>
          <p:cNvPr id="9" name="Text 5"/>
          <p:cNvSpPr/>
          <p:nvPr/>
        </p:nvSpPr>
        <p:spPr>
          <a:xfrm>
            <a:off x="6390918" y="4064437"/>
            <a:ext cx="2680454" cy="334923"/>
          </a:xfrm>
          <a:prstGeom prst="rect">
            <a:avLst/>
          </a:prstGeom>
          <a:noFill/>
          <a:ln/>
        </p:spPr>
        <p:txBody>
          <a:bodyPr wrap="none" lIns="0" tIns="0" rIns="0" bIns="0" rtlCol="0" anchor="t"/>
          <a:lstStyle/>
          <a:p>
            <a:pPr marL="0" indent="0">
              <a:lnSpc>
                <a:spcPts val="2600"/>
              </a:lnSpc>
              <a:buNone/>
            </a:pPr>
            <a:r>
              <a:rPr lang="en-US" sz="2100" b="1" dirty="0">
                <a:solidFill>
                  <a:srgbClr val="F4CAB8"/>
                </a:solidFill>
                <a:latin typeface="Brygada 1918" pitchFamily="34" charset="0"/>
                <a:ea typeface="Brygada 1918" pitchFamily="34" charset="-122"/>
                <a:cs typeface="Brygada 1918" pitchFamily="34" charset="-120"/>
              </a:rPr>
              <a:t>From the End</a:t>
            </a:r>
            <a:endParaRPr lang="en-US" sz="2100" dirty="0"/>
          </a:p>
        </p:txBody>
      </p:sp>
      <p:sp>
        <p:nvSpPr>
          <p:cNvPr id="10" name="Text 6"/>
          <p:cNvSpPr/>
          <p:nvPr/>
        </p:nvSpPr>
        <p:spPr>
          <a:xfrm>
            <a:off x="6390918" y="4519970"/>
            <a:ext cx="7334964" cy="643414"/>
          </a:xfrm>
          <a:prstGeom prst="rect">
            <a:avLst/>
          </a:prstGeom>
          <a:noFill/>
          <a:ln/>
        </p:spPr>
        <p:txBody>
          <a:bodyPr wrap="square" lIns="0" tIns="0" rIns="0" bIns="0" rtlCol="0" anchor="t"/>
          <a:lstStyle/>
          <a:p>
            <a:pPr marL="0" indent="0">
              <a:lnSpc>
                <a:spcPts val="2500"/>
              </a:lnSpc>
              <a:buNone/>
            </a:pPr>
            <a:r>
              <a:rPr lang="en-US" sz="1550" dirty="0">
                <a:solidFill>
                  <a:srgbClr val="F4CAB8"/>
                </a:solidFill>
                <a:latin typeface="Montserrat" pitchFamily="34" charset="0"/>
                <a:ea typeface="Montserrat" pitchFamily="34" charset="-122"/>
                <a:cs typeface="Montserrat" pitchFamily="34" charset="-120"/>
              </a:rPr>
              <a:t>Traverse to the end, update the Prev pointer of the second-to-last node to NULL, and remove the last node.</a:t>
            </a:r>
            <a:endParaRPr lang="en-US" sz="1550" dirty="0"/>
          </a:p>
        </p:txBody>
      </p:sp>
      <p:sp>
        <p:nvSpPr>
          <p:cNvPr id="11" name="Shape 7"/>
          <p:cNvSpPr/>
          <p:nvPr/>
        </p:nvSpPr>
        <p:spPr>
          <a:xfrm>
            <a:off x="6189940" y="5565338"/>
            <a:ext cx="7736919" cy="1822609"/>
          </a:xfrm>
          <a:prstGeom prst="roundRect">
            <a:avLst>
              <a:gd name="adj" fmla="val 1655"/>
            </a:avLst>
          </a:prstGeom>
          <a:solidFill>
            <a:srgbClr val="4D1529"/>
          </a:solidFill>
          <a:ln/>
        </p:spPr>
      </p:sp>
      <p:sp>
        <p:nvSpPr>
          <p:cNvPr id="12" name="Text 8"/>
          <p:cNvSpPr/>
          <p:nvPr/>
        </p:nvSpPr>
        <p:spPr>
          <a:xfrm>
            <a:off x="6390918" y="5766316"/>
            <a:ext cx="3085028" cy="334923"/>
          </a:xfrm>
          <a:prstGeom prst="rect">
            <a:avLst/>
          </a:prstGeom>
          <a:noFill/>
          <a:ln/>
        </p:spPr>
        <p:txBody>
          <a:bodyPr wrap="none" lIns="0" tIns="0" rIns="0" bIns="0" rtlCol="0" anchor="t"/>
          <a:lstStyle/>
          <a:p>
            <a:pPr marL="0" indent="0">
              <a:lnSpc>
                <a:spcPts val="2600"/>
              </a:lnSpc>
              <a:buNone/>
            </a:pPr>
            <a:r>
              <a:rPr lang="en-US" sz="2100" b="1" dirty="0">
                <a:solidFill>
                  <a:srgbClr val="F4CAB8"/>
                </a:solidFill>
                <a:latin typeface="Brygada 1918" pitchFamily="34" charset="0"/>
                <a:ea typeface="Brygada 1918" pitchFamily="34" charset="-122"/>
                <a:cs typeface="Brygada 1918" pitchFamily="34" charset="-120"/>
              </a:rPr>
              <a:t>From a Specific Position</a:t>
            </a:r>
            <a:endParaRPr lang="en-US" sz="2100" dirty="0"/>
          </a:p>
        </p:txBody>
      </p:sp>
      <p:sp>
        <p:nvSpPr>
          <p:cNvPr id="13" name="Text 9"/>
          <p:cNvSpPr/>
          <p:nvPr/>
        </p:nvSpPr>
        <p:spPr>
          <a:xfrm>
            <a:off x="6390918" y="6221849"/>
            <a:ext cx="7334964" cy="965121"/>
          </a:xfrm>
          <a:prstGeom prst="rect">
            <a:avLst/>
          </a:prstGeom>
          <a:noFill/>
          <a:ln/>
        </p:spPr>
        <p:txBody>
          <a:bodyPr wrap="square" lIns="0" tIns="0" rIns="0" bIns="0" rtlCol="0" anchor="t"/>
          <a:lstStyle/>
          <a:p>
            <a:pPr marL="0" indent="0">
              <a:lnSpc>
                <a:spcPts val="2500"/>
              </a:lnSpc>
              <a:buNone/>
            </a:pPr>
            <a:r>
              <a:rPr lang="en-US" sz="1550" dirty="0">
                <a:solidFill>
                  <a:srgbClr val="F4CAB8"/>
                </a:solidFill>
                <a:latin typeface="Montserrat" pitchFamily="34" charset="0"/>
                <a:ea typeface="Montserrat" pitchFamily="34" charset="-122"/>
                <a:cs typeface="Montserrat" pitchFamily="34" charset="-120"/>
              </a:rPr>
              <a:t>Update the Next pointer of the node before the target node to point to the node after the target, and the Prev pointer of the node after the target to point to the node before the target.</a:t>
            </a:r>
            <a:endParaRPr lang="en-US" sz="1550" dirty="0"/>
          </a:p>
        </p:txBody>
      </p:sp>
      <p:sp>
        <p:nvSpPr>
          <p:cNvPr id="14" name="Rectangle 13">
            <a:extLst>
              <a:ext uri="{FF2B5EF4-FFF2-40B4-BE49-F238E27FC236}">
                <a16:creationId xmlns:a16="http://schemas.microsoft.com/office/drawing/2014/main" id="{2A35F737-87AA-38EC-6904-8F92CCE221FD}"/>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9144000" y="0"/>
            <a:ext cx="5486400" cy="8229600"/>
          </a:xfrm>
          <a:prstGeom prst="rect">
            <a:avLst/>
          </a:prstGeom>
        </p:spPr>
      </p:pic>
      <p:sp>
        <p:nvSpPr>
          <p:cNvPr id="3" name="Text 0"/>
          <p:cNvSpPr/>
          <p:nvPr/>
        </p:nvSpPr>
        <p:spPr>
          <a:xfrm>
            <a:off x="864037" y="778669"/>
            <a:ext cx="7415927" cy="2468880"/>
          </a:xfrm>
          <a:prstGeom prst="rect">
            <a:avLst/>
          </a:prstGeom>
          <a:noFill/>
          <a:ln/>
        </p:spPr>
        <p:txBody>
          <a:bodyPr wrap="square" lIns="0" tIns="0" rIns="0" bIns="0" rtlCol="0" anchor="t"/>
          <a:lstStyle/>
          <a:p>
            <a:pPr marL="0" indent="0">
              <a:lnSpc>
                <a:spcPts val="6450"/>
              </a:lnSpc>
              <a:buNone/>
            </a:pPr>
            <a:r>
              <a:rPr lang="en-US" sz="5150" b="1" dirty="0">
                <a:solidFill>
                  <a:srgbClr val="FFB393"/>
                </a:solidFill>
                <a:latin typeface="Brygada 1918" pitchFamily="34" charset="0"/>
                <a:ea typeface="Brygada 1918" pitchFamily="34" charset="-122"/>
                <a:cs typeface="Brygada 1918" pitchFamily="34" charset="-120"/>
              </a:rPr>
              <a:t>APPLICATIONS OF LINKED LIST IN REAL LIFE CASES:</a:t>
            </a:r>
            <a:endParaRPr lang="en-US" sz="5150" dirty="0"/>
          </a:p>
        </p:txBody>
      </p:sp>
      <p:sp>
        <p:nvSpPr>
          <p:cNvPr id="4" name="Text 1"/>
          <p:cNvSpPr/>
          <p:nvPr/>
        </p:nvSpPr>
        <p:spPr>
          <a:xfrm>
            <a:off x="864037" y="3617833"/>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1.</a:t>
            </a:r>
            <a:r>
              <a:rPr lang="en-US" sz="1900" b="1" dirty="0">
                <a:solidFill>
                  <a:srgbClr val="F4CAB8"/>
                </a:solidFill>
                <a:latin typeface="Montserrat" pitchFamily="34" charset="0"/>
                <a:ea typeface="Montserrat" pitchFamily="34" charset="-122"/>
                <a:cs typeface="Montserrat" pitchFamily="34" charset="-120"/>
              </a:rPr>
              <a:t>Music Players</a:t>
            </a:r>
            <a:r>
              <a:rPr lang="en-US" sz="1900" dirty="0">
                <a:solidFill>
                  <a:srgbClr val="F4CAB8"/>
                </a:solidFill>
                <a:latin typeface="Montserrat" pitchFamily="34" charset="0"/>
                <a:ea typeface="Montserrat" pitchFamily="34" charset="-122"/>
                <a:cs typeface="Montserrat" pitchFamily="34" charset="-120"/>
              </a:rPr>
              <a:t>: Playlist Management: Music players use linked lists to manage playlists where each song is a node in the list. Users can add, remove, or rearrange songs efficiently.</a:t>
            </a:r>
            <a:endParaRPr lang="en-US" sz="1900" dirty="0"/>
          </a:p>
        </p:txBody>
      </p:sp>
      <p:sp>
        <p:nvSpPr>
          <p:cNvPr id="5" name="Text 2"/>
          <p:cNvSpPr/>
          <p:nvPr/>
        </p:nvSpPr>
        <p:spPr>
          <a:xfrm>
            <a:off x="864037" y="5475684"/>
            <a:ext cx="7415927" cy="1975247"/>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2.</a:t>
            </a:r>
            <a:r>
              <a:rPr lang="en-US" sz="1900" b="1" dirty="0">
                <a:solidFill>
                  <a:srgbClr val="F4CAB8"/>
                </a:solidFill>
                <a:latin typeface="Montserrat" pitchFamily="34" charset="0"/>
                <a:ea typeface="Montserrat" pitchFamily="34" charset="-122"/>
                <a:cs typeface="Montserrat" pitchFamily="34" charset="-120"/>
              </a:rPr>
              <a:t>Web Browsers:</a:t>
            </a:r>
            <a:r>
              <a:rPr lang="en-US" sz="1900" dirty="0">
                <a:solidFill>
                  <a:srgbClr val="F4CAB8"/>
                </a:solidFill>
                <a:latin typeface="Montserrat" pitchFamily="34" charset="0"/>
                <a:ea typeface="Montserrat" pitchFamily="34" charset="-122"/>
                <a:cs typeface="Montserrat" pitchFamily="34" charset="-120"/>
              </a:rPr>
              <a:t> History Navigation: Web browsers use linked lists to keep track of the pages you visit. Each page in the browsing history is a node, and the browser can navigate back and forth using the linked list structure, allowing users to go back to previous pages.</a:t>
            </a:r>
            <a:endParaRPr lang="en-US" sz="1900" dirty="0"/>
          </a:p>
        </p:txBody>
      </p:sp>
      <p:sp>
        <p:nvSpPr>
          <p:cNvPr id="6" name="Rectangle 5">
            <a:extLst>
              <a:ext uri="{FF2B5EF4-FFF2-40B4-BE49-F238E27FC236}">
                <a16:creationId xmlns:a16="http://schemas.microsoft.com/office/drawing/2014/main" id="{FB84CA92-6C1D-44F9-DE5F-622661839494}"/>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751523" y="1759267"/>
            <a:ext cx="4711065" cy="4711065"/>
          </a:xfrm>
          <a:prstGeom prst="rect">
            <a:avLst/>
          </a:prstGeom>
        </p:spPr>
      </p:pic>
      <p:sp>
        <p:nvSpPr>
          <p:cNvPr id="3" name="Text 0"/>
          <p:cNvSpPr/>
          <p:nvPr/>
        </p:nvSpPr>
        <p:spPr>
          <a:xfrm>
            <a:off x="7584758" y="986552"/>
            <a:ext cx="5726787" cy="715804"/>
          </a:xfrm>
          <a:prstGeom prst="rect">
            <a:avLst/>
          </a:prstGeom>
          <a:noFill/>
          <a:ln/>
        </p:spPr>
        <p:txBody>
          <a:bodyPr wrap="none" lIns="0" tIns="0" rIns="0" bIns="0" rtlCol="0" anchor="t"/>
          <a:lstStyle/>
          <a:p>
            <a:pPr marL="0" indent="0">
              <a:lnSpc>
                <a:spcPts val="5600"/>
              </a:lnSpc>
              <a:buNone/>
            </a:pPr>
            <a:r>
              <a:rPr lang="en-US" sz="4500" b="1" dirty="0">
                <a:solidFill>
                  <a:srgbClr val="FFB393"/>
                </a:solidFill>
                <a:latin typeface="Brygada 1918" pitchFamily="34" charset="0"/>
                <a:ea typeface="Brygada 1918" pitchFamily="34" charset="-122"/>
                <a:cs typeface="Brygada 1918" pitchFamily="34" charset="-120"/>
              </a:rPr>
              <a:t>ADVANTAGES</a:t>
            </a:r>
            <a:endParaRPr lang="en-US" sz="4500" dirty="0"/>
          </a:p>
        </p:txBody>
      </p:sp>
      <p:sp>
        <p:nvSpPr>
          <p:cNvPr id="4" name="Text 1"/>
          <p:cNvSpPr/>
          <p:nvPr/>
        </p:nvSpPr>
        <p:spPr>
          <a:xfrm>
            <a:off x="7584758" y="1917025"/>
            <a:ext cx="6301740" cy="2405301"/>
          </a:xfrm>
          <a:prstGeom prst="rect">
            <a:avLst/>
          </a:prstGeom>
          <a:noFill/>
          <a:ln/>
        </p:spPr>
        <p:txBody>
          <a:bodyPr wrap="square" lIns="0" tIns="0" rIns="0" bIns="0" rtlCol="0" anchor="t"/>
          <a:lstStyle/>
          <a:p>
            <a:pPr marL="0" indent="0">
              <a:lnSpc>
                <a:spcPts val="2700"/>
              </a:lnSpc>
              <a:buNone/>
            </a:pPr>
            <a:r>
              <a:rPr lang="en-US" sz="1650" dirty="0">
                <a:solidFill>
                  <a:srgbClr val="F4CAB8"/>
                </a:solidFill>
                <a:latin typeface="Montserrat" pitchFamily="34" charset="0"/>
                <a:ea typeface="Montserrat" pitchFamily="34" charset="-122"/>
                <a:cs typeface="Montserrat" pitchFamily="34" charset="-120"/>
              </a:rPr>
              <a:t>Dynamic Size: Explanation: Unlike arrays, linked lists do not require a fixed size at initialization. The size of a linked list can grow or shrink dynamically as elements are added or removed. example: In a contact list application where users can continuously add or remove contacts, a linked list can easily accommodate these changes without needing to resize or reallocate memory.</a:t>
            </a:r>
            <a:endParaRPr lang="en-US" sz="1650" dirty="0"/>
          </a:p>
        </p:txBody>
      </p:sp>
      <p:sp>
        <p:nvSpPr>
          <p:cNvPr id="5" name="Text 2"/>
          <p:cNvSpPr/>
          <p:nvPr/>
        </p:nvSpPr>
        <p:spPr>
          <a:xfrm>
            <a:off x="7584758" y="4515564"/>
            <a:ext cx="6301740" cy="2748915"/>
          </a:xfrm>
          <a:prstGeom prst="rect">
            <a:avLst/>
          </a:prstGeom>
          <a:noFill/>
          <a:ln/>
        </p:spPr>
        <p:txBody>
          <a:bodyPr wrap="square" lIns="0" tIns="0" rIns="0" bIns="0" rtlCol="0" anchor="t"/>
          <a:lstStyle/>
          <a:p>
            <a:pPr marL="0" indent="0">
              <a:lnSpc>
                <a:spcPts val="2700"/>
              </a:lnSpc>
              <a:buNone/>
            </a:pPr>
            <a:r>
              <a:rPr lang="en-US" sz="1650" dirty="0">
                <a:solidFill>
                  <a:srgbClr val="F4CAB8"/>
                </a:solidFill>
                <a:latin typeface="Montserrat" pitchFamily="34" charset="0"/>
                <a:ea typeface="Montserrat" pitchFamily="34" charset="-122"/>
                <a:cs typeface="Montserrat" pitchFamily="34" charset="-120"/>
              </a:rPr>
              <a:t>Efficient Memory Use: Explanation: Linked lists allocate memory for nodes as needed. Each node is allocated memory only when it is created, and this memory is deallocated when the node is removed. Example: In a real-time data processing system where the amount of data fluctuates, a linked list can help efficiently use memory by only allocating space for the currently active data.</a:t>
            </a:r>
            <a:endParaRPr lang="en-US" sz="1650" dirty="0"/>
          </a:p>
        </p:txBody>
      </p:sp>
      <p:sp>
        <p:nvSpPr>
          <p:cNvPr id="6" name="Rectangle 5">
            <a:extLst>
              <a:ext uri="{FF2B5EF4-FFF2-40B4-BE49-F238E27FC236}">
                <a16:creationId xmlns:a16="http://schemas.microsoft.com/office/drawing/2014/main" id="{B51EDC8D-EBB0-44BC-11CD-E845A84EC292}"/>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9144000" y="0"/>
            <a:ext cx="5486400" cy="8229600"/>
          </a:xfrm>
          <a:prstGeom prst="rect">
            <a:avLst/>
          </a:prstGeom>
        </p:spPr>
      </p:pic>
      <p:sp>
        <p:nvSpPr>
          <p:cNvPr id="3" name="Text 0"/>
          <p:cNvSpPr/>
          <p:nvPr/>
        </p:nvSpPr>
        <p:spPr>
          <a:xfrm>
            <a:off x="864037" y="1009055"/>
            <a:ext cx="6583680" cy="822960"/>
          </a:xfrm>
          <a:prstGeom prst="rect">
            <a:avLst/>
          </a:prstGeom>
          <a:noFill/>
          <a:ln/>
        </p:spPr>
        <p:txBody>
          <a:bodyPr wrap="none" lIns="0" tIns="0" rIns="0" bIns="0" rtlCol="0" anchor="t"/>
          <a:lstStyle/>
          <a:p>
            <a:pPr marL="0" indent="0">
              <a:lnSpc>
                <a:spcPts val="6450"/>
              </a:lnSpc>
              <a:buNone/>
            </a:pPr>
            <a:r>
              <a:rPr lang="en-US" sz="5150" b="1" dirty="0">
                <a:solidFill>
                  <a:srgbClr val="FFB393"/>
                </a:solidFill>
                <a:latin typeface="Brygada 1918" pitchFamily="34" charset="0"/>
                <a:ea typeface="Brygada 1918" pitchFamily="34" charset="-122"/>
                <a:cs typeface="Brygada 1918" pitchFamily="34" charset="-120"/>
              </a:rPr>
              <a:t>DISADVANTAGES</a:t>
            </a:r>
            <a:endParaRPr lang="en-US" sz="5150" dirty="0"/>
          </a:p>
        </p:txBody>
      </p:sp>
      <p:sp>
        <p:nvSpPr>
          <p:cNvPr id="4" name="Text 1"/>
          <p:cNvSpPr/>
          <p:nvPr/>
        </p:nvSpPr>
        <p:spPr>
          <a:xfrm>
            <a:off x="864037" y="2202299"/>
            <a:ext cx="7415927" cy="2370296"/>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Extra Memory for Pointers: Explanation: Each node in a linked list requires additional memory for storing pointers (or references) to the next (and possibly previous) node. Example: In memory-constrained environments, such as embedded systems, the extra memory required for pointers may be a limiting factor.</a:t>
            </a:r>
            <a:endParaRPr lang="en-US" sz="1900" dirty="0"/>
          </a:p>
        </p:txBody>
      </p:sp>
      <p:sp>
        <p:nvSpPr>
          <p:cNvPr id="5" name="Text 2"/>
          <p:cNvSpPr/>
          <p:nvPr/>
        </p:nvSpPr>
        <p:spPr>
          <a:xfrm>
            <a:off x="864037" y="4850249"/>
            <a:ext cx="7415927" cy="2370296"/>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Slower Search: Explanation: Searching for an element in a linked list requires sequentially traversing the nodes from the head to the desired element. Example: In a large-scale application, such as a contact management system where users need to search for specific entries frequently, the linear search time of linked lists can impact performance.</a:t>
            </a:r>
            <a:endParaRPr lang="en-US" sz="1900" dirty="0"/>
          </a:p>
        </p:txBody>
      </p:sp>
      <p:sp>
        <p:nvSpPr>
          <p:cNvPr id="6" name="Rectangle 5">
            <a:extLst>
              <a:ext uri="{FF2B5EF4-FFF2-40B4-BE49-F238E27FC236}">
                <a16:creationId xmlns:a16="http://schemas.microsoft.com/office/drawing/2014/main" id="{5F45E7F3-FFEF-4649-BDFD-81A848B45D27}"/>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864037" y="808434"/>
            <a:ext cx="7637740" cy="822960"/>
          </a:xfrm>
          <a:prstGeom prst="rect">
            <a:avLst/>
          </a:prstGeom>
          <a:noFill/>
          <a:ln/>
        </p:spPr>
        <p:txBody>
          <a:bodyPr wrap="none" lIns="0" tIns="0" rIns="0" bIns="0" rtlCol="0" anchor="t"/>
          <a:lstStyle/>
          <a:p>
            <a:pPr marL="0" indent="0">
              <a:lnSpc>
                <a:spcPts val="6450"/>
              </a:lnSpc>
              <a:buNone/>
            </a:pPr>
            <a:r>
              <a:rPr lang="en-US" sz="5150" b="1" dirty="0">
                <a:solidFill>
                  <a:srgbClr val="FFB393"/>
                </a:solidFill>
                <a:latin typeface="Brygada 1918" pitchFamily="34" charset="0"/>
                <a:ea typeface="Brygada 1918" pitchFamily="34" charset="-122"/>
                <a:cs typeface="Brygada 1918" pitchFamily="34" charset="-120"/>
              </a:rPr>
              <a:t>                         CONCLUSION</a:t>
            </a:r>
            <a:endParaRPr lang="en-US" sz="5150" dirty="0"/>
          </a:p>
        </p:txBody>
      </p:sp>
      <p:sp>
        <p:nvSpPr>
          <p:cNvPr id="3" name="Text 1"/>
          <p:cNvSpPr/>
          <p:nvPr/>
        </p:nvSpPr>
        <p:spPr>
          <a:xfrm>
            <a:off x="864037" y="2125147"/>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Linked lists are versatile data structures that offer dynamic size, efficient memory usage, and ease of insertion and deletion, making them ideal for various applications. They come in different types, including singly linked lists, doubly linked lists, and circular linked lists, each suited for specific scenarios.</a:t>
            </a:r>
            <a:endParaRPr lang="en-US" sz="1900" dirty="0"/>
          </a:p>
        </p:txBody>
      </p:sp>
      <p:sp>
        <p:nvSpPr>
          <p:cNvPr id="4" name="Text 2"/>
          <p:cNvSpPr/>
          <p:nvPr/>
        </p:nvSpPr>
        <p:spPr>
          <a:xfrm>
            <a:off x="864037" y="3982998"/>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In Data Structures and Algorithms (DSA), linked lists play a crucial role. Their dynamic nature and ease of modifications make them valuable for implementing complex structures like stacks, queues, and even certain types of trees and graphs. They provide a foundation for understanding more advanced data structures and algorithms.</a:t>
            </a:r>
            <a:endParaRPr lang="en-US" sz="1900" dirty="0"/>
          </a:p>
        </p:txBody>
      </p:sp>
      <p:sp>
        <p:nvSpPr>
          <p:cNvPr id="5" name="Text 3"/>
          <p:cNvSpPr/>
          <p:nvPr/>
        </p:nvSpPr>
        <p:spPr>
          <a:xfrm>
            <a:off x="864037" y="5840849"/>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Exploring linked lists deepens your understanding of data management and memory utilization. Delve into advanced topics such as self-adjusting lists, skip lists, and circular buffers to expand your knowledge and apply linked lists in more sophisticated ways. Engaging with these topics will enhance your problem-solving skills and prepare you for tackling a wide range of programming challenges.</a:t>
            </a:r>
            <a:endParaRPr lang="en-US" sz="1900" dirty="0"/>
          </a:p>
        </p:txBody>
      </p:sp>
      <p:sp>
        <p:nvSpPr>
          <p:cNvPr id="6" name="Rectangle 5">
            <a:extLst>
              <a:ext uri="{FF2B5EF4-FFF2-40B4-BE49-F238E27FC236}">
                <a16:creationId xmlns:a16="http://schemas.microsoft.com/office/drawing/2014/main" id="{D2276D6D-4186-62CF-DBC6-5206CB3C7092}"/>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864037" y="3703320"/>
            <a:ext cx="7710726" cy="822960"/>
          </a:xfrm>
          <a:prstGeom prst="rect">
            <a:avLst/>
          </a:prstGeom>
          <a:noFill/>
          <a:ln/>
        </p:spPr>
        <p:txBody>
          <a:bodyPr wrap="none" lIns="0" tIns="0" rIns="0" bIns="0" rtlCol="0" anchor="t"/>
          <a:lstStyle/>
          <a:p>
            <a:pPr marL="0" indent="0">
              <a:lnSpc>
                <a:spcPts val="6450"/>
              </a:lnSpc>
              <a:buNone/>
            </a:pPr>
            <a:r>
              <a:rPr lang="en-US" sz="5150" b="1" dirty="0">
                <a:solidFill>
                  <a:srgbClr val="FFB393"/>
                </a:solidFill>
                <a:latin typeface="Brygada 1918" pitchFamily="34" charset="0"/>
                <a:ea typeface="Brygada 1918" pitchFamily="34" charset="-122"/>
                <a:cs typeface="Brygada 1918" pitchFamily="34" charset="-120"/>
              </a:rPr>
              <a:t>                             THANK YOU</a:t>
            </a:r>
            <a:endParaRPr lang="en-US" sz="5150" dirty="0"/>
          </a:p>
        </p:txBody>
      </p:sp>
      <p:sp>
        <p:nvSpPr>
          <p:cNvPr id="3" name="Rectangle 2">
            <a:extLst>
              <a:ext uri="{FF2B5EF4-FFF2-40B4-BE49-F238E27FC236}">
                <a16:creationId xmlns:a16="http://schemas.microsoft.com/office/drawing/2014/main" id="{BFA9E87B-6577-82BC-446F-5FF49BC75DC6}"/>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5"/>
          <a:stretch>
            <a:fillRect/>
          </a:stretch>
        </p:blipFill>
        <p:spPr>
          <a:xfrm>
            <a:off x="241459" y="2382322"/>
            <a:ext cx="5003363" cy="3464838"/>
          </a:xfrm>
          <a:prstGeom prst="rect">
            <a:avLst/>
          </a:prstGeom>
        </p:spPr>
      </p:pic>
      <p:sp>
        <p:nvSpPr>
          <p:cNvPr id="4" name="Text 0"/>
          <p:cNvSpPr/>
          <p:nvPr/>
        </p:nvSpPr>
        <p:spPr>
          <a:xfrm>
            <a:off x="6162794" y="656392"/>
            <a:ext cx="6706672" cy="644128"/>
          </a:xfrm>
          <a:prstGeom prst="rect">
            <a:avLst/>
          </a:prstGeom>
          <a:noFill/>
          <a:ln/>
        </p:spPr>
        <p:txBody>
          <a:bodyPr wrap="none" lIns="0" tIns="0" rIns="0" bIns="0" rtlCol="0" anchor="t"/>
          <a:lstStyle/>
          <a:p>
            <a:pPr marL="0" indent="0">
              <a:lnSpc>
                <a:spcPts val="5050"/>
              </a:lnSpc>
              <a:buNone/>
            </a:pPr>
            <a:r>
              <a:rPr lang="en-US" sz="4050" b="1" dirty="0">
                <a:solidFill>
                  <a:srgbClr val="FFB393"/>
                </a:solidFill>
                <a:latin typeface="Brygada 1918" pitchFamily="34" charset="0"/>
                <a:ea typeface="Brygada 1918" pitchFamily="34" charset="-122"/>
                <a:cs typeface="Brygada 1918" pitchFamily="34" charset="-120"/>
              </a:rPr>
              <a:t>Introduction to Linked List</a:t>
            </a:r>
            <a:endParaRPr lang="en-US" sz="4050" dirty="0"/>
          </a:p>
        </p:txBody>
      </p:sp>
      <p:sp>
        <p:nvSpPr>
          <p:cNvPr id="5" name="Shape 1"/>
          <p:cNvSpPr/>
          <p:nvPr/>
        </p:nvSpPr>
        <p:spPr>
          <a:xfrm>
            <a:off x="6162794" y="1807726"/>
            <a:ext cx="434816" cy="434816"/>
          </a:xfrm>
          <a:prstGeom prst="roundRect">
            <a:avLst>
              <a:gd name="adj" fmla="val 6667"/>
            </a:avLst>
          </a:prstGeom>
          <a:solidFill>
            <a:srgbClr val="4D1529"/>
          </a:solidFill>
          <a:ln/>
        </p:spPr>
      </p:sp>
      <p:sp>
        <p:nvSpPr>
          <p:cNvPr id="6" name="Text 2"/>
          <p:cNvSpPr/>
          <p:nvPr/>
        </p:nvSpPr>
        <p:spPr>
          <a:xfrm>
            <a:off x="6302931" y="1870472"/>
            <a:ext cx="154543" cy="309205"/>
          </a:xfrm>
          <a:prstGeom prst="rect">
            <a:avLst/>
          </a:prstGeom>
          <a:noFill/>
          <a:ln/>
        </p:spPr>
        <p:txBody>
          <a:bodyPr wrap="none" lIns="0" tIns="0" rIns="0" bIns="0" rtlCol="0" anchor="t"/>
          <a:lstStyle/>
          <a:p>
            <a:pPr marL="0" indent="0" algn="ctr">
              <a:lnSpc>
                <a:spcPts val="2400"/>
              </a:lnSpc>
              <a:buNone/>
            </a:pPr>
            <a:r>
              <a:rPr lang="en-US" sz="2400" b="1" dirty="0">
                <a:solidFill>
                  <a:srgbClr val="F4CAB8"/>
                </a:solidFill>
                <a:latin typeface="Brygada 1918" pitchFamily="34" charset="0"/>
                <a:ea typeface="Brygada 1918" pitchFamily="34" charset="-122"/>
                <a:cs typeface="Brygada 1918" pitchFamily="34" charset="-120"/>
              </a:rPr>
              <a:t>1</a:t>
            </a:r>
            <a:endParaRPr lang="en-US" sz="2400" dirty="0"/>
          </a:p>
        </p:txBody>
      </p:sp>
      <p:sp>
        <p:nvSpPr>
          <p:cNvPr id="7" name="Text 3"/>
          <p:cNvSpPr/>
          <p:nvPr/>
        </p:nvSpPr>
        <p:spPr>
          <a:xfrm>
            <a:off x="6790849" y="1807726"/>
            <a:ext cx="2693313" cy="322064"/>
          </a:xfrm>
          <a:prstGeom prst="rect">
            <a:avLst/>
          </a:prstGeom>
          <a:noFill/>
          <a:ln/>
        </p:spPr>
        <p:txBody>
          <a:bodyPr wrap="none" lIns="0" tIns="0" rIns="0" bIns="0" rtlCol="0" anchor="t"/>
          <a:lstStyle/>
          <a:p>
            <a:pPr marL="0" indent="0">
              <a:lnSpc>
                <a:spcPts val="2500"/>
              </a:lnSpc>
              <a:buNone/>
            </a:pPr>
            <a:r>
              <a:rPr lang="en-US" sz="2000" b="1" dirty="0">
                <a:solidFill>
                  <a:srgbClr val="F4CAB8"/>
                </a:solidFill>
                <a:latin typeface="Brygada 1918" pitchFamily="34" charset="0"/>
                <a:ea typeface="Brygada 1918" pitchFamily="34" charset="-122"/>
                <a:cs typeface="Brygada 1918" pitchFamily="34" charset="-120"/>
              </a:rPr>
              <a:t>What is a Linked List?</a:t>
            </a:r>
            <a:endParaRPr lang="en-US" sz="2000" dirty="0"/>
          </a:p>
        </p:txBody>
      </p:sp>
      <p:sp>
        <p:nvSpPr>
          <p:cNvPr id="8" name="Text 4"/>
          <p:cNvSpPr/>
          <p:nvPr/>
        </p:nvSpPr>
        <p:spPr>
          <a:xfrm>
            <a:off x="6790849" y="2245638"/>
            <a:ext cx="7163157" cy="927259"/>
          </a:xfrm>
          <a:prstGeom prst="rect">
            <a:avLst/>
          </a:prstGeom>
          <a:noFill/>
          <a:ln/>
        </p:spPr>
        <p:txBody>
          <a:bodyPr wrap="square" lIns="0" tIns="0" rIns="0" bIns="0" rtlCol="0" anchor="t"/>
          <a:lstStyle/>
          <a:p>
            <a:pPr marL="0" indent="0">
              <a:lnSpc>
                <a:spcPts val="2400"/>
              </a:lnSpc>
              <a:buNone/>
            </a:pPr>
            <a:r>
              <a:rPr lang="en-US" sz="1500" dirty="0">
                <a:solidFill>
                  <a:srgbClr val="F4CAB8"/>
                </a:solidFill>
                <a:latin typeface="Montserrat" pitchFamily="34" charset="0"/>
                <a:ea typeface="Montserrat" pitchFamily="34" charset="-122"/>
                <a:cs typeface="Montserrat" pitchFamily="34" charset="-120"/>
              </a:rPr>
              <a:t>A linked list is a dynamic data structure consisting of nodes where each node contains data and a reference (or pointer) to the next node in the sequence.</a:t>
            </a:r>
            <a:endParaRPr lang="en-US" sz="1500" dirty="0"/>
          </a:p>
        </p:txBody>
      </p:sp>
      <p:sp>
        <p:nvSpPr>
          <p:cNvPr id="9" name="Shape 5"/>
          <p:cNvSpPr/>
          <p:nvPr/>
        </p:nvSpPr>
        <p:spPr>
          <a:xfrm>
            <a:off x="6162794" y="3583543"/>
            <a:ext cx="434816" cy="434816"/>
          </a:xfrm>
          <a:prstGeom prst="roundRect">
            <a:avLst>
              <a:gd name="adj" fmla="val 6667"/>
            </a:avLst>
          </a:prstGeom>
          <a:solidFill>
            <a:srgbClr val="4D1529"/>
          </a:solidFill>
          <a:ln/>
        </p:spPr>
      </p:sp>
      <p:sp>
        <p:nvSpPr>
          <p:cNvPr id="10" name="Text 6"/>
          <p:cNvSpPr/>
          <p:nvPr/>
        </p:nvSpPr>
        <p:spPr>
          <a:xfrm>
            <a:off x="6292096" y="3646289"/>
            <a:ext cx="176212" cy="309205"/>
          </a:xfrm>
          <a:prstGeom prst="rect">
            <a:avLst/>
          </a:prstGeom>
          <a:noFill/>
          <a:ln/>
        </p:spPr>
        <p:txBody>
          <a:bodyPr wrap="none" lIns="0" tIns="0" rIns="0" bIns="0" rtlCol="0" anchor="t"/>
          <a:lstStyle/>
          <a:p>
            <a:pPr marL="0" indent="0" algn="ctr">
              <a:lnSpc>
                <a:spcPts val="2400"/>
              </a:lnSpc>
              <a:buNone/>
            </a:pPr>
            <a:r>
              <a:rPr lang="en-US" sz="2400" b="1" dirty="0">
                <a:solidFill>
                  <a:srgbClr val="F4CAB8"/>
                </a:solidFill>
                <a:latin typeface="Brygada 1918" pitchFamily="34" charset="0"/>
                <a:ea typeface="Brygada 1918" pitchFamily="34" charset="-122"/>
                <a:cs typeface="Brygada 1918" pitchFamily="34" charset="-120"/>
              </a:rPr>
              <a:t>2</a:t>
            </a:r>
            <a:endParaRPr lang="en-US" sz="2400" dirty="0"/>
          </a:p>
        </p:txBody>
      </p:sp>
      <p:sp>
        <p:nvSpPr>
          <p:cNvPr id="11" name="Text 7"/>
          <p:cNvSpPr/>
          <p:nvPr/>
        </p:nvSpPr>
        <p:spPr>
          <a:xfrm>
            <a:off x="6790849" y="3583543"/>
            <a:ext cx="4057174" cy="322064"/>
          </a:xfrm>
          <a:prstGeom prst="rect">
            <a:avLst/>
          </a:prstGeom>
          <a:noFill/>
          <a:ln/>
        </p:spPr>
        <p:txBody>
          <a:bodyPr wrap="none" lIns="0" tIns="0" rIns="0" bIns="0" rtlCol="0" anchor="t"/>
          <a:lstStyle/>
          <a:p>
            <a:pPr marL="0" indent="0">
              <a:lnSpc>
                <a:spcPts val="2500"/>
              </a:lnSpc>
              <a:buNone/>
            </a:pPr>
            <a:r>
              <a:rPr lang="en-US" sz="2000" b="1" dirty="0">
                <a:solidFill>
                  <a:srgbClr val="F4CAB8"/>
                </a:solidFill>
                <a:latin typeface="Brygada 1918" pitchFamily="34" charset="0"/>
                <a:ea typeface="Brygada 1918" pitchFamily="34" charset="-122"/>
                <a:cs typeface="Brygada 1918" pitchFamily="34" charset="-120"/>
              </a:rPr>
              <a:t>Why Linked Lists are Important?</a:t>
            </a:r>
            <a:endParaRPr lang="en-US" sz="2000" dirty="0"/>
          </a:p>
        </p:txBody>
      </p:sp>
      <p:sp>
        <p:nvSpPr>
          <p:cNvPr id="12" name="Text 8"/>
          <p:cNvSpPr/>
          <p:nvPr/>
        </p:nvSpPr>
        <p:spPr>
          <a:xfrm>
            <a:off x="6790849" y="4021455"/>
            <a:ext cx="7163157" cy="618173"/>
          </a:xfrm>
          <a:prstGeom prst="rect">
            <a:avLst/>
          </a:prstGeom>
          <a:noFill/>
          <a:ln/>
        </p:spPr>
        <p:txBody>
          <a:bodyPr wrap="square" lIns="0" tIns="0" rIns="0" bIns="0" rtlCol="0" anchor="t"/>
          <a:lstStyle/>
          <a:p>
            <a:pPr marL="0" indent="0">
              <a:lnSpc>
                <a:spcPts val="2400"/>
              </a:lnSpc>
              <a:buNone/>
            </a:pPr>
            <a:r>
              <a:rPr lang="en-US" sz="1500" dirty="0">
                <a:solidFill>
                  <a:srgbClr val="F4CAB8"/>
                </a:solidFill>
                <a:latin typeface="Montserrat" pitchFamily="34" charset="0"/>
                <a:ea typeface="Montserrat" pitchFamily="34" charset="-122"/>
                <a:cs typeface="Montserrat" pitchFamily="34" charset="-120"/>
              </a:rPr>
              <a:t>Linked lists are important because they provide efficient memory usage and flexibility in dynamic data management.</a:t>
            </a:r>
            <a:endParaRPr lang="en-US" sz="1500" dirty="0"/>
          </a:p>
        </p:txBody>
      </p:sp>
      <p:sp>
        <p:nvSpPr>
          <p:cNvPr id="13" name="Shape 9"/>
          <p:cNvSpPr/>
          <p:nvPr/>
        </p:nvSpPr>
        <p:spPr>
          <a:xfrm>
            <a:off x="6162794" y="5050274"/>
            <a:ext cx="434816" cy="434816"/>
          </a:xfrm>
          <a:prstGeom prst="roundRect">
            <a:avLst>
              <a:gd name="adj" fmla="val 6667"/>
            </a:avLst>
          </a:prstGeom>
          <a:solidFill>
            <a:srgbClr val="4D1529"/>
          </a:solidFill>
          <a:ln/>
        </p:spPr>
      </p:sp>
      <p:sp>
        <p:nvSpPr>
          <p:cNvPr id="14" name="Text 10"/>
          <p:cNvSpPr/>
          <p:nvPr/>
        </p:nvSpPr>
        <p:spPr>
          <a:xfrm>
            <a:off x="6285905" y="5113020"/>
            <a:ext cx="188595" cy="309205"/>
          </a:xfrm>
          <a:prstGeom prst="rect">
            <a:avLst/>
          </a:prstGeom>
          <a:noFill/>
          <a:ln/>
        </p:spPr>
        <p:txBody>
          <a:bodyPr wrap="none" lIns="0" tIns="0" rIns="0" bIns="0" rtlCol="0" anchor="t"/>
          <a:lstStyle/>
          <a:p>
            <a:pPr marL="0" indent="0" algn="ctr">
              <a:lnSpc>
                <a:spcPts val="2400"/>
              </a:lnSpc>
              <a:buNone/>
            </a:pPr>
            <a:r>
              <a:rPr lang="en-US" sz="2400" b="1" dirty="0">
                <a:solidFill>
                  <a:srgbClr val="F4CAB8"/>
                </a:solidFill>
                <a:latin typeface="Brygada 1918" pitchFamily="34" charset="0"/>
                <a:ea typeface="Brygada 1918" pitchFamily="34" charset="-122"/>
                <a:cs typeface="Brygada 1918" pitchFamily="34" charset="-120"/>
              </a:rPr>
              <a:t>3</a:t>
            </a:r>
            <a:endParaRPr lang="en-US" sz="2400" dirty="0"/>
          </a:p>
        </p:txBody>
      </p:sp>
      <p:sp>
        <p:nvSpPr>
          <p:cNvPr id="15" name="Text 11"/>
          <p:cNvSpPr/>
          <p:nvPr/>
        </p:nvSpPr>
        <p:spPr>
          <a:xfrm>
            <a:off x="6790849" y="5050274"/>
            <a:ext cx="3860244" cy="322064"/>
          </a:xfrm>
          <a:prstGeom prst="rect">
            <a:avLst/>
          </a:prstGeom>
          <a:noFill/>
          <a:ln/>
        </p:spPr>
        <p:txBody>
          <a:bodyPr wrap="none" lIns="0" tIns="0" rIns="0" bIns="0" rtlCol="0" anchor="t"/>
          <a:lstStyle/>
          <a:p>
            <a:pPr marL="0" indent="0">
              <a:lnSpc>
                <a:spcPts val="2500"/>
              </a:lnSpc>
              <a:buNone/>
            </a:pPr>
            <a:r>
              <a:rPr lang="en-US" sz="2000" b="1" dirty="0">
                <a:solidFill>
                  <a:srgbClr val="F4CAB8"/>
                </a:solidFill>
                <a:latin typeface="Brygada 1918" pitchFamily="34" charset="0"/>
                <a:ea typeface="Brygada 1918" pitchFamily="34" charset="-122"/>
                <a:cs typeface="Brygada 1918" pitchFamily="34" charset="-120"/>
              </a:rPr>
              <a:t>Basic Structure of a Linked List</a:t>
            </a:r>
            <a:endParaRPr lang="en-US" sz="2000" dirty="0"/>
          </a:p>
        </p:txBody>
      </p:sp>
      <p:sp>
        <p:nvSpPr>
          <p:cNvPr id="16" name="Text 12"/>
          <p:cNvSpPr/>
          <p:nvPr/>
        </p:nvSpPr>
        <p:spPr>
          <a:xfrm>
            <a:off x="6790849" y="5488186"/>
            <a:ext cx="7163157" cy="618173"/>
          </a:xfrm>
          <a:prstGeom prst="rect">
            <a:avLst/>
          </a:prstGeom>
          <a:noFill/>
          <a:ln/>
        </p:spPr>
        <p:txBody>
          <a:bodyPr wrap="square" lIns="0" tIns="0" rIns="0" bIns="0" rtlCol="0" anchor="t"/>
          <a:lstStyle/>
          <a:p>
            <a:pPr marL="0" indent="0">
              <a:lnSpc>
                <a:spcPts val="2400"/>
              </a:lnSpc>
              <a:buNone/>
            </a:pPr>
            <a:r>
              <a:rPr lang="en-US" sz="1500" dirty="0">
                <a:solidFill>
                  <a:srgbClr val="F4CAB8"/>
                </a:solidFill>
                <a:latin typeface="Montserrat" pitchFamily="34" charset="0"/>
                <a:ea typeface="Montserrat" pitchFamily="34" charset="-122"/>
                <a:cs typeface="Montserrat" pitchFamily="34" charset="-120"/>
              </a:rPr>
              <a:t>In a singly linked list, each node only points to the next node, forming a unidirectional chain.</a:t>
            </a:r>
            <a:endParaRPr lang="en-US" sz="1500" dirty="0"/>
          </a:p>
        </p:txBody>
      </p:sp>
      <p:sp>
        <p:nvSpPr>
          <p:cNvPr id="17" name="Shape 13"/>
          <p:cNvSpPr/>
          <p:nvPr/>
        </p:nvSpPr>
        <p:spPr>
          <a:xfrm>
            <a:off x="6162794" y="6517005"/>
            <a:ext cx="434816" cy="434816"/>
          </a:xfrm>
          <a:prstGeom prst="roundRect">
            <a:avLst>
              <a:gd name="adj" fmla="val 6667"/>
            </a:avLst>
          </a:prstGeom>
          <a:solidFill>
            <a:srgbClr val="4D1529"/>
          </a:solidFill>
          <a:ln/>
        </p:spPr>
      </p:sp>
      <p:sp>
        <p:nvSpPr>
          <p:cNvPr id="18" name="Text 14"/>
          <p:cNvSpPr/>
          <p:nvPr/>
        </p:nvSpPr>
        <p:spPr>
          <a:xfrm>
            <a:off x="6282809" y="6579751"/>
            <a:ext cx="194786" cy="309205"/>
          </a:xfrm>
          <a:prstGeom prst="rect">
            <a:avLst/>
          </a:prstGeom>
          <a:noFill/>
          <a:ln/>
        </p:spPr>
        <p:txBody>
          <a:bodyPr wrap="none" lIns="0" tIns="0" rIns="0" bIns="0" rtlCol="0" anchor="t"/>
          <a:lstStyle/>
          <a:p>
            <a:pPr marL="0" indent="0" algn="ctr">
              <a:lnSpc>
                <a:spcPts val="2400"/>
              </a:lnSpc>
              <a:buNone/>
            </a:pPr>
            <a:r>
              <a:rPr lang="en-US" sz="2400" b="1" dirty="0">
                <a:solidFill>
                  <a:srgbClr val="F4CAB8"/>
                </a:solidFill>
                <a:latin typeface="Brygada 1918" pitchFamily="34" charset="0"/>
                <a:ea typeface="Brygada 1918" pitchFamily="34" charset="-122"/>
                <a:cs typeface="Brygada 1918" pitchFamily="34" charset="-120"/>
              </a:rPr>
              <a:t>4</a:t>
            </a:r>
            <a:endParaRPr lang="en-US" sz="2400" dirty="0"/>
          </a:p>
        </p:txBody>
      </p:sp>
      <p:sp>
        <p:nvSpPr>
          <p:cNvPr id="19" name="Text 15"/>
          <p:cNvSpPr/>
          <p:nvPr/>
        </p:nvSpPr>
        <p:spPr>
          <a:xfrm>
            <a:off x="6790849" y="6517005"/>
            <a:ext cx="2576751" cy="322064"/>
          </a:xfrm>
          <a:prstGeom prst="rect">
            <a:avLst/>
          </a:prstGeom>
          <a:noFill/>
          <a:ln/>
        </p:spPr>
        <p:txBody>
          <a:bodyPr wrap="none" lIns="0" tIns="0" rIns="0" bIns="0" rtlCol="0" anchor="t"/>
          <a:lstStyle/>
          <a:p>
            <a:pPr marL="0" indent="0">
              <a:lnSpc>
                <a:spcPts val="2500"/>
              </a:lnSpc>
              <a:buNone/>
            </a:pPr>
            <a:r>
              <a:rPr lang="en-US" sz="2000" b="1" dirty="0">
                <a:solidFill>
                  <a:srgbClr val="F4CAB8"/>
                </a:solidFill>
                <a:latin typeface="Brygada 1918" pitchFamily="34" charset="0"/>
                <a:ea typeface="Brygada 1918" pitchFamily="34" charset="-122"/>
                <a:cs typeface="Brygada 1918" pitchFamily="34" charset="-120"/>
              </a:rPr>
              <a:t>Doubly Linked List</a:t>
            </a:r>
            <a:endParaRPr lang="en-US" sz="2000" dirty="0"/>
          </a:p>
        </p:txBody>
      </p:sp>
      <p:sp>
        <p:nvSpPr>
          <p:cNvPr id="20" name="Text 16"/>
          <p:cNvSpPr/>
          <p:nvPr/>
        </p:nvSpPr>
        <p:spPr>
          <a:xfrm>
            <a:off x="6790849" y="6954917"/>
            <a:ext cx="7163157" cy="618173"/>
          </a:xfrm>
          <a:prstGeom prst="rect">
            <a:avLst/>
          </a:prstGeom>
          <a:noFill/>
          <a:ln/>
        </p:spPr>
        <p:txBody>
          <a:bodyPr wrap="square" lIns="0" tIns="0" rIns="0" bIns="0" rtlCol="0" anchor="t"/>
          <a:lstStyle/>
          <a:p>
            <a:pPr marL="0" indent="0">
              <a:lnSpc>
                <a:spcPts val="2400"/>
              </a:lnSpc>
              <a:buNone/>
            </a:pPr>
            <a:r>
              <a:rPr lang="en-US" sz="1500" dirty="0">
                <a:solidFill>
                  <a:srgbClr val="F4CAB8"/>
                </a:solidFill>
                <a:latin typeface="Montserrat" pitchFamily="34" charset="0"/>
                <a:ea typeface="Montserrat" pitchFamily="34" charset="-122"/>
                <a:cs typeface="Montserrat" pitchFamily="34" charset="-120"/>
              </a:rPr>
              <a:t>In a doubly linked list, each node has an additional pointer to the previous node, allowing traversal in both directions.</a:t>
            </a:r>
            <a:endParaRPr lang="en-US" sz="1500" dirty="0"/>
          </a:p>
        </p:txBody>
      </p:sp>
      <p:sp>
        <p:nvSpPr>
          <p:cNvPr id="21" name="Rectangle 20">
            <a:extLst>
              <a:ext uri="{FF2B5EF4-FFF2-40B4-BE49-F238E27FC236}">
                <a16:creationId xmlns:a16="http://schemas.microsoft.com/office/drawing/2014/main" id="{32F1FCF9-B233-B019-D4C3-54FE9C490E07}"/>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571863"/>
            <a:ext cx="6583680" cy="822960"/>
          </a:xfrm>
          <a:prstGeom prst="rect">
            <a:avLst/>
          </a:prstGeom>
          <a:noFill/>
          <a:ln/>
        </p:spPr>
        <p:txBody>
          <a:bodyPr wrap="none" lIns="0" tIns="0" rIns="0" bIns="0" rtlCol="0" anchor="t"/>
          <a:lstStyle/>
          <a:p>
            <a:pPr marL="0" indent="0">
              <a:lnSpc>
                <a:spcPts val="6450"/>
              </a:lnSpc>
              <a:buNone/>
            </a:pPr>
            <a:r>
              <a:rPr lang="en-US" sz="5150" b="1" dirty="0">
                <a:solidFill>
                  <a:srgbClr val="FFB393"/>
                </a:solidFill>
                <a:latin typeface="Brygada 1918" pitchFamily="34" charset="0"/>
                <a:ea typeface="Brygada 1918" pitchFamily="34" charset="-122"/>
                <a:cs typeface="Brygada 1918" pitchFamily="34" charset="-120"/>
              </a:rPr>
              <a:t>Types of Linked Lists</a:t>
            </a:r>
            <a:endParaRPr lang="en-US" sz="5150" dirty="0"/>
          </a:p>
        </p:txBody>
      </p:sp>
      <p:sp>
        <p:nvSpPr>
          <p:cNvPr id="3" name="Text 1"/>
          <p:cNvSpPr/>
          <p:nvPr/>
        </p:nvSpPr>
        <p:spPr>
          <a:xfrm>
            <a:off x="864037" y="3011924"/>
            <a:ext cx="3291840" cy="411480"/>
          </a:xfrm>
          <a:prstGeom prst="rect">
            <a:avLst/>
          </a:prstGeom>
          <a:noFill/>
          <a:ln/>
        </p:spPr>
        <p:txBody>
          <a:bodyPr wrap="none" lIns="0" tIns="0" rIns="0" bIns="0" rtlCol="0" anchor="t"/>
          <a:lstStyle/>
          <a:p>
            <a:pPr marL="0" indent="0">
              <a:lnSpc>
                <a:spcPts val="3200"/>
              </a:lnSpc>
              <a:buNone/>
            </a:pPr>
            <a:r>
              <a:rPr lang="en-US" sz="2550" b="1" dirty="0">
                <a:solidFill>
                  <a:srgbClr val="FFB393"/>
                </a:solidFill>
                <a:latin typeface="Brygada 1918" pitchFamily="34" charset="0"/>
                <a:ea typeface="Brygada 1918" pitchFamily="34" charset="-122"/>
                <a:cs typeface="Brygada 1918" pitchFamily="34" charset="-120"/>
              </a:rPr>
              <a:t>Single Linked List</a:t>
            </a:r>
            <a:endParaRPr lang="en-US" sz="2550" dirty="0"/>
          </a:p>
        </p:txBody>
      </p:sp>
      <p:sp>
        <p:nvSpPr>
          <p:cNvPr id="4" name="Text 2"/>
          <p:cNvSpPr/>
          <p:nvPr/>
        </p:nvSpPr>
        <p:spPr>
          <a:xfrm>
            <a:off x="864037" y="3670221"/>
            <a:ext cx="3898821" cy="2765346"/>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A singly linked list is a linear data structure consisting of nodes, where each node contains data and a pointer to the next node, allowing sequential traversal in one direction.</a:t>
            </a:r>
            <a:endParaRPr lang="en-US" sz="1900" dirty="0"/>
          </a:p>
        </p:txBody>
      </p:sp>
      <p:sp>
        <p:nvSpPr>
          <p:cNvPr id="5" name="Text 3"/>
          <p:cNvSpPr/>
          <p:nvPr/>
        </p:nvSpPr>
        <p:spPr>
          <a:xfrm>
            <a:off x="5372695" y="3011924"/>
            <a:ext cx="3291840" cy="411480"/>
          </a:xfrm>
          <a:prstGeom prst="rect">
            <a:avLst/>
          </a:prstGeom>
          <a:noFill/>
          <a:ln/>
        </p:spPr>
        <p:txBody>
          <a:bodyPr wrap="none" lIns="0" tIns="0" rIns="0" bIns="0" rtlCol="0" anchor="t"/>
          <a:lstStyle/>
          <a:p>
            <a:pPr marL="0" indent="0">
              <a:lnSpc>
                <a:spcPts val="3200"/>
              </a:lnSpc>
              <a:buNone/>
            </a:pPr>
            <a:r>
              <a:rPr lang="en-US" sz="2550" b="1" dirty="0">
                <a:solidFill>
                  <a:srgbClr val="FFB393"/>
                </a:solidFill>
                <a:latin typeface="Brygada 1918" pitchFamily="34" charset="0"/>
                <a:ea typeface="Brygada 1918" pitchFamily="34" charset="-122"/>
                <a:cs typeface="Brygada 1918" pitchFamily="34" charset="-120"/>
              </a:rPr>
              <a:t>Doubly Linked List</a:t>
            </a:r>
            <a:endParaRPr lang="en-US" sz="2550" dirty="0"/>
          </a:p>
        </p:txBody>
      </p:sp>
      <p:sp>
        <p:nvSpPr>
          <p:cNvPr id="6" name="Text 4"/>
          <p:cNvSpPr/>
          <p:nvPr/>
        </p:nvSpPr>
        <p:spPr>
          <a:xfrm>
            <a:off x="5372695" y="3670221"/>
            <a:ext cx="3898821" cy="2370296"/>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A doubly linked list is a linear data structure where each node contains data, a pointer to the next node, and a pointer to the previous node, enabling bidirectional traversal.</a:t>
            </a:r>
            <a:endParaRPr lang="en-US" sz="1900" dirty="0"/>
          </a:p>
        </p:txBody>
      </p:sp>
      <p:sp>
        <p:nvSpPr>
          <p:cNvPr id="7" name="Text 5"/>
          <p:cNvSpPr/>
          <p:nvPr/>
        </p:nvSpPr>
        <p:spPr>
          <a:xfrm>
            <a:off x="9881354" y="3011924"/>
            <a:ext cx="3291840" cy="411480"/>
          </a:xfrm>
          <a:prstGeom prst="rect">
            <a:avLst/>
          </a:prstGeom>
          <a:noFill/>
          <a:ln/>
        </p:spPr>
        <p:txBody>
          <a:bodyPr wrap="none" lIns="0" tIns="0" rIns="0" bIns="0" rtlCol="0" anchor="t"/>
          <a:lstStyle/>
          <a:p>
            <a:pPr marL="0" indent="0">
              <a:lnSpc>
                <a:spcPts val="3200"/>
              </a:lnSpc>
              <a:buNone/>
            </a:pPr>
            <a:r>
              <a:rPr lang="en-US" sz="2550" b="1" dirty="0">
                <a:solidFill>
                  <a:srgbClr val="FFB393"/>
                </a:solidFill>
                <a:latin typeface="Brygada 1918" pitchFamily="34" charset="0"/>
                <a:ea typeface="Brygada 1918" pitchFamily="34" charset="-122"/>
                <a:cs typeface="Brygada 1918" pitchFamily="34" charset="-120"/>
              </a:rPr>
              <a:t>Circular Linked List</a:t>
            </a:r>
            <a:endParaRPr lang="en-US" sz="2550" dirty="0"/>
          </a:p>
        </p:txBody>
      </p:sp>
      <p:sp>
        <p:nvSpPr>
          <p:cNvPr id="8" name="Text 6"/>
          <p:cNvSpPr/>
          <p:nvPr/>
        </p:nvSpPr>
        <p:spPr>
          <a:xfrm>
            <a:off x="9881354" y="3670221"/>
            <a:ext cx="3898821" cy="2370296"/>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A circular linked list is a linear data structure where the last node's pointer points back to the first node, forming a loop, allowing continuous traversal without a null endpoint.</a:t>
            </a:r>
            <a:endParaRPr lang="en-US" sz="1900" dirty="0"/>
          </a:p>
        </p:txBody>
      </p:sp>
      <p:sp>
        <p:nvSpPr>
          <p:cNvPr id="9" name="Rectangle 8">
            <a:extLst>
              <a:ext uri="{FF2B5EF4-FFF2-40B4-BE49-F238E27FC236}">
                <a16:creationId xmlns:a16="http://schemas.microsoft.com/office/drawing/2014/main" id="{7BE0E81D-6300-5875-DF5A-1DD7E8B7B9D6}"/>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5"/>
          <a:stretch>
            <a:fillRect/>
          </a:stretch>
        </p:blipFill>
        <p:spPr>
          <a:xfrm>
            <a:off x="308610" y="3067883"/>
            <a:ext cx="4869061" cy="2093714"/>
          </a:xfrm>
          <a:prstGeom prst="rect">
            <a:avLst/>
          </a:prstGeom>
        </p:spPr>
      </p:pic>
      <p:sp>
        <p:nvSpPr>
          <p:cNvPr id="4" name="Text 0"/>
          <p:cNvSpPr/>
          <p:nvPr/>
        </p:nvSpPr>
        <p:spPr>
          <a:xfrm>
            <a:off x="6350437" y="2497693"/>
            <a:ext cx="7415927" cy="2468880"/>
          </a:xfrm>
          <a:prstGeom prst="rect">
            <a:avLst/>
          </a:prstGeom>
          <a:noFill/>
          <a:ln/>
        </p:spPr>
        <p:txBody>
          <a:bodyPr wrap="square" lIns="0" tIns="0" rIns="0" bIns="0" rtlCol="0" anchor="t"/>
          <a:lstStyle/>
          <a:p>
            <a:pPr marL="0" indent="0">
              <a:lnSpc>
                <a:spcPts val="6450"/>
              </a:lnSpc>
              <a:buNone/>
            </a:pPr>
            <a:r>
              <a:rPr lang="en-US" sz="5150" b="1" dirty="0">
                <a:solidFill>
                  <a:srgbClr val="FFB393"/>
                </a:solidFill>
                <a:latin typeface="Brygada 1918" pitchFamily="34" charset="0"/>
                <a:ea typeface="Brygada 1918" pitchFamily="34" charset="-122"/>
                <a:cs typeface="Brygada 1918" pitchFamily="34" charset="-120"/>
              </a:rPr>
              <a:t>Single Linked List: Diagram Representation</a:t>
            </a:r>
            <a:endParaRPr lang="en-US" sz="5150" dirty="0"/>
          </a:p>
        </p:txBody>
      </p:sp>
      <p:sp>
        <p:nvSpPr>
          <p:cNvPr id="5" name="Text 1"/>
          <p:cNvSpPr/>
          <p:nvPr/>
        </p:nvSpPr>
        <p:spPr>
          <a:xfrm>
            <a:off x="6350437" y="5336858"/>
            <a:ext cx="7415927"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6" name="Rectangle 5">
            <a:extLst>
              <a:ext uri="{FF2B5EF4-FFF2-40B4-BE49-F238E27FC236}">
                <a16:creationId xmlns:a16="http://schemas.microsoft.com/office/drawing/2014/main" id="{F33F6034-9D41-5755-7085-1D7CC20DD3BB}"/>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5"/>
          <a:stretch>
            <a:fillRect/>
          </a:stretch>
        </p:blipFill>
        <p:spPr>
          <a:xfrm>
            <a:off x="270391" y="2812375"/>
            <a:ext cx="4945618" cy="2604730"/>
          </a:xfrm>
          <a:prstGeom prst="rect">
            <a:avLst/>
          </a:prstGeom>
        </p:spPr>
      </p:pic>
      <p:sp>
        <p:nvSpPr>
          <p:cNvPr id="4" name="Text 0"/>
          <p:cNvSpPr/>
          <p:nvPr/>
        </p:nvSpPr>
        <p:spPr>
          <a:xfrm>
            <a:off x="6243161" y="954881"/>
            <a:ext cx="7575233" cy="720685"/>
          </a:xfrm>
          <a:prstGeom prst="rect">
            <a:avLst/>
          </a:prstGeom>
          <a:noFill/>
          <a:ln/>
        </p:spPr>
        <p:txBody>
          <a:bodyPr wrap="none" lIns="0" tIns="0" rIns="0" bIns="0" rtlCol="0" anchor="t"/>
          <a:lstStyle/>
          <a:p>
            <a:pPr marL="0" indent="0">
              <a:lnSpc>
                <a:spcPts val="5650"/>
              </a:lnSpc>
              <a:buNone/>
            </a:pPr>
            <a:r>
              <a:rPr lang="en-US" sz="4500" b="1" dirty="0">
                <a:solidFill>
                  <a:srgbClr val="FFB393"/>
                </a:solidFill>
                <a:latin typeface="Brygada 1918" pitchFamily="34" charset="0"/>
                <a:ea typeface="Brygada 1918" pitchFamily="34" charset="-122"/>
                <a:cs typeface="Brygada 1918" pitchFamily="34" charset="-120"/>
              </a:rPr>
              <a:t>Basic Operations: Insertion</a:t>
            </a:r>
            <a:endParaRPr lang="en-US" sz="4500" dirty="0"/>
          </a:p>
        </p:txBody>
      </p:sp>
      <p:sp>
        <p:nvSpPr>
          <p:cNvPr id="5" name="Shape 1"/>
          <p:cNvSpPr/>
          <p:nvPr/>
        </p:nvSpPr>
        <p:spPr>
          <a:xfrm>
            <a:off x="6243161" y="1999893"/>
            <a:ext cx="7630477" cy="1614130"/>
          </a:xfrm>
          <a:prstGeom prst="roundRect">
            <a:avLst>
              <a:gd name="adj" fmla="val 2009"/>
            </a:avLst>
          </a:prstGeom>
          <a:solidFill>
            <a:srgbClr val="4D1529"/>
          </a:solidFill>
          <a:ln/>
        </p:spPr>
      </p:sp>
      <p:sp>
        <p:nvSpPr>
          <p:cNvPr id="6" name="Text 2"/>
          <p:cNvSpPr/>
          <p:nvPr/>
        </p:nvSpPr>
        <p:spPr>
          <a:xfrm>
            <a:off x="6459379" y="2216110"/>
            <a:ext cx="2882979" cy="360283"/>
          </a:xfrm>
          <a:prstGeom prst="rect">
            <a:avLst/>
          </a:prstGeom>
          <a:noFill/>
          <a:ln/>
        </p:spPr>
        <p:txBody>
          <a:bodyPr wrap="none" lIns="0" tIns="0" rIns="0" bIns="0" rtlCol="0" anchor="t"/>
          <a:lstStyle/>
          <a:p>
            <a:pPr marL="0" indent="0">
              <a:lnSpc>
                <a:spcPts val="2800"/>
              </a:lnSpc>
              <a:buNone/>
            </a:pPr>
            <a:r>
              <a:rPr lang="en-US" sz="2250" b="1" dirty="0">
                <a:solidFill>
                  <a:srgbClr val="F4CAB8"/>
                </a:solidFill>
                <a:latin typeface="Brygada 1918" pitchFamily="34" charset="0"/>
                <a:ea typeface="Brygada 1918" pitchFamily="34" charset="-122"/>
                <a:cs typeface="Brygada 1918" pitchFamily="34" charset="-120"/>
              </a:rPr>
              <a:t>At the Beginning</a:t>
            </a:r>
            <a:endParaRPr lang="en-US" sz="2250" dirty="0"/>
          </a:p>
        </p:txBody>
      </p:sp>
      <p:sp>
        <p:nvSpPr>
          <p:cNvPr id="7" name="Text 3"/>
          <p:cNvSpPr/>
          <p:nvPr/>
        </p:nvSpPr>
        <p:spPr>
          <a:xfrm>
            <a:off x="6459379" y="2706053"/>
            <a:ext cx="7198043" cy="691753"/>
          </a:xfrm>
          <a:prstGeom prst="rect">
            <a:avLst/>
          </a:prstGeom>
          <a:noFill/>
          <a:ln/>
        </p:spPr>
        <p:txBody>
          <a:bodyPr wrap="square" lIns="0" tIns="0" rIns="0" bIns="0" rtlCol="0" anchor="t"/>
          <a:lstStyle/>
          <a:p>
            <a:pPr marL="0" indent="0">
              <a:lnSpc>
                <a:spcPts val="2700"/>
              </a:lnSpc>
              <a:buNone/>
            </a:pPr>
            <a:r>
              <a:rPr lang="en-US" sz="1700" dirty="0">
                <a:solidFill>
                  <a:srgbClr val="F4CAB8"/>
                </a:solidFill>
                <a:latin typeface="Montserrat" pitchFamily="34" charset="0"/>
                <a:ea typeface="Montserrat" pitchFamily="34" charset="-122"/>
                <a:cs typeface="Montserrat" pitchFamily="34" charset="-120"/>
              </a:rPr>
              <a:t>A new node is inserted at the start of the list, and the head pointer is updated to this new node.</a:t>
            </a:r>
            <a:endParaRPr lang="en-US" sz="1700" dirty="0"/>
          </a:p>
        </p:txBody>
      </p:sp>
      <p:sp>
        <p:nvSpPr>
          <p:cNvPr id="8" name="Shape 4"/>
          <p:cNvSpPr/>
          <p:nvPr/>
        </p:nvSpPr>
        <p:spPr>
          <a:xfrm>
            <a:off x="6243161" y="3830241"/>
            <a:ext cx="7630477" cy="1614130"/>
          </a:xfrm>
          <a:prstGeom prst="roundRect">
            <a:avLst>
              <a:gd name="adj" fmla="val 2009"/>
            </a:avLst>
          </a:prstGeom>
          <a:solidFill>
            <a:srgbClr val="4D1529"/>
          </a:solidFill>
          <a:ln/>
        </p:spPr>
      </p:sp>
      <p:sp>
        <p:nvSpPr>
          <p:cNvPr id="9" name="Text 5"/>
          <p:cNvSpPr/>
          <p:nvPr/>
        </p:nvSpPr>
        <p:spPr>
          <a:xfrm>
            <a:off x="6459379" y="4046458"/>
            <a:ext cx="2882979" cy="360283"/>
          </a:xfrm>
          <a:prstGeom prst="rect">
            <a:avLst/>
          </a:prstGeom>
          <a:noFill/>
          <a:ln/>
        </p:spPr>
        <p:txBody>
          <a:bodyPr wrap="none" lIns="0" tIns="0" rIns="0" bIns="0" rtlCol="0" anchor="t"/>
          <a:lstStyle/>
          <a:p>
            <a:pPr marL="0" indent="0">
              <a:lnSpc>
                <a:spcPts val="2800"/>
              </a:lnSpc>
              <a:buNone/>
            </a:pPr>
            <a:r>
              <a:rPr lang="en-US" sz="2250" b="1" dirty="0">
                <a:solidFill>
                  <a:srgbClr val="F4CAB8"/>
                </a:solidFill>
                <a:latin typeface="Brygada 1918" pitchFamily="34" charset="0"/>
                <a:ea typeface="Brygada 1918" pitchFamily="34" charset="-122"/>
                <a:cs typeface="Brygada 1918" pitchFamily="34" charset="-120"/>
              </a:rPr>
              <a:t>At the End</a:t>
            </a:r>
            <a:endParaRPr lang="en-US" sz="2250" dirty="0"/>
          </a:p>
        </p:txBody>
      </p:sp>
      <p:sp>
        <p:nvSpPr>
          <p:cNvPr id="10" name="Text 6"/>
          <p:cNvSpPr/>
          <p:nvPr/>
        </p:nvSpPr>
        <p:spPr>
          <a:xfrm>
            <a:off x="6459379" y="4536400"/>
            <a:ext cx="7198043" cy="691753"/>
          </a:xfrm>
          <a:prstGeom prst="rect">
            <a:avLst/>
          </a:prstGeom>
          <a:noFill/>
          <a:ln/>
        </p:spPr>
        <p:txBody>
          <a:bodyPr wrap="square" lIns="0" tIns="0" rIns="0" bIns="0" rtlCol="0" anchor="t"/>
          <a:lstStyle/>
          <a:p>
            <a:pPr marL="0" indent="0">
              <a:lnSpc>
                <a:spcPts val="2700"/>
              </a:lnSpc>
              <a:buNone/>
            </a:pPr>
            <a:r>
              <a:rPr lang="en-US" sz="1700" dirty="0">
                <a:solidFill>
                  <a:srgbClr val="F4CAB8"/>
                </a:solidFill>
                <a:latin typeface="Montserrat" pitchFamily="34" charset="0"/>
                <a:ea typeface="Montserrat" pitchFamily="34" charset="-122"/>
                <a:cs typeface="Montserrat" pitchFamily="34" charset="-120"/>
              </a:rPr>
              <a:t>A new node is added after the last node, and the previous last node’s next pointer is updated to this new node.</a:t>
            </a:r>
            <a:endParaRPr lang="en-US" sz="1700" dirty="0"/>
          </a:p>
        </p:txBody>
      </p:sp>
      <p:sp>
        <p:nvSpPr>
          <p:cNvPr id="11" name="Shape 7"/>
          <p:cNvSpPr/>
          <p:nvPr/>
        </p:nvSpPr>
        <p:spPr>
          <a:xfrm>
            <a:off x="6243161" y="5660588"/>
            <a:ext cx="7630477" cy="1614130"/>
          </a:xfrm>
          <a:prstGeom prst="roundRect">
            <a:avLst>
              <a:gd name="adj" fmla="val 2009"/>
            </a:avLst>
          </a:prstGeom>
          <a:solidFill>
            <a:srgbClr val="4D1529"/>
          </a:solidFill>
          <a:ln/>
        </p:spPr>
      </p:sp>
      <p:sp>
        <p:nvSpPr>
          <p:cNvPr id="12" name="Text 8"/>
          <p:cNvSpPr/>
          <p:nvPr/>
        </p:nvSpPr>
        <p:spPr>
          <a:xfrm>
            <a:off x="6459379" y="5876806"/>
            <a:ext cx="2902744" cy="360283"/>
          </a:xfrm>
          <a:prstGeom prst="rect">
            <a:avLst/>
          </a:prstGeom>
          <a:noFill/>
          <a:ln/>
        </p:spPr>
        <p:txBody>
          <a:bodyPr wrap="none" lIns="0" tIns="0" rIns="0" bIns="0" rtlCol="0" anchor="t"/>
          <a:lstStyle/>
          <a:p>
            <a:pPr marL="0" indent="0">
              <a:lnSpc>
                <a:spcPts val="2800"/>
              </a:lnSpc>
              <a:buNone/>
            </a:pPr>
            <a:r>
              <a:rPr lang="en-US" sz="2250" b="1" dirty="0">
                <a:solidFill>
                  <a:srgbClr val="F4CAB8"/>
                </a:solidFill>
                <a:latin typeface="Brygada 1918" pitchFamily="34" charset="0"/>
                <a:ea typeface="Brygada 1918" pitchFamily="34" charset="-122"/>
                <a:cs typeface="Brygada 1918" pitchFamily="34" charset="-120"/>
              </a:rPr>
              <a:t>At a Specific Position</a:t>
            </a:r>
            <a:endParaRPr lang="en-US" sz="2250" dirty="0"/>
          </a:p>
        </p:txBody>
      </p:sp>
      <p:sp>
        <p:nvSpPr>
          <p:cNvPr id="13" name="Text 9"/>
          <p:cNvSpPr/>
          <p:nvPr/>
        </p:nvSpPr>
        <p:spPr>
          <a:xfrm>
            <a:off x="6459379" y="6366748"/>
            <a:ext cx="7198043" cy="691753"/>
          </a:xfrm>
          <a:prstGeom prst="rect">
            <a:avLst/>
          </a:prstGeom>
          <a:noFill/>
          <a:ln/>
        </p:spPr>
        <p:txBody>
          <a:bodyPr wrap="square" lIns="0" tIns="0" rIns="0" bIns="0" rtlCol="0" anchor="t"/>
          <a:lstStyle/>
          <a:p>
            <a:pPr marL="0" indent="0">
              <a:lnSpc>
                <a:spcPts val="2700"/>
              </a:lnSpc>
              <a:buNone/>
            </a:pPr>
            <a:r>
              <a:rPr lang="en-US" sz="1700" dirty="0">
                <a:solidFill>
                  <a:srgbClr val="F4CAB8"/>
                </a:solidFill>
                <a:latin typeface="Montserrat" pitchFamily="34" charset="0"/>
                <a:ea typeface="Montserrat" pitchFamily="34" charset="-122"/>
                <a:cs typeface="Montserrat" pitchFamily="34" charset="-120"/>
              </a:rPr>
              <a:t>A new node is inserted after a given node in the list, adjusting pointers accordingly.</a:t>
            </a:r>
            <a:endParaRPr lang="en-US" sz="1700" dirty="0"/>
          </a:p>
        </p:txBody>
      </p:sp>
      <p:sp>
        <p:nvSpPr>
          <p:cNvPr id="14" name="Rectangle 13">
            <a:extLst>
              <a:ext uri="{FF2B5EF4-FFF2-40B4-BE49-F238E27FC236}">
                <a16:creationId xmlns:a16="http://schemas.microsoft.com/office/drawing/2014/main" id="{54975AF1-6EC0-F746-98B5-E82D3357AF56}"/>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5"/>
          <a:stretch>
            <a:fillRect/>
          </a:stretch>
        </p:blipFill>
        <p:spPr>
          <a:xfrm>
            <a:off x="275749" y="3173016"/>
            <a:ext cx="4934783" cy="1883450"/>
          </a:xfrm>
          <a:prstGeom prst="rect">
            <a:avLst/>
          </a:prstGeom>
        </p:spPr>
      </p:pic>
      <p:sp>
        <p:nvSpPr>
          <p:cNvPr id="4" name="Text 0"/>
          <p:cNvSpPr/>
          <p:nvPr/>
        </p:nvSpPr>
        <p:spPr>
          <a:xfrm>
            <a:off x="6258520" y="890588"/>
            <a:ext cx="7514868" cy="735330"/>
          </a:xfrm>
          <a:prstGeom prst="rect">
            <a:avLst/>
          </a:prstGeom>
          <a:noFill/>
          <a:ln/>
        </p:spPr>
        <p:txBody>
          <a:bodyPr wrap="none" lIns="0" tIns="0" rIns="0" bIns="0" rtlCol="0" anchor="t"/>
          <a:lstStyle/>
          <a:p>
            <a:pPr marL="0" indent="0">
              <a:lnSpc>
                <a:spcPts val="5750"/>
              </a:lnSpc>
              <a:buNone/>
            </a:pPr>
            <a:r>
              <a:rPr lang="en-US" sz="4600" b="1" dirty="0">
                <a:solidFill>
                  <a:srgbClr val="FFB393"/>
                </a:solidFill>
                <a:latin typeface="Brygada 1918" pitchFamily="34" charset="0"/>
                <a:ea typeface="Brygada 1918" pitchFamily="34" charset="-122"/>
                <a:cs typeface="Brygada 1918" pitchFamily="34" charset="-120"/>
              </a:rPr>
              <a:t>Basic Operations: Deletion</a:t>
            </a:r>
            <a:endParaRPr lang="en-US" sz="4600" dirty="0"/>
          </a:p>
        </p:txBody>
      </p:sp>
      <p:sp>
        <p:nvSpPr>
          <p:cNvPr id="5" name="Shape 1"/>
          <p:cNvSpPr/>
          <p:nvPr/>
        </p:nvSpPr>
        <p:spPr>
          <a:xfrm>
            <a:off x="6258520" y="1956792"/>
            <a:ext cx="7599759" cy="1646992"/>
          </a:xfrm>
          <a:prstGeom prst="roundRect">
            <a:avLst>
              <a:gd name="adj" fmla="val 2009"/>
            </a:avLst>
          </a:prstGeom>
          <a:solidFill>
            <a:srgbClr val="4D1529"/>
          </a:solidFill>
          <a:ln/>
        </p:spPr>
      </p:sp>
      <p:sp>
        <p:nvSpPr>
          <p:cNvPr id="6" name="Text 2"/>
          <p:cNvSpPr/>
          <p:nvPr/>
        </p:nvSpPr>
        <p:spPr>
          <a:xfrm>
            <a:off x="6479143" y="2177415"/>
            <a:ext cx="2941677" cy="367665"/>
          </a:xfrm>
          <a:prstGeom prst="rect">
            <a:avLst/>
          </a:prstGeom>
          <a:noFill/>
          <a:ln/>
        </p:spPr>
        <p:txBody>
          <a:bodyPr wrap="none" lIns="0" tIns="0" rIns="0" bIns="0" rtlCol="0" anchor="t"/>
          <a:lstStyle/>
          <a:p>
            <a:pPr marL="0" indent="0">
              <a:lnSpc>
                <a:spcPts val="2850"/>
              </a:lnSpc>
              <a:buNone/>
            </a:pPr>
            <a:r>
              <a:rPr lang="en-US" sz="2300" b="1" dirty="0">
                <a:solidFill>
                  <a:srgbClr val="F4CAB8"/>
                </a:solidFill>
                <a:latin typeface="Brygada 1918" pitchFamily="34" charset="0"/>
                <a:ea typeface="Brygada 1918" pitchFamily="34" charset="-122"/>
                <a:cs typeface="Brygada 1918" pitchFamily="34" charset="-120"/>
              </a:rPr>
              <a:t>From the Beginning</a:t>
            </a:r>
            <a:endParaRPr lang="en-US" sz="2300" dirty="0"/>
          </a:p>
        </p:txBody>
      </p:sp>
      <p:sp>
        <p:nvSpPr>
          <p:cNvPr id="7" name="Text 3"/>
          <p:cNvSpPr/>
          <p:nvPr/>
        </p:nvSpPr>
        <p:spPr>
          <a:xfrm>
            <a:off x="6479143" y="2677358"/>
            <a:ext cx="7158514" cy="705803"/>
          </a:xfrm>
          <a:prstGeom prst="rect">
            <a:avLst/>
          </a:prstGeom>
          <a:noFill/>
          <a:ln/>
        </p:spPr>
        <p:txBody>
          <a:bodyPr wrap="square" lIns="0" tIns="0" rIns="0" bIns="0" rtlCol="0" anchor="t"/>
          <a:lstStyle/>
          <a:p>
            <a:pPr marL="0" indent="0">
              <a:lnSpc>
                <a:spcPts val="2750"/>
              </a:lnSpc>
              <a:buNone/>
            </a:pPr>
            <a:r>
              <a:rPr lang="en-US" sz="1700" dirty="0">
                <a:solidFill>
                  <a:srgbClr val="F4CAB8"/>
                </a:solidFill>
                <a:latin typeface="Montserrat" pitchFamily="34" charset="0"/>
                <a:ea typeface="Montserrat" pitchFamily="34" charset="-122"/>
                <a:cs typeface="Montserrat" pitchFamily="34" charset="-120"/>
              </a:rPr>
              <a:t>The head pointer is updated to the next node, effectively removing the first node.</a:t>
            </a:r>
            <a:endParaRPr lang="en-US" sz="1700" dirty="0"/>
          </a:p>
        </p:txBody>
      </p:sp>
      <p:sp>
        <p:nvSpPr>
          <p:cNvPr id="8" name="Shape 4"/>
          <p:cNvSpPr/>
          <p:nvPr/>
        </p:nvSpPr>
        <p:spPr>
          <a:xfrm>
            <a:off x="6258520" y="3824407"/>
            <a:ext cx="7599759" cy="1646992"/>
          </a:xfrm>
          <a:prstGeom prst="roundRect">
            <a:avLst>
              <a:gd name="adj" fmla="val 2009"/>
            </a:avLst>
          </a:prstGeom>
          <a:solidFill>
            <a:srgbClr val="4D1529"/>
          </a:solidFill>
          <a:ln/>
        </p:spPr>
      </p:sp>
      <p:sp>
        <p:nvSpPr>
          <p:cNvPr id="9" name="Text 5"/>
          <p:cNvSpPr/>
          <p:nvPr/>
        </p:nvSpPr>
        <p:spPr>
          <a:xfrm>
            <a:off x="6479143" y="4045029"/>
            <a:ext cx="2941677" cy="367665"/>
          </a:xfrm>
          <a:prstGeom prst="rect">
            <a:avLst/>
          </a:prstGeom>
          <a:noFill/>
          <a:ln/>
        </p:spPr>
        <p:txBody>
          <a:bodyPr wrap="none" lIns="0" tIns="0" rIns="0" bIns="0" rtlCol="0" anchor="t"/>
          <a:lstStyle/>
          <a:p>
            <a:pPr marL="0" indent="0">
              <a:lnSpc>
                <a:spcPts val="2850"/>
              </a:lnSpc>
              <a:buNone/>
            </a:pPr>
            <a:r>
              <a:rPr lang="en-US" sz="2300" b="1" dirty="0">
                <a:solidFill>
                  <a:srgbClr val="F4CAB8"/>
                </a:solidFill>
                <a:latin typeface="Brygada 1918" pitchFamily="34" charset="0"/>
                <a:ea typeface="Brygada 1918" pitchFamily="34" charset="-122"/>
                <a:cs typeface="Brygada 1918" pitchFamily="34" charset="-120"/>
              </a:rPr>
              <a:t>From the End</a:t>
            </a:r>
            <a:endParaRPr lang="en-US" sz="2300" dirty="0"/>
          </a:p>
        </p:txBody>
      </p:sp>
      <p:sp>
        <p:nvSpPr>
          <p:cNvPr id="10" name="Text 6"/>
          <p:cNvSpPr/>
          <p:nvPr/>
        </p:nvSpPr>
        <p:spPr>
          <a:xfrm>
            <a:off x="6479143" y="4544973"/>
            <a:ext cx="7158514" cy="705803"/>
          </a:xfrm>
          <a:prstGeom prst="rect">
            <a:avLst/>
          </a:prstGeom>
          <a:noFill/>
          <a:ln/>
        </p:spPr>
        <p:txBody>
          <a:bodyPr wrap="square" lIns="0" tIns="0" rIns="0" bIns="0" rtlCol="0" anchor="t"/>
          <a:lstStyle/>
          <a:p>
            <a:pPr marL="0" indent="0">
              <a:lnSpc>
                <a:spcPts val="2750"/>
              </a:lnSpc>
              <a:buNone/>
            </a:pPr>
            <a:r>
              <a:rPr lang="en-US" sz="1700" dirty="0">
                <a:solidFill>
                  <a:srgbClr val="F4CAB8"/>
                </a:solidFill>
                <a:latin typeface="Montserrat" pitchFamily="34" charset="0"/>
                <a:ea typeface="Montserrat" pitchFamily="34" charset="-122"/>
                <a:cs typeface="Montserrat" pitchFamily="34" charset="-120"/>
              </a:rPr>
              <a:t>The second-to-last node’s next pointer is set to NULL, removing the last node.</a:t>
            </a:r>
            <a:endParaRPr lang="en-US" sz="1700" dirty="0"/>
          </a:p>
        </p:txBody>
      </p:sp>
      <p:sp>
        <p:nvSpPr>
          <p:cNvPr id="11" name="Shape 7"/>
          <p:cNvSpPr/>
          <p:nvPr/>
        </p:nvSpPr>
        <p:spPr>
          <a:xfrm>
            <a:off x="6258520" y="5692021"/>
            <a:ext cx="7599759" cy="1646992"/>
          </a:xfrm>
          <a:prstGeom prst="roundRect">
            <a:avLst>
              <a:gd name="adj" fmla="val 2009"/>
            </a:avLst>
          </a:prstGeom>
          <a:solidFill>
            <a:srgbClr val="4D1529"/>
          </a:solidFill>
          <a:ln/>
        </p:spPr>
      </p:sp>
      <p:sp>
        <p:nvSpPr>
          <p:cNvPr id="12" name="Text 8"/>
          <p:cNvSpPr/>
          <p:nvPr/>
        </p:nvSpPr>
        <p:spPr>
          <a:xfrm>
            <a:off x="6479143" y="5912644"/>
            <a:ext cx="3386733" cy="367665"/>
          </a:xfrm>
          <a:prstGeom prst="rect">
            <a:avLst/>
          </a:prstGeom>
          <a:noFill/>
          <a:ln/>
        </p:spPr>
        <p:txBody>
          <a:bodyPr wrap="none" lIns="0" tIns="0" rIns="0" bIns="0" rtlCol="0" anchor="t"/>
          <a:lstStyle/>
          <a:p>
            <a:pPr marL="0" indent="0">
              <a:lnSpc>
                <a:spcPts val="2850"/>
              </a:lnSpc>
              <a:buNone/>
            </a:pPr>
            <a:r>
              <a:rPr lang="en-US" sz="2300" b="1" dirty="0">
                <a:solidFill>
                  <a:srgbClr val="F4CAB8"/>
                </a:solidFill>
                <a:latin typeface="Brygada 1918" pitchFamily="34" charset="0"/>
                <a:ea typeface="Brygada 1918" pitchFamily="34" charset="-122"/>
                <a:cs typeface="Brygada 1918" pitchFamily="34" charset="-120"/>
              </a:rPr>
              <a:t>From a Specific Position</a:t>
            </a:r>
            <a:endParaRPr lang="en-US" sz="2300" dirty="0"/>
          </a:p>
        </p:txBody>
      </p:sp>
      <p:sp>
        <p:nvSpPr>
          <p:cNvPr id="13" name="Text 9"/>
          <p:cNvSpPr/>
          <p:nvPr/>
        </p:nvSpPr>
        <p:spPr>
          <a:xfrm>
            <a:off x="6479143" y="6412587"/>
            <a:ext cx="7158514" cy="705803"/>
          </a:xfrm>
          <a:prstGeom prst="rect">
            <a:avLst/>
          </a:prstGeom>
          <a:noFill/>
          <a:ln/>
        </p:spPr>
        <p:txBody>
          <a:bodyPr wrap="square" lIns="0" tIns="0" rIns="0" bIns="0" rtlCol="0" anchor="t"/>
          <a:lstStyle/>
          <a:p>
            <a:pPr marL="0" indent="0">
              <a:lnSpc>
                <a:spcPts val="2750"/>
              </a:lnSpc>
              <a:buNone/>
            </a:pPr>
            <a:r>
              <a:rPr lang="en-US" sz="1700" dirty="0">
                <a:solidFill>
                  <a:srgbClr val="F4CAB8"/>
                </a:solidFill>
                <a:latin typeface="Montserrat" pitchFamily="34" charset="0"/>
                <a:ea typeface="Montserrat" pitchFamily="34" charset="-122"/>
                <a:cs typeface="Montserrat" pitchFamily="34" charset="-120"/>
              </a:rPr>
              <a:t>The node before the target node is linked to the node after the target node, bypassing and removing the target node.</a:t>
            </a:r>
            <a:endParaRPr lang="en-US" sz="1700" dirty="0"/>
          </a:p>
        </p:txBody>
      </p:sp>
      <p:sp>
        <p:nvSpPr>
          <p:cNvPr id="14" name="Rectangle 13">
            <a:extLst>
              <a:ext uri="{FF2B5EF4-FFF2-40B4-BE49-F238E27FC236}">
                <a16:creationId xmlns:a16="http://schemas.microsoft.com/office/drawing/2014/main" id="{E3FC4CB1-D424-FA58-0261-1693004D867D}"/>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9452729" y="2747367"/>
            <a:ext cx="4868942" cy="2734747"/>
          </a:xfrm>
          <a:prstGeom prst="rect">
            <a:avLst/>
          </a:prstGeom>
        </p:spPr>
      </p:pic>
      <p:sp>
        <p:nvSpPr>
          <p:cNvPr id="3" name="Text 0"/>
          <p:cNvSpPr/>
          <p:nvPr/>
        </p:nvSpPr>
        <p:spPr>
          <a:xfrm>
            <a:off x="864037" y="2514124"/>
            <a:ext cx="7415927" cy="1645920"/>
          </a:xfrm>
          <a:prstGeom prst="rect">
            <a:avLst/>
          </a:prstGeom>
          <a:noFill/>
          <a:ln/>
        </p:spPr>
        <p:txBody>
          <a:bodyPr wrap="square" lIns="0" tIns="0" rIns="0" bIns="0" rtlCol="0" anchor="t"/>
          <a:lstStyle/>
          <a:p>
            <a:pPr marL="0" indent="0">
              <a:lnSpc>
                <a:spcPts val="6450"/>
              </a:lnSpc>
              <a:buNone/>
            </a:pPr>
            <a:r>
              <a:rPr lang="en-US" sz="5150" b="1" dirty="0">
                <a:solidFill>
                  <a:srgbClr val="FFB393"/>
                </a:solidFill>
                <a:latin typeface="Brygada 1918" pitchFamily="34" charset="0"/>
                <a:ea typeface="Brygada 1918" pitchFamily="34" charset="-122"/>
                <a:cs typeface="Brygada 1918" pitchFamily="34" charset="-120"/>
              </a:rPr>
              <a:t>Basic Operations: Traversal</a:t>
            </a:r>
            <a:endParaRPr lang="en-US" sz="5150" dirty="0"/>
          </a:p>
        </p:txBody>
      </p:sp>
      <p:sp>
        <p:nvSpPr>
          <p:cNvPr id="4" name="Text 1"/>
          <p:cNvSpPr/>
          <p:nvPr/>
        </p:nvSpPr>
        <p:spPr>
          <a:xfrm>
            <a:off x="864037" y="4530328"/>
            <a:ext cx="7415927" cy="1185148"/>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pitchFamily="34" charset="0"/>
                <a:ea typeface="Montserrat" pitchFamily="34" charset="-122"/>
                <a:cs typeface="Montserrat" pitchFamily="34" charset="-120"/>
              </a:rPr>
              <a:t>Starting from the head, each node is accessed sequentially until the NULL is reached. This operation is used to display the list's contents or search for a particular element.</a:t>
            </a:r>
            <a:endParaRPr lang="en-US" sz="1900" dirty="0"/>
          </a:p>
        </p:txBody>
      </p:sp>
      <p:sp>
        <p:nvSpPr>
          <p:cNvPr id="5" name="Rectangle 4">
            <a:extLst>
              <a:ext uri="{FF2B5EF4-FFF2-40B4-BE49-F238E27FC236}">
                <a16:creationId xmlns:a16="http://schemas.microsoft.com/office/drawing/2014/main" id="{79E48192-1061-B6DC-8FCC-9653CFCD7E34}"/>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5"/>
          <a:stretch>
            <a:fillRect/>
          </a:stretch>
        </p:blipFill>
        <p:spPr>
          <a:xfrm>
            <a:off x="308729" y="2832616"/>
            <a:ext cx="4868942" cy="2564368"/>
          </a:xfrm>
          <a:prstGeom prst="rect">
            <a:avLst/>
          </a:prstGeom>
        </p:spPr>
      </p:pic>
      <p:sp>
        <p:nvSpPr>
          <p:cNvPr id="4" name="Text 0"/>
          <p:cNvSpPr/>
          <p:nvPr/>
        </p:nvSpPr>
        <p:spPr>
          <a:xfrm>
            <a:off x="6350437" y="2497693"/>
            <a:ext cx="7415927" cy="2468880"/>
          </a:xfrm>
          <a:prstGeom prst="rect">
            <a:avLst/>
          </a:prstGeom>
          <a:noFill/>
          <a:ln/>
        </p:spPr>
        <p:txBody>
          <a:bodyPr wrap="square" lIns="0" tIns="0" rIns="0" bIns="0" rtlCol="0" anchor="t"/>
          <a:lstStyle/>
          <a:p>
            <a:pPr marL="0" indent="0">
              <a:lnSpc>
                <a:spcPts val="6450"/>
              </a:lnSpc>
              <a:buNone/>
            </a:pPr>
            <a:r>
              <a:rPr lang="en-US" sz="5150" b="1" dirty="0">
                <a:solidFill>
                  <a:srgbClr val="FFB393"/>
                </a:solidFill>
                <a:latin typeface="Brygada 1918" pitchFamily="34" charset="0"/>
                <a:ea typeface="Brygada 1918" pitchFamily="34" charset="-122"/>
                <a:cs typeface="Brygada 1918" pitchFamily="34" charset="-120"/>
              </a:rPr>
              <a:t>Double Linked List: Diagram Representation</a:t>
            </a:r>
            <a:endParaRPr lang="en-US" sz="5150" dirty="0"/>
          </a:p>
        </p:txBody>
      </p:sp>
      <p:sp>
        <p:nvSpPr>
          <p:cNvPr id="5" name="Text 1"/>
          <p:cNvSpPr/>
          <p:nvPr/>
        </p:nvSpPr>
        <p:spPr>
          <a:xfrm>
            <a:off x="6350437" y="5336858"/>
            <a:ext cx="7415927"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6" name="Rectangle 5">
            <a:extLst>
              <a:ext uri="{FF2B5EF4-FFF2-40B4-BE49-F238E27FC236}">
                <a16:creationId xmlns:a16="http://schemas.microsoft.com/office/drawing/2014/main" id="{0BCFFFD6-E39F-5CDB-6F23-4014A4D1BFF6}"/>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14630400" cy="2675811"/>
          </a:xfrm>
          <a:prstGeom prst="rect">
            <a:avLst/>
          </a:prstGeom>
        </p:spPr>
      </p:pic>
      <p:pic>
        <p:nvPicPr>
          <p:cNvPr id="3" name="Image 1" descr="preencoded.png"/>
          <p:cNvPicPr>
            <a:picLocks noChangeAspect="1"/>
          </p:cNvPicPr>
          <p:nvPr/>
        </p:nvPicPr>
        <p:blipFill>
          <a:blip r:embed="rId5"/>
          <a:stretch>
            <a:fillRect/>
          </a:stretch>
        </p:blipFill>
        <p:spPr>
          <a:xfrm>
            <a:off x="5281493" y="267533"/>
            <a:ext cx="4067413" cy="2140744"/>
          </a:xfrm>
          <a:prstGeom prst="rect">
            <a:avLst/>
          </a:prstGeom>
        </p:spPr>
      </p:pic>
      <p:sp>
        <p:nvSpPr>
          <p:cNvPr id="4" name="Text 0"/>
          <p:cNvSpPr/>
          <p:nvPr/>
        </p:nvSpPr>
        <p:spPr>
          <a:xfrm>
            <a:off x="749141" y="3451622"/>
            <a:ext cx="13086993"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Brygada 1918" pitchFamily="34" charset="0"/>
                <a:ea typeface="Brygada 1918" pitchFamily="34" charset="-122"/>
                <a:cs typeface="Brygada 1918" pitchFamily="34" charset="-120"/>
              </a:rPr>
              <a:t>Basic Operations: Insertion (Double Linked List)</a:t>
            </a:r>
            <a:endParaRPr lang="en-US" sz="4450" dirty="0"/>
          </a:p>
        </p:txBody>
      </p:sp>
      <p:sp>
        <p:nvSpPr>
          <p:cNvPr id="5" name="Shape 1"/>
          <p:cNvSpPr/>
          <p:nvPr/>
        </p:nvSpPr>
        <p:spPr>
          <a:xfrm>
            <a:off x="749141" y="4486156"/>
            <a:ext cx="4234696" cy="2967514"/>
          </a:xfrm>
          <a:prstGeom prst="roundRect">
            <a:avLst>
              <a:gd name="adj" fmla="val 1082"/>
            </a:avLst>
          </a:prstGeom>
          <a:solidFill>
            <a:srgbClr val="4D1529"/>
          </a:solidFill>
          <a:ln/>
        </p:spPr>
      </p:sp>
      <p:sp>
        <p:nvSpPr>
          <p:cNvPr id="6" name="Text 2"/>
          <p:cNvSpPr/>
          <p:nvPr/>
        </p:nvSpPr>
        <p:spPr>
          <a:xfrm>
            <a:off x="963097" y="4700111"/>
            <a:ext cx="2854166" cy="356711"/>
          </a:xfrm>
          <a:prstGeom prst="rect">
            <a:avLst/>
          </a:prstGeom>
          <a:noFill/>
          <a:ln/>
        </p:spPr>
        <p:txBody>
          <a:bodyPr wrap="none" lIns="0" tIns="0" rIns="0" bIns="0" rtlCol="0" anchor="t"/>
          <a:lstStyle/>
          <a:p>
            <a:pPr marL="0" indent="0">
              <a:lnSpc>
                <a:spcPts val="2800"/>
              </a:lnSpc>
              <a:buNone/>
            </a:pPr>
            <a:r>
              <a:rPr lang="en-US" sz="2200" b="1" dirty="0">
                <a:solidFill>
                  <a:srgbClr val="F4CAB8"/>
                </a:solidFill>
                <a:latin typeface="Brygada 1918" pitchFamily="34" charset="0"/>
                <a:ea typeface="Brygada 1918" pitchFamily="34" charset="-122"/>
                <a:cs typeface="Brygada 1918" pitchFamily="34" charset="-120"/>
              </a:rPr>
              <a:t>At the Beginning</a:t>
            </a:r>
            <a:endParaRPr lang="en-US" sz="2200" dirty="0"/>
          </a:p>
        </p:txBody>
      </p:sp>
      <p:sp>
        <p:nvSpPr>
          <p:cNvPr id="7" name="Text 3"/>
          <p:cNvSpPr/>
          <p:nvPr/>
        </p:nvSpPr>
        <p:spPr>
          <a:xfrm>
            <a:off x="963097" y="5185172"/>
            <a:ext cx="3806785" cy="1712119"/>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pitchFamily="34" charset="0"/>
                <a:ea typeface="Montserrat" pitchFamily="34" charset="-122"/>
                <a:cs typeface="Montserrat" pitchFamily="34" charset="-120"/>
              </a:rPr>
              <a:t>Create a new node, set its Next pointer to the current head, and update the current head's Prev pointer to the new node. Then, update the head to the new node.</a:t>
            </a:r>
            <a:endParaRPr lang="en-US" sz="1650" dirty="0"/>
          </a:p>
        </p:txBody>
      </p:sp>
      <p:sp>
        <p:nvSpPr>
          <p:cNvPr id="8" name="Shape 4"/>
          <p:cNvSpPr/>
          <p:nvPr/>
        </p:nvSpPr>
        <p:spPr>
          <a:xfrm>
            <a:off x="5197793" y="4486156"/>
            <a:ext cx="4234696" cy="2967514"/>
          </a:xfrm>
          <a:prstGeom prst="roundRect">
            <a:avLst>
              <a:gd name="adj" fmla="val 1082"/>
            </a:avLst>
          </a:prstGeom>
          <a:solidFill>
            <a:srgbClr val="4D1529"/>
          </a:solidFill>
          <a:ln/>
        </p:spPr>
      </p:sp>
      <p:sp>
        <p:nvSpPr>
          <p:cNvPr id="9" name="Text 5"/>
          <p:cNvSpPr/>
          <p:nvPr/>
        </p:nvSpPr>
        <p:spPr>
          <a:xfrm>
            <a:off x="5411748" y="4700111"/>
            <a:ext cx="2854166" cy="356711"/>
          </a:xfrm>
          <a:prstGeom prst="rect">
            <a:avLst/>
          </a:prstGeom>
          <a:noFill/>
          <a:ln/>
        </p:spPr>
        <p:txBody>
          <a:bodyPr wrap="none" lIns="0" tIns="0" rIns="0" bIns="0" rtlCol="0" anchor="t"/>
          <a:lstStyle/>
          <a:p>
            <a:pPr marL="0" indent="0">
              <a:lnSpc>
                <a:spcPts val="2800"/>
              </a:lnSpc>
              <a:buNone/>
            </a:pPr>
            <a:r>
              <a:rPr lang="en-US" sz="2200" b="1" dirty="0">
                <a:solidFill>
                  <a:srgbClr val="F4CAB8"/>
                </a:solidFill>
                <a:latin typeface="Brygada 1918" pitchFamily="34" charset="0"/>
                <a:ea typeface="Brygada 1918" pitchFamily="34" charset="-122"/>
                <a:cs typeface="Brygada 1918" pitchFamily="34" charset="-120"/>
              </a:rPr>
              <a:t>At the End</a:t>
            </a:r>
            <a:endParaRPr lang="en-US" sz="2200" dirty="0"/>
          </a:p>
        </p:txBody>
      </p:sp>
      <p:sp>
        <p:nvSpPr>
          <p:cNvPr id="10" name="Text 6"/>
          <p:cNvSpPr/>
          <p:nvPr/>
        </p:nvSpPr>
        <p:spPr>
          <a:xfrm>
            <a:off x="5411748" y="5185172"/>
            <a:ext cx="3806785" cy="2054543"/>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pitchFamily="34" charset="0"/>
                <a:ea typeface="Montserrat" pitchFamily="34" charset="-122"/>
                <a:cs typeface="Montserrat" pitchFamily="34" charset="-120"/>
              </a:rPr>
              <a:t>Traverse to the end of the list, create a new node, update the Next pointer of the current last node to the new node, and set the Prev pointer of the new node to the current last node.</a:t>
            </a:r>
            <a:endParaRPr lang="en-US" sz="1650" dirty="0"/>
          </a:p>
        </p:txBody>
      </p:sp>
      <p:sp>
        <p:nvSpPr>
          <p:cNvPr id="11" name="Shape 7"/>
          <p:cNvSpPr/>
          <p:nvPr/>
        </p:nvSpPr>
        <p:spPr>
          <a:xfrm>
            <a:off x="9646444" y="4486156"/>
            <a:ext cx="4234696" cy="2967514"/>
          </a:xfrm>
          <a:prstGeom prst="roundRect">
            <a:avLst>
              <a:gd name="adj" fmla="val 1082"/>
            </a:avLst>
          </a:prstGeom>
          <a:solidFill>
            <a:srgbClr val="4D1529"/>
          </a:solidFill>
          <a:ln/>
        </p:spPr>
      </p:sp>
      <p:sp>
        <p:nvSpPr>
          <p:cNvPr id="12" name="Text 8"/>
          <p:cNvSpPr/>
          <p:nvPr/>
        </p:nvSpPr>
        <p:spPr>
          <a:xfrm>
            <a:off x="9860399" y="4700111"/>
            <a:ext cx="2872740" cy="356711"/>
          </a:xfrm>
          <a:prstGeom prst="rect">
            <a:avLst/>
          </a:prstGeom>
          <a:noFill/>
          <a:ln/>
        </p:spPr>
        <p:txBody>
          <a:bodyPr wrap="none" lIns="0" tIns="0" rIns="0" bIns="0" rtlCol="0" anchor="t"/>
          <a:lstStyle/>
          <a:p>
            <a:pPr marL="0" indent="0">
              <a:lnSpc>
                <a:spcPts val="2800"/>
              </a:lnSpc>
              <a:buNone/>
            </a:pPr>
            <a:r>
              <a:rPr lang="en-US" sz="2200" b="1" dirty="0">
                <a:solidFill>
                  <a:srgbClr val="F4CAB8"/>
                </a:solidFill>
                <a:latin typeface="Brygada 1918" pitchFamily="34" charset="0"/>
                <a:ea typeface="Brygada 1918" pitchFamily="34" charset="-122"/>
                <a:cs typeface="Brygada 1918" pitchFamily="34" charset="-120"/>
              </a:rPr>
              <a:t>At a Specific Position</a:t>
            </a:r>
            <a:endParaRPr lang="en-US" sz="2200" dirty="0"/>
          </a:p>
        </p:txBody>
      </p:sp>
      <p:sp>
        <p:nvSpPr>
          <p:cNvPr id="13" name="Text 9"/>
          <p:cNvSpPr/>
          <p:nvPr/>
        </p:nvSpPr>
        <p:spPr>
          <a:xfrm>
            <a:off x="9860399" y="5185172"/>
            <a:ext cx="3806785" cy="1027271"/>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pitchFamily="34" charset="0"/>
                <a:ea typeface="Montserrat" pitchFamily="34" charset="-122"/>
                <a:cs typeface="Montserrat" pitchFamily="34" charset="-120"/>
              </a:rPr>
              <a:t>Traverse to the desired position, adjust the pointers of the adjacent nodes to include the new node.</a:t>
            </a:r>
            <a:endParaRPr lang="en-US" sz="1650" dirty="0"/>
          </a:p>
        </p:txBody>
      </p:sp>
      <p:sp>
        <p:nvSpPr>
          <p:cNvPr id="14" name="Rectangle 13">
            <a:extLst>
              <a:ext uri="{FF2B5EF4-FFF2-40B4-BE49-F238E27FC236}">
                <a16:creationId xmlns:a16="http://schemas.microsoft.com/office/drawing/2014/main" id="{22230EE8-940B-629F-C9B8-F82D81A3B070}"/>
              </a:ext>
            </a:extLst>
          </p:cNvPr>
          <p:cNvSpPr/>
          <p:nvPr/>
        </p:nvSpPr>
        <p:spPr>
          <a:xfrm>
            <a:off x="12859473" y="7523544"/>
            <a:ext cx="1770927" cy="7060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randomBar dir="vert"/>
    <p:sndAc>
      <p:stSnd>
        <p:snd r:embed="rId3" name="bomb.wav"/>
      </p:stSnd>
    </p:sndAc>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1242</Words>
  <Application>Microsoft Office PowerPoint</Application>
  <PresentationFormat>Custom</PresentationFormat>
  <Paragraphs>85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Brygada 1918</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desktop</cp:lastModifiedBy>
  <cp:revision>4</cp:revision>
  <dcterms:created xsi:type="dcterms:W3CDTF">2024-08-31T11:38:06Z</dcterms:created>
  <dcterms:modified xsi:type="dcterms:W3CDTF">2024-08-31T17:25:31Z</dcterms:modified>
</cp:coreProperties>
</file>