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65" r:id="rId3"/>
    <p:sldId id="301" r:id="rId4"/>
    <p:sldId id="295" r:id="rId5"/>
    <p:sldId id="296" r:id="rId6"/>
    <p:sldId id="309" r:id="rId7"/>
    <p:sldId id="299" r:id="rId8"/>
    <p:sldId id="304" r:id="rId9"/>
    <p:sldId id="305" r:id="rId10"/>
    <p:sldId id="307" r:id="rId11"/>
    <p:sldId id="308" r:id="rId12"/>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570"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B3"/>
    <a:srgbClr val="7F7F7F"/>
    <a:srgbClr val="FCC725"/>
    <a:srgbClr val="04A6A1"/>
    <a:srgbClr val="00A8A4"/>
    <a:srgbClr val="008E8B"/>
    <a:srgbClr val="232323"/>
    <a:srgbClr val="008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97" d="100"/>
          <a:sy n="97" d="100"/>
        </p:scale>
        <p:origin x="-606" y="-72"/>
      </p:cViewPr>
      <p:guideLst>
        <p:guide orient="horz" pos="1570"/>
        <p:guide pos="2861"/>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1969910D-4A62-402E-87EC-B0B73BB0C2FA}"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2"/>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auto" latinLnBrk="0" hangingPunct="1">
              <a:lnSpc>
                <a:spcPct val="100000"/>
              </a:lnSpc>
              <a:spcBef>
                <a:spcPts val="0"/>
              </a:spcBef>
              <a:spcAft>
                <a:spcPts val="0"/>
              </a:spcAft>
              <a:buClrTx/>
              <a:buSzTx/>
              <a:buFontTx/>
              <a:buNone/>
              <a:defRPr/>
            </a:pPr>
            <a:fld id="{F4FB4ACB-F371-4BAB-8F3C-D8E5B7B48E0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AutoShape 39"/>
          <p:cNvSpPr>
            <a:spLocks noChangeAspect="1" noTextEdit="1"/>
          </p:cNvSpPr>
          <p:nvPr/>
        </p:nvSpPr>
        <p:spPr>
          <a:xfrm rot="1680000">
            <a:off x="-2567940" y="-1258570"/>
            <a:ext cx="3572510" cy="5261610"/>
          </a:xfrm>
          <a:prstGeom prst="rect">
            <a:avLst/>
          </a:prstGeom>
          <a:noFill/>
          <a:ln w="9525">
            <a:noFill/>
          </a:ln>
        </p:spPr>
        <p:txBody>
          <a:bodyPr anchor="t" anchorCtr="0"/>
          <a:lstStyle/>
          <a:p>
            <a:pPr eaLnBrk="0" hangingPunct="0"/>
            <a:endParaRPr lang="zh-CN" altLang="en-US" sz="100">
              <a:latin typeface="Arial Regular" panose="020B0604020202090204" charset="0"/>
              <a:ea typeface="SimSun" panose="02010600030101010101" pitchFamily="2" charset="-122"/>
            </a:endParaRPr>
          </a:p>
        </p:txBody>
      </p:sp>
      <p:sp>
        <p:nvSpPr>
          <p:cNvPr id="11" name="Title 1"/>
          <p:cNvSpPr>
            <a:spLocks noGrp="1"/>
          </p:cNvSpPr>
          <p:nvPr/>
        </p:nvSpPr>
        <p:spPr>
          <a:xfrm>
            <a:off x="1448435" y="473710"/>
            <a:ext cx="6377305" cy="11163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Presentation</a:t>
            </a:r>
            <a:br>
              <a:rPr lang="en-US"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br>
            <a:r>
              <a:rPr lang="en-US"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on</a:t>
            </a:r>
            <a:br>
              <a:rPr lang="en-US"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br>
            <a:r>
              <a:rPr lang="en-US" altLang="en-US" sz="2400" b="1"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sz="2400" b="1"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Smart Water Management For Village</a:t>
            </a:r>
            <a:endParaRPr lang="en-US" altLang="en-US" sz="2400" b="1"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Subtitle 2"/>
          <p:cNvSpPr>
            <a:spLocks noGrp="1"/>
          </p:cNvSpPr>
          <p:nvPr/>
        </p:nvSpPr>
        <p:spPr>
          <a:xfrm>
            <a:off x="1758950" y="1874520"/>
            <a:ext cx="5625465" cy="401955"/>
          </a:xfrm>
          <a:prstGeom prst="rect">
            <a:avLst/>
          </a:prstGeom>
        </p:spPr>
        <p:txBody>
          <a:bodyPr vert="horz" lIns="91440" tIns="45720" rIns="91440" bIns="45720" rtlCol="0">
            <a:normAutofit fontScale="97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2"/>
                </a:solidFill>
                <a:latin typeface="Times New Roman" panose="02020603050405020304" pitchFamily="18" charset="0"/>
                <a:cs typeface="Times New Roman" panose="02020603050405020304" pitchFamily="18" charset="0"/>
              </a:rPr>
              <a:t>Name of </a:t>
            </a:r>
            <a:r>
              <a:rPr lang="en-US" b="1" dirty="0" smtClean="0">
                <a:solidFill>
                  <a:schemeClr val="tx2"/>
                </a:solidFill>
                <a:latin typeface="Times New Roman" panose="02020603050405020304" pitchFamily="18" charset="0"/>
                <a:cs typeface="Times New Roman" panose="02020603050405020304" pitchFamily="18" charset="0"/>
              </a:rPr>
              <a:t>Subject : Internet </a:t>
            </a:r>
            <a:r>
              <a:rPr lang="en-US" b="1" dirty="0">
                <a:solidFill>
                  <a:schemeClr val="tx2"/>
                </a:solidFill>
                <a:latin typeface="Times New Roman" panose="02020603050405020304" pitchFamily="18" charset="0"/>
                <a:cs typeface="Times New Roman" panose="02020603050405020304" pitchFamily="18" charset="0"/>
              </a:rPr>
              <a:t>of things(IOT)</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13" name="Subtitle 2"/>
          <p:cNvSpPr txBox="1"/>
          <p:nvPr/>
        </p:nvSpPr>
        <p:spPr>
          <a:xfrm>
            <a:off x="6806987" y="2561714"/>
            <a:ext cx="2952328" cy="616744"/>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Guided by:</a:t>
            </a:r>
            <a:endParaRPr lang="en-IN" b="1"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r>
              <a:rPr lang="en-US" altLang="en-IN"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Dr. </a:t>
            </a:r>
            <a:r>
              <a:rPr lang="en-US" altLang="en-IN" dirty="0" err="1">
                <a:solidFill>
                  <a:schemeClr val="tx2"/>
                </a:solidFill>
                <a:latin typeface="Times New Roman" panose="02020603050405020304" pitchFamily="18" charset="0"/>
                <a:ea typeface="Cambria" panose="02040503050406030204" pitchFamily="18" charset="0"/>
                <a:cs typeface="Times New Roman" panose="02020603050405020304" pitchFamily="18" charset="0"/>
              </a:rPr>
              <a:t>kiran</a:t>
            </a:r>
            <a:r>
              <a:rPr lang="en-US" altLang="en-IN"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IN" dirty="0" err="1">
                <a:solidFill>
                  <a:schemeClr val="tx2"/>
                </a:solidFill>
                <a:latin typeface="Times New Roman" panose="02020603050405020304" pitchFamily="18" charset="0"/>
                <a:ea typeface="Cambria" panose="02040503050406030204" pitchFamily="18" charset="0"/>
                <a:cs typeface="Times New Roman" panose="02020603050405020304" pitchFamily="18" charset="0"/>
              </a:rPr>
              <a:t>wakchaure</a:t>
            </a:r>
            <a:endParaRPr lang="en-US" altLang="en-IN"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Subtitle 2"/>
          <p:cNvSpPr txBox="1"/>
          <p:nvPr/>
        </p:nvSpPr>
        <p:spPr>
          <a:xfrm>
            <a:off x="130810" y="2382520"/>
            <a:ext cx="4013200" cy="1265555"/>
          </a:xfrm>
          <a:prstGeom prst="rect">
            <a:avLst/>
          </a:prstGeom>
        </p:spPr>
        <p:txBody>
          <a:bodyPr vert="horz" lIns="91440" tIns="45720" rIns="91440" bIns="4572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Presented by :</a:t>
            </a:r>
            <a:endParaRPr lang="en-US" b="1"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r>
              <a:rPr lang="en-US" altLang="en-US" dirty="0" err="1"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Aditi</a:t>
            </a:r>
            <a:r>
              <a:rPr lang="en-US" altLang="en-US"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err="1"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Kadam</a:t>
            </a:r>
            <a:r>
              <a:rPr lang="en-US" altLang="en-US"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a:t>
            </a:r>
            <a:r>
              <a:rPr lang="en-US" altLang="en-US"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2124UMLF2003)</a:t>
            </a:r>
            <a:endParaRPr lang="en-US" alt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r>
              <a:rPr lang="en-US" altLang="en-US" dirty="0" err="1"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Tanmay</a:t>
            </a:r>
            <a:r>
              <a:rPr lang="en-US" altLang="en-US"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err="1"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Gawali</a:t>
            </a:r>
            <a:r>
              <a:rPr lang="en-US" altLang="en-US"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a:t>
            </a:r>
            <a:r>
              <a:rPr lang="en-US" altLang="en-US" dirty="0" smtClean="0">
                <a:solidFill>
                  <a:schemeClr val="tx2"/>
                </a:solidFill>
                <a:latin typeface="Times New Roman" panose="02020603050405020304" pitchFamily="18" charset="0"/>
                <a:ea typeface="Cambria" panose="02040503050406030204" pitchFamily="18" charset="0"/>
                <a:cs typeface="Times New Roman" panose="02020603050405020304" pitchFamily="18" charset="0"/>
              </a:rPr>
              <a:t>2124UMLM2016)</a:t>
            </a:r>
            <a:endParaRPr lang="en-US" alt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Subtitle 2"/>
          <p:cNvSpPr txBox="1"/>
          <p:nvPr/>
        </p:nvSpPr>
        <p:spPr>
          <a:xfrm>
            <a:off x="130810" y="3841115"/>
            <a:ext cx="9013190" cy="1127125"/>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Department of Artificial Intelligence &amp; Machine Learning</a:t>
            </a:r>
            <a:endPar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School of Engineering &amp; Technology</a:t>
            </a:r>
            <a:endPar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Sanjivani University</a:t>
            </a:r>
            <a:endPar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Semester-IV, Academic Year 2024-2025</a:t>
            </a:r>
            <a:endPar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algn="ctr"/>
            <a:endParaRPr lang="en-US" sz="19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descr="SU Logo"/>
          <p:cNvPicPr>
            <a:picLocks noChangeAspect="1"/>
          </p:cNvPicPr>
          <p:nvPr/>
        </p:nvPicPr>
        <p:blipFill>
          <a:blip r:embed="rId1"/>
          <a:stretch>
            <a:fillRect/>
          </a:stretch>
        </p:blipFill>
        <p:spPr>
          <a:xfrm>
            <a:off x="0" y="210820"/>
            <a:ext cx="1558290" cy="13830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851670"/>
            <a:ext cx="5791200" cy="1028700"/>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 </a:t>
            </a:r>
            <a:endParaRPr lang="en-US" alt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935" y="-38824"/>
            <a:ext cx="7643192" cy="1028700"/>
          </a:xfrm>
        </p:spPr>
        <p:txBody>
          <a:bodyPr>
            <a:normAutofit/>
          </a:bodyPr>
          <a:lstStyle/>
          <a:p>
            <a:pPr algn="ctr"/>
            <a:r>
              <a:rPr lang="en-IN" sz="3200" b="1" dirty="0">
                <a:solidFill>
                  <a:schemeClr val="tx2"/>
                </a:solidFill>
                <a:latin typeface="Times New Roman Bold" panose="02020603050405020304" charset="0"/>
                <a:cs typeface="Times New Roman Bold" panose="02020603050405020304" charset="0"/>
              </a:rPr>
              <a:t>INTRODUCTION</a:t>
            </a:r>
            <a:endParaRPr lang="en-IN" sz="3200" b="1" dirty="0">
              <a:solidFill>
                <a:schemeClr val="tx2"/>
              </a:solidFill>
              <a:latin typeface="Times New Roman Bold" panose="02020603050405020304" charset="0"/>
              <a:cs typeface="Times New Roman Bold" panose="02020603050405020304" charset="0"/>
            </a:endParaRPr>
          </a:p>
        </p:txBody>
      </p:sp>
      <p:sp>
        <p:nvSpPr>
          <p:cNvPr id="3" name="Text Box 2"/>
          <p:cNvSpPr txBox="1"/>
          <p:nvPr/>
        </p:nvSpPr>
        <p:spPr>
          <a:xfrm>
            <a:off x="425616" y="989876"/>
            <a:ext cx="8291830" cy="2609215"/>
          </a:xfrm>
          <a:prstGeom prst="rect">
            <a:avLst/>
          </a:prstGeom>
          <a:noFill/>
        </p:spPr>
        <p:txBody>
          <a:bodyPr wrap="square" rtlCol="0">
            <a:spAutoFit/>
          </a:bodyPr>
          <a:lstStyle/>
          <a:p>
            <a:pPr algn="just">
              <a:lnSpc>
                <a:spcPct val="130000"/>
              </a:lnSpc>
              <a:buClr>
                <a:srgbClr val="313131"/>
              </a:buClr>
              <a:buSzPts val="1400"/>
            </a:pPr>
            <a:r>
              <a:rPr lang="en-US" b="1" dirty="0">
                <a:solidFill>
                  <a:srgbClr val="313131"/>
                </a:solidFill>
                <a:latin typeface="Times New Roman" panose="02020603050405020304" pitchFamily="18" charset="0"/>
                <a:cs typeface="Times New Roman" panose="02020603050405020304" pitchFamily="18" charset="0"/>
              </a:rPr>
              <a:t>Smart Water Management System for Villages</a:t>
            </a:r>
            <a:r>
              <a:rPr lang="en-US" dirty="0">
                <a:solidFill>
                  <a:srgbClr val="313131"/>
                </a:solidFill>
                <a:latin typeface="Times New Roman" panose="02020603050405020304" pitchFamily="18" charset="0"/>
                <a:cs typeface="Times New Roman" panose="02020603050405020304" pitchFamily="18" charset="0"/>
              </a:rPr>
              <a:t> automates drinking water distribution to reduce wastage, improve efficiency, ensure water quality. Sensors monitor tank levels &amp; water quality, automating motor control to prevent overflow. Solenoid valves enable scheduled distribution. A user-friendly </a:t>
            </a:r>
            <a:r>
              <a:rPr lang="en-IN" altLang="en-US" dirty="0">
                <a:solidFill>
                  <a:srgbClr val="313131"/>
                </a:solidFill>
                <a:latin typeface="Times New Roman" panose="02020603050405020304" pitchFamily="18" charset="0"/>
                <a:cs typeface="Times New Roman" panose="02020603050405020304" pitchFamily="18" charset="0"/>
              </a:rPr>
              <a:t>App</a:t>
            </a:r>
            <a:r>
              <a:rPr lang="en-US" dirty="0">
                <a:solidFill>
                  <a:srgbClr val="313131"/>
                </a:solidFill>
                <a:latin typeface="Times New Roman" panose="02020603050405020304" pitchFamily="18" charset="0"/>
                <a:cs typeface="Times New Roman" panose="02020603050405020304" pitchFamily="18" charset="0"/>
              </a:rPr>
              <a:t> enables admin to remotely manage water flow. If water quality is poor, it is redirected for non-drinking purposes like farming. This system eliminates manual effort, enhances reliability, ensures a clean and efficient water supply for rural areas.</a:t>
            </a:r>
            <a:endParaRPr lang="en-US" dirty="0">
              <a:solidFill>
                <a:srgbClr val="313131"/>
              </a:solidFill>
              <a:latin typeface="Times New Roman" panose="02020603050405020304" pitchFamily="18" charset="0"/>
              <a:ea typeface="Lato Black" panose="020F0502020204030203" pitchFamily="34" charset="0"/>
              <a:cs typeface="Times New Roman" panose="02020603050405020304" pitchFamily="18" charset="0"/>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935" y="-38824"/>
            <a:ext cx="7643192" cy="1028700"/>
          </a:xfrm>
        </p:spPr>
        <p:txBody>
          <a:bodyPr>
            <a:normAutofit/>
          </a:bodyPr>
          <a:lstStyle/>
          <a:p>
            <a:pPr algn="ctr"/>
            <a:r>
              <a:rPr lang="en-IN" sz="3200" b="1" dirty="0" smtClean="0">
                <a:solidFill>
                  <a:schemeClr val="tx2"/>
                </a:solidFill>
                <a:latin typeface="Times New Roman Bold" panose="02020603050405020304" charset="0"/>
                <a:cs typeface="Times New Roman Bold" panose="02020603050405020304" charset="0"/>
                <a:sym typeface="+mn-ea"/>
              </a:rPr>
              <a:t>PROBLEM STATEMENT</a:t>
            </a:r>
            <a:endParaRPr lang="en-IN" sz="3200" b="1" dirty="0">
              <a:solidFill>
                <a:schemeClr val="tx2"/>
              </a:solidFill>
              <a:latin typeface="Times New Roman Bold" panose="02020603050405020304" charset="0"/>
              <a:cs typeface="Times New Roman Bold" panose="02020603050405020304" charset="0"/>
              <a:sym typeface="+mn-ea"/>
            </a:endParaRPr>
          </a:p>
        </p:txBody>
      </p:sp>
      <p:sp>
        <p:nvSpPr>
          <p:cNvPr id="3" name="Text Box 2"/>
          <p:cNvSpPr txBox="1"/>
          <p:nvPr/>
        </p:nvSpPr>
        <p:spPr>
          <a:xfrm>
            <a:off x="302260" y="1329875"/>
            <a:ext cx="8619490"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many villages, drinking water management is entirely manual, leading to inefficiencies, wastage, and health risks. The tank filling process lacks automation, causing overflows and delays. Water quality is not monitored, increasing contamination risks. Water distribution is irregular, and villagers are not notified in advance. Dependence on a single admin further disrupts the process, making water access unreliable and unsustainable.</a:t>
            </a:r>
            <a:endParaRPr lang="en-US" dirty="0">
              <a:latin typeface="Times New Roman" panose="02020603050405020304" pitchFamily="18" charset="0"/>
              <a:cs typeface="Times New Roman" panose="02020603050405020304" pitchFamily="18" charset="0"/>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935" y="-217894"/>
            <a:ext cx="7643192" cy="1028700"/>
          </a:xfrm>
        </p:spPr>
        <p:txBody>
          <a:bodyPr>
            <a:normAutofit/>
          </a:bodyPr>
          <a:lstStyle/>
          <a:p>
            <a:pPr algn="ctr"/>
            <a:r>
              <a:rPr lang="en-IN" altLang="en-US" sz="3200" b="1" dirty="0" smtClean="0">
                <a:solidFill>
                  <a:schemeClr val="tx2"/>
                </a:solidFill>
                <a:latin typeface="Times New Roman Bold" panose="02020603050405020304" charset="0"/>
                <a:cs typeface="Times New Roman Bold" panose="02020603050405020304" charset="0"/>
                <a:sym typeface="+mn-ea"/>
              </a:rPr>
              <a:t>EXISTING SYSTEM</a:t>
            </a:r>
            <a:endParaRPr lang="en-IN" altLang="en-US" sz="3200" b="1" dirty="0" smtClean="0">
              <a:solidFill>
                <a:schemeClr val="tx2"/>
              </a:solidFill>
              <a:latin typeface="Times New Roman Bold" panose="02020603050405020304" charset="0"/>
              <a:cs typeface="Times New Roman Bold" panose="02020603050405020304" charset="0"/>
              <a:sym typeface="+mn-ea"/>
            </a:endParaRPr>
          </a:p>
        </p:txBody>
      </p:sp>
      <p:sp>
        <p:nvSpPr>
          <p:cNvPr id="4" name="Text Box 3"/>
          <p:cNvSpPr txBox="1"/>
          <p:nvPr/>
        </p:nvSpPr>
        <p:spPr>
          <a:xfrm>
            <a:off x="302260" y="875542"/>
            <a:ext cx="8390890" cy="3522345"/>
          </a:xfrm>
          <a:prstGeom prst="rect">
            <a:avLst/>
          </a:prstGeom>
          <a:noFill/>
        </p:spPr>
        <p:txBody>
          <a:bodyPr wrap="square" rtlCol="0">
            <a:noAutofit/>
          </a:bodyPr>
          <a:lstStyle/>
          <a:p>
            <a:pPr algn="just"/>
            <a:r>
              <a:rPr lang="en-US" dirty="0">
                <a:solidFill>
                  <a:srgbClr val="313131"/>
                </a:solidFill>
                <a:latin typeface="Times New Roman" panose="02020603050405020304" pitchFamily="18" charset="0"/>
                <a:cs typeface="Times New Roman" panose="02020603050405020304" pitchFamily="18" charset="0"/>
              </a:rPr>
              <a:t>Currently, village water distribution relies on manual processes, leading to inefficiencies and inconsistencies:</a:t>
            </a:r>
            <a:endParaRPr lang="en-US" dirty="0">
              <a:solidFill>
                <a:srgbClr val="31313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Tank Filling:</a:t>
            </a:r>
            <a:r>
              <a:rPr lang="en-US" dirty="0">
                <a:solidFill>
                  <a:srgbClr val="313131"/>
                </a:solidFill>
                <a:latin typeface="Times New Roman" panose="02020603050405020304" pitchFamily="18" charset="0"/>
                <a:cs typeface="Times New Roman" panose="02020603050405020304" pitchFamily="18" charset="0"/>
              </a:rPr>
              <a:t> The admin manually operates motor, often causing overflow or shortages due to lack of real-time monitoring.</a:t>
            </a:r>
            <a:endParaRPr lang="en-US" dirty="0">
              <a:solidFill>
                <a:srgbClr val="31313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Water Quality:</a:t>
            </a:r>
            <a:r>
              <a:rPr lang="en-US" dirty="0">
                <a:solidFill>
                  <a:srgbClr val="313131"/>
                </a:solidFill>
                <a:latin typeface="Times New Roman" panose="02020603050405020304" pitchFamily="18" charset="0"/>
                <a:cs typeface="Times New Roman" panose="02020603050405020304" pitchFamily="18" charset="0"/>
              </a:rPr>
              <a:t> No monitoring system exists, increasing risk of contaminated water being supplied.</a:t>
            </a:r>
            <a:endParaRPr lang="en-US" dirty="0">
              <a:solidFill>
                <a:srgbClr val="31313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Water Distribution:</a:t>
            </a:r>
            <a:r>
              <a:rPr lang="en-US" dirty="0">
                <a:solidFill>
                  <a:srgbClr val="313131"/>
                </a:solidFill>
                <a:latin typeface="Times New Roman" panose="02020603050405020304" pitchFamily="18" charset="0"/>
                <a:cs typeface="Times New Roman" panose="02020603050405020304" pitchFamily="18" charset="0"/>
              </a:rPr>
              <a:t> Admin manually opens and closes taps on a fixed schedule, which isn’t always followed, leading to delays and unfair distribution.</a:t>
            </a:r>
            <a:endParaRPr lang="en-US" dirty="0">
              <a:solidFill>
                <a:srgbClr val="31313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Lack of Notifications:</a:t>
            </a:r>
            <a:r>
              <a:rPr lang="en-US" dirty="0">
                <a:solidFill>
                  <a:srgbClr val="313131"/>
                </a:solidFill>
                <a:latin typeface="Times New Roman" panose="02020603050405020304" pitchFamily="18" charset="0"/>
                <a:cs typeface="Times New Roman" panose="02020603050405020304" pitchFamily="18" charset="0"/>
              </a:rPr>
              <a:t> Villagers aren't informed about water availability, causing uncertainty.</a:t>
            </a:r>
            <a:endParaRPr lang="en-US" dirty="0">
              <a:solidFill>
                <a:srgbClr val="31313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solidFill>
                  <a:srgbClr val="313131"/>
                </a:solidFill>
                <a:latin typeface="Times New Roman" panose="02020603050405020304" pitchFamily="18" charset="0"/>
                <a:cs typeface="Times New Roman" panose="02020603050405020304" pitchFamily="18" charset="0"/>
              </a:rPr>
              <a:t>Single Point of Dependence:</a:t>
            </a:r>
            <a:r>
              <a:rPr lang="en-US" dirty="0">
                <a:solidFill>
                  <a:srgbClr val="313131"/>
                </a:solidFill>
                <a:latin typeface="Times New Roman" panose="02020603050405020304" pitchFamily="18" charset="0"/>
                <a:cs typeface="Times New Roman" panose="02020603050405020304" pitchFamily="18" charset="0"/>
              </a:rPr>
              <a:t> If admin is unavailable, entire system is disrupted, making water supply unreliable.</a:t>
            </a:r>
            <a:endParaRPr lang="en-US" dirty="0">
              <a:solidFill>
                <a:srgbClr val="31313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935" y="-217894"/>
            <a:ext cx="7643192" cy="1028700"/>
          </a:xfrm>
        </p:spPr>
        <p:txBody>
          <a:bodyPr>
            <a:normAutofit/>
          </a:bodyPr>
          <a:lstStyle/>
          <a:p>
            <a:pPr algn="ctr"/>
            <a:r>
              <a:rPr lang="en-IN" altLang="en-US" sz="3200" b="1" dirty="0" smtClean="0">
                <a:solidFill>
                  <a:schemeClr val="tx2"/>
                </a:solidFill>
                <a:latin typeface="Times New Roman Bold" panose="02020603050405020304" charset="0"/>
                <a:cs typeface="Times New Roman Bold" panose="02020603050405020304" charset="0"/>
                <a:sym typeface="+mn-ea"/>
              </a:rPr>
              <a:t>PROPOSED SYSTEM</a:t>
            </a:r>
            <a:endParaRPr lang="en-IN" altLang="en-US" sz="3200" b="1" dirty="0" smtClean="0">
              <a:solidFill>
                <a:schemeClr val="tx2"/>
              </a:solidFill>
              <a:latin typeface="Times New Roman Bold" panose="02020603050405020304" charset="0"/>
              <a:cs typeface="Times New Roman Bold" panose="02020603050405020304" charset="0"/>
              <a:sym typeface="+mn-ea"/>
            </a:endParaRPr>
          </a:p>
        </p:txBody>
      </p:sp>
      <p:sp>
        <p:nvSpPr>
          <p:cNvPr id="4" name="Text Box 3"/>
          <p:cNvSpPr txBox="1"/>
          <p:nvPr/>
        </p:nvSpPr>
        <p:spPr>
          <a:xfrm>
            <a:off x="302260" y="1023026"/>
            <a:ext cx="8390890" cy="2477258"/>
          </a:xfrm>
          <a:prstGeom prst="rect">
            <a:avLst/>
          </a:prstGeom>
          <a:noFill/>
        </p:spPr>
        <p:txBody>
          <a:bodyPr wrap="square" rtlCol="0">
            <a:noAutofit/>
          </a:bodyPr>
          <a:lstStyle/>
          <a:p>
            <a:pPr algn="just"/>
            <a:r>
              <a:rPr lang="en-IN" dirty="0">
                <a:latin typeface="Times New Roman" panose="02020603050405020304" pitchFamily="18" charset="0"/>
                <a:cs typeface="Times New Roman" panose="02020603050405020304" pitchFamily="18" charset="0"/>
              </a:rPr>
              <a:t>Our proposed solution automates village water distribution, improving efficiency:</a:t>
            </a:r>
            <a:endParaRPr lang="en-IN" dirty="0">
              <a:latin typeface="Times New Roman" panose="02020603050405020304" pitchFamily="18" charset="0"/>
              <a:cs typeface="Times New Roman" panose="02020603050405020304" pitchFamily="18" charset="0"/>
            </a:endParaRPr>
          </a:p>
          <a:p>
            <a:pPr marL="342900" indent="-342900" algn="just">
              <a:buSzPct val="1000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Tank Filling:</a:t>
            </a:r>
            <a:r>
              <a:rPr lang="en-IN" dirty="0">
                <a:latin typeface="Times New Roman" panose="02020603050405020304" pitchFamily="18" charset="0"/>
                <a:cs typeface="Times New Roman" panose="02020603050405020304" pitchFamily="18" charset="0"/>
              </a:rPr>
              <a:t> Water level sensor detects levels; motor fills tank, preventing overflow. Monthly cleaning alert sent to admin.</a:t>
            </a:r>
            <a:endParaRPr lang="en-IN" dirty="0">
              <a:latin typeface="Times New Roman" panose="02020603050405020304" pitchFamily="18" charset="0"/>
              <a:cs typeface="Times New Roman" panose="02020603050405020304" pitchFamily="18" charset="0"/>
            </a:endParaRPr>
          </a:p>
          <a:p>
            <a:pPr marL="342900" indent="-342900" algn="just">
              <a:buSzPct val="1000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Water Quality:</a:t>
            </a:r>
            <a:r>
              <a:rPr lang="en-IN" dirty="0">
                <a:latin typeface="Times New Roman" panose="02020603050405020304" pitchFamily="18" charset="0"/>
                <a:cs typeface="Times New Roman" panose="02020603050405020304" pitchFamily="18" charset="0"/>
              </a:rPr>
              <a:t> Turbidity, pH sensors monitor quality; poor-quality water is redirected for non-drinking use.</a:t>
            </a:r>
            <a:endParaRPr lang="en-IN" dirty="0">
              <a:latin typeface="Times New Roman" panose="02020603050405020304" pitchFamily="18" charset="0"/>
              <a:cs typeface="Times New Roman" panose="02020603050405020304" pitchFamily="18" charset="0"/>
            </a:endParaRPr>
          </a:p>
          <a:p>
            <a:pPr marL="342900" indent="-342900" algn="just">
              <a:buSzPct val="1000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Water Distribution:</a:t>
            </a:r>
            <a:r>
              <a:rPr lang="en-IN" dirty="0">
                <a:latin typeface="Times New Roman" panose="02020603050405020304" pitchFamily="18" charset="0"/>
                <a:cs typeface="Times New Roman" panose="02020603050405020304" pitchFamily="18" charset="0"/>
              </a:rPr>
              <a:t> Filters enhance quality; solenoid valves automate tap control.</a:t>
            </a:r>
            <a:endParaRPr lang="en-IN" dirty="0">
              <a:latin typeface="Times New Roman" panose="02020603050405020304" pitchFamily="18" charset="0"/>
              <a:cs typeface="Times New Roman" panose="02020603050405020304" pitchFamily="18" charset="0"/>
            </a:endParaRPr>
          </a:p>
          <a:p>
            <a:pPr marL="342900" indent="-342900" algn="just">
              <a:buSzPct val="10000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Dashboard</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Admin monitors tank levels, water quality, distribution status via website.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9935" y="-217894"/>
            <a:ext cx="7643192" cy="1028700"/>
          </a:xfrm>
        </p:spPr>
        <p:txBody>
          <a:bodyPr>
            <a:normAutofit/>
          </a:bodyPr>
          <a:lstStyle/>
          <a:p>
            <a:pPr algn="ctr"/>
            <a:r>
              <a:rPr lang="en-IN" altLang="en-US" sz="3200" b="1" dirty="0" smtClean="0">
                <a:latin typeface="Times New Roman Bold" panose="02020603050405020304" charset="0"/>
                <a:cs typeface="Times New Roman Bold" panose="02020603050405020304" charset="0"/>
                <a:sym typeface="+mn-ea"/>
              </a:rPr>
              <a:t>TECHNOLOGY USED</a:t>
            </a:r>
            <a:endParaRPr lang="en-IN" altLang="en-US" sz="3200" b="1" dirty="0" smtClean="0">
              <a:solidFill>
                <a:schemeClr val="tx2"/>
              </a:solidFill>
              <a:latin typeface="Times New Roman Bold" panose="02020603050405020304" charset="0"/>
              <a:cs typeface="Times New Roman Bold" panose="02020603050405020304" charset="0"/>
              <a:sym typeface="+mn-ea"/>
            </a:endParaRPr>
          </a:p>
        </p:txBody>
      </p:sp>
      <p:sp>
        <p:nvSpPr>
          <p:cNvPr id="4" name="Text Box 3"/>
          <p:cNvSpPr txBox="1"/>
          <p:nvPr/>
        </p:nvSpPr>
        <p:spPr>
          <a:xfrm>
            <a:off x="400050" y="617235"/>
            <a:ext cx="8045860" cy="3797450"/>
          </a:xfrm>
          <a:prstGeom prst="rect">
            <a:avLst/>
          </a:prstGeom>
          <a:noFill/>
        </p:spPr>
        <p:txBody>
          <a:bodyPr wrap="square" rtlCol="0">
            <a:noAutofit/>
          </a:bodyPr>
          <a:lstStyle/>
          <a:p>
            <a:pPr algn="just"/>
            <a:r>
              <a:rPr lang="en-IN" sz="1200" b="1" dirty="0">
                <a:latin typeface="Times New Roman" panose="02020603050405020304" pitchFamily="18" charset="0"/>
                <a:cs typeface="Times New Roman" panose="02020603050405020304" pitchFamily="18" charset="0"/>
              </a:rPr>
              <a:t>Software Components:</a:t>
            </a:r>
            <a:endParaRPr lang="en-IN" sz="12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smtClean="0">
                <a:solidFill>
                  <a:srgbClr val="313131"/>
                </a:solidFill>
                <a:latin typeface="Times New Roman" panose="02020603050405020304" pitchFamily="18" charset="0"/>
                <a:cs typeface="Times New Roman" panose="02020603050405020304" pitchFamily="18" charset="0"/>
              </a:rPr>
              <a:t>Database</a:t>
            </a:r>
            <a:r>
              <a:rPr lang="en-IN" dirty="0">
                <a:solidFill>
                  <a:srgbClr val="313131"/>
                </a:solidFill>
                <a:latin typeface="Times New Roman" panose="02020603050405020304" pitchFamily="18" charset="0"/>
                <a:cs typeface="Times New Roman" panose="02020603050405020304" pitchFamily="18" charset="0"/>
              </a:rPr>
              <a:t>: </a:t>
            </a:r>
            <a:r>
              <a:rPr lang="en-IN" dirty="0" smtClean="0">
                <a:solidFill>
                  <a:srgbClr val="313131"/>
                </a:solidFill>
                <a:latin typeface="Times New Roman" panose="02020603050405020304" pitchFamily="18" charset="0"/>
                <a:cs typeface="Times New Roman" panose="02020603050405020304" pitchFamily="18" charset="0"/>
              </a:rPr>
              <a:t>Firebase</a:t>
            </a:r>
            <a:endParaRPr lang="en-IN" dirty="0" smtClean="0">
              <a:solidFill>
                <a:srgbClr val="31313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smtClean="0">
                <a:solidFill>
                  <a:srgbClr val="313131"/>
                </a:solidFill>
                <a:latin typeface="Times New Roman" panose="02020603050405020304" pitchFamily="18" charset="0"/>
                <a:cs typeface="Times New Roman" panose="02020603050405020304" pitchFamily="18" charset="0"/>
              </a:rPr>
              <a:t>Application: MIT App Inventor</a:t>
            </a:r>
            <a:endParaRPr lang="en-IN" dirty="0">
              <a:solidFill>
                <a:srgbClr val="31313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a:solidFill>
                  <a:srgbClr val="313131"/>
                </a:solidFill>
                <a:latin typeface="Times New Roman" panose="02020603050405020304" pitchFamily="18" charset="0"/>
                <a:cs typeface="Times New Roman" panose="02020603050405020304" pitchFamily="18" charset="0"/>
              </a:rPr>
              <a:t>Microcontroller Programming: </a:t>
            </a:r>
            <a:r>
              <a:rPr lang="en-IN" dirty="0" smtClean="0">
                <a:solidFill>
                  <a:srgbClr val="313131"/>
                </a:solidFill>
                <a:latin typeface="Times New Roman" panose="02020603050405020304" pitchFamily="18" charset="0"/>
                <a:cs typeface="Times New Roman" panose="02020603050405020304" pitchFamily="18" charset="0"/>
              </a:rPr>
              <a:t>C++</a:t>
            </a:r>
            <a:endParaRPr lang="en-IN" dirty="0">
              <a:solidFill>
                <a:srgbClr val="313131"/>
              </a:solidFill>
              <a:latin typeface="Times New Roman" panose="02020603050405020304" pitchFamily="18" charset="0"/>
              <a:cs typeface="Times New Roman" panose="02020603050405020304" pitchFamily="18" charset="0"/>
            </a:endParaRPr>
          </a:p>
          <a:p>
            <a:pPr algn="just"/>
            <a:endParaRPr lang="en-IN" sz="1200" b="1" dirty="0">
              <a:latin typeface="Times New Roman" panose="02020603050405020304" pitchFamily="18" charset="0"/>
              <a:cs typeface="Times New Roman" panose="02020603050405020304" pitchFamily="18" charset="0"/>
            </a:endParaRPr>
          </a:p>
          <a:p>
            <a:pPr algn="just"/>
            <a:r>
              <a:rPr lang="en-IN" sz="1200" b="1" dirty="0">
                <a:latin typeface="Times New Roman" panose="02020603050405020304" pitchFamily="18" charset="0"/>
                <a:cs typeface="Times New Roman" panose="02020603050405020304" pitchFamily="18" charset="0"/>
              </a:rPr>
              <a:t>Hardware Components:</a:t>
            </a:r>
            <a:endParaRPr lang="en-IN" sz="1200" b="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a:solidFill>
                  <a:srgbClr val="313131"/>
                </a:solidFill>
                <a:latin typeface="Times New Roman" panose="02020603050405020304" pitchFamily="18" charset="0"/>
                <a:cs typeface="Times New Roman" panose="02020603050405020304" pitchFamily="18" charset="0"/>
              </a:rPr>
              <a:t>Microcontroller: ESP32 </a:t>
            </a:r>
            <a:endParaRPr lang="en-IN" dirty="0">
              <a:solidFill>
                <a:srgbClr val="313131"/>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dirty="0">
                <a:solidFill>
                  <a:srgbClr val="313131"/>
                </a:solidFill>
                <a:latin typeface="Times New Roman" panose="02020603050405020304" pitchFamily="18" charset="0"/>
                <a:cs typeface="Times New Roman" panose="02020603050405020304" pitchFamily="18" charset="0"/>
              </a:rPr>
              <a:t>Conductive Water Level Sensor</a:t>
            </a:r>
            <a:endParaRPr lang="en-IN" dirty="0">
              <a:solidFill>
                <a:srgbClr val="31313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a:solidFill>
                  <a:srgbClr val="313131"/>
                </a:solidFill>
                <a:latin typeface="Times New Roman" panose="02020603050405020304" pitchFamily="18" charset="0"/>
                <a:cs typeface="Times New Roman" panose="02020603050405020304" pitchFamily="18" charset="0"/>
              </a:rPr>
              <a:t>Water Quality Sensors: </a:t>
            </a:r>
            <a:r>
              <a:rPr lang="en-IN" dirty="0" smtClean="0">
                <a:solidFill>
                  <a:srgbClr val="313131"/>
                </a:solidFill>
                <a:latin typeface="Times New Roman" panose="02020603050405020304" pitchFamily="18" charset="0"/>
                <a:cs typeface="Times New Roman" panose="02020603050405020304" pitchFamily="18" charset="0"/>
              </a:rPr>
              <a:t>Turbidity sensor </a:t>
            </a:r>
            <a:endParaRPr lang="en-IN" dirty="0" smtClean="0">
              <a:solidFill>
                <a:srgbClr val="31313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smtClean="0">
                <a:solidFill>
                  <a:srgbClr val="313131"/>
                </a:solidFill>
                <a:latin typeface="Times New Roman" panose="02020603050405020304" pitchFamily="18" charset="0"/>
                <a:cs typeface="Times New Roman" panose="02020603050405020304" pitchFamily="18" charset="0"/>
              </a:rPr>
              <a:t>Valves: Solenoid valves</a:t>
            </a:r>
            <a:endParaRPr lang="en-IN" dirty="0" smtClean="0">
              <a:solidFill>
                <a:srgbClr val="31313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smtClean="0">
                <a:solidFill>
                  <a:srgbClr val="313131"/>
                </a:solidFill>
                <a:latin typeface="Times New Roman" panose="02020603050405020304" pitchFamily="18" charset="0"/>
                <a:cs typeface="Times New Roman" panose="02020603050405020304" pitchFamily="18" charset="0"/>
              </a:rPr>
              <a:t>Motor</a:t>
            </a:r>
            <a:r>
              <a:rPr lang="en-IN" dirty="0">
                <a:solidFill>
                  <a:srgbClr val="313131"/>
                </a:solidFill>
                <a:latin typeface="Times New Roman" panose="02020603050405020304" pitchFamily="18" charset="0"/>
                <a:cs typeface="Times New Roman" panose="02020603050405020304" pitchFamily="18" charset="0"/>
              </a:rPr>
              <a:t>: Water pump </a:t>
            </a:r>
            <a:endParaRPr lang="en-IN" dirty="0">
              <a:solidFill>
                <a:srgbClr val="313131"/>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dirty="0">
                <a:solidFill>
                  <a:srgbClr val="313131"/>
                </a:solidFill>
                <a:latin typeface="Times New Roman" panose="02020603050405020304" pitchFamily="18" charset="0"/>
                <a:cs typeface="Times New Roman" panose="02020603050405020304" pitchFamily="18" charset="0"/>
              </a:rPr>
              <a:t>Communication Module: Wi-Fi </a:t>
            </a:r>
            <a:r>
              <a:rPr lang="en-IN" dirty="0" smtClean="0">
                <a:solidFill>
                  <a:srgbClr val="313131"/>
                </a:solidFill>
                <a:latin typeface="Times New Roman" panose="02020603050405020304" pitchFamily="18" charset="0"/>
                <a:cs typeface="Times New Roman" panose="02020603050405020304" pitchFamily="18" charset="0"/>
              </a:rPr>
              <a:t>module</a:t>
            </a:r>
            <a:endParaRPr lang="en-IN" dirty="0">
              <a:solidFill>
                <a:srgbClr val="31313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38"/>
            <a:ext cx="7643192" cy="1028700"/>
          </a:xfrm>
        </p:spPr>
        <p:txBody>
          <a:bodyPr>
            <a:normAutofit/>
          </a:bodyPr>
          <a:lstStyle/>
          <a:p>
            <a:pPr algn="ctr"/>
            <a:r>
              <a:rPr lang="en-IN" altLang="en-US" sz="2800" b="1" dirty="0" smtClean="0">
                <a:latin typeface="Times New Roman Bold" panose="02020603050405020304" charset="0"/>
                <a:cs typeface="Times New Roman Bold" panose="02020603050405020304" charset="0"/>
              </a:rPr>
              <a:t>BLOCK DIAGRAM</a:t>
            </a:r>
            <a:endParaRPr lang="en-IN" altLang="en-US" sz="2800" b="1" dirty="0" smtClean="0">
              <a:latin typeface="Times New Roman Bold" panose="02020603050405020304" charset="0"/>
              <a:cs typeface="Times New Roman Bold" panose="02020603050405020304" charset="0"/>
            </a:endParaRPr>
          </a:p>
        </p:txBody>
      </p:sp>
      <p:sp>
        <p:nvSpPr>
          <p:cNvPr id="4" name="Content Placeholder 2"/>
          <p:cNvSpPr txBox="1"/>
          <p:nvPr/>
        </p:nvSpPr>
        <p:spPr>
          <a:xfrm>
            <a:off x="4448448" y="1347614"/>
            <a:ext cx="3826768" cy="3280172"/>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lgn="just"/>
            <a:endParaRPr lang="en-IN" b="0" dirty="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4355976" y="1419622"/>
            <a:ext cx="0" cy="3496196"/>
          </a:xfrm>
          <a:prstGeom prst="line">
            <a:avLst/>
          </a:prstGeom>
        </p:spPr>
        <p:style>
          <a:lnRef idx="1">
            <a:schemeClr val="accent5"/>
          </a:lnRef>
          <a:fillRef idx="0">
            <a:schemeClr val="accent5"/>
          </a:fillRef>
          <a:effectRef idx="0">
            <a:schemeClr val="accent5"/>
          </a:effectRef>
          <a:fontRef idx="minor">
            <a:schemeClr val="tx1"/>
          </a:fontRef>
        </p:style>
      </p:cxnSp>
      <p:pic>
        <p:nvPicPr>
          <p:cNvPr id="6"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l="6769" r="3358" b="2440"/>
          <a:stretch>
            <a:fillRect/>
          </a:stretch>
        </p:blipFill>
        <p:spPr bwMode="auto">
          <a:xfrm>
            <a:off x="1038652" y="946088"/>
            <a:ext cx="6634647" cy="353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570" y="-233"/>
            <a:ext cx="7643192" cy="1028700"/>
          </a:xfrm>
        </p:spPr>
        <p:txBody>
          <a:bodyPr>
            <a:normAutofit/>
          </a:bodyPr>
          <a:lstStyle/>
          <a:p>
            <a:pPr algn="ctr"/>
            <a:r>
              <a:rPr lang="en-IN" altLang="en-US" b="1" dirty="0">
                <a:latin typeface="Times New Roman Bold" panose="02020603050405020304" charset="0"/>
                <a:cs typeface="Times New Roman Bold" panose="02020603050405020304" charset="0"/>
              </a:rPr>
              <a:t>BENEFITS</a:t>
            </a:r>
            <a:endParaRPr lang="en-IN" altLang="en-US" b="1" dirty="0">
              <a:latin typeface="Times New Roman Bold" panose="02020603050405020304" charset="0"/>
              <a:cs typeface="Times New Roman Bold" panose="02020603050405020304" charset="0"/>
            </a:endParaRPr>
          </a:p>
        </p:txBody>
      </p:sp>
      <p:sp>
        <p:nvSpPr>
          <p:cNvPr id="3" name="Content Placeholder 2"/>
          <p:cNvSpPr>
            <a:spLocks noGrp="1"/>
          </p:cNvSpPr>
          <p:nvPr>
            <p:ph idx="1"/>
          </p:nvPr>
        </p:nvSpPr>
        <p:spPr>
          <a:xfrm>
            <a:off x="107504" y="1028467"/>
            <a:ext cx="8712968" cy="3705571"/>
          </a:xfrm>
        </p:spPr>
        <p:txBody>
          <a:bodyPr>
            <a:noAutofit/>
          </a:bodyPr>
          <a:lstStyle/>
          <a:p>
            <a:r>
              <a:rPr lang="en-US" sz="1800" b="1" dirty="0">
                <a:latin typeface="Times New Roman" panose="02020603050405020304" pitchFamily="18" charset="0"/>
                <a:cs typeface="Times New Roman" panose="02020603050405020304" pitchFamily="18" charset="0"/>
              </a:rPr>
              <a:t>Automatically refills the water tank when the level gets low.</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reduces manual effort and ensures a constant water supply without interruptions.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Prevents water overflow by cutting off the flow at full level.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 helps conserve water and protects your space from water damage and flooding.</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Allows remote monitoring and control through Firebase.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You can check water levels and control the system from anywhere using your phone or computer.</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Easily expandable to support additional valves or sensors.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system can be scaled for larger setups or customized needs without major changes.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89"/>
            <a:ext cx="7499176" cy="1028700"/>
          </a:xfrm>
        </p:spPr>
        <p:txBody>
          <a:bodyPr>
            <a:normAutofit/>
          </a:bodyPr>
          <a:lstStyle/>
          <a:p>
            <a:pPr algn="ctr"/>
            <a:r>
              <a:rPr lang="en-IN" sz="2800" b="1" dirty="0">
                <a:latin typeface="Times New Roman Bold" panose="02020603050405020304" charset="0"/>
                <a:cs typeface="Times New Roman Bold" panose="02020603050405020304" charset="0"/>
              </a:rPr>
              <a:t>CONCLUSION</a:t>
            </a:r>
            <a:endParaRPr lang="en-IN" sz="2800" b="1" dirty="0">
              <a:latin typeface="Times New Roman Bold" panose="02020603050405020304" charset="0"/>
              <a:cs typeface="Times New Roman Bold" panose="02020603050405020304" charset="0"/>
            </a:endParaRPr>
          </a:p>
        </p:txBody>
      </p:sp>
      <p:sp>
        <p:nvSpPr>
          <p:cNvPr id="3" name="Content Placeholder 2"/>
          <p:cNvSpPr>
            <a:spLocks noGrp="1"/>
          </p:cNvSpPr>
          <p:nvPr>
            <p:ph idx="1"/>
          </p:nvPr>
        </p:nvSpPr>
        <p:spPr>
          <a:xfrm>
            <a:off x="417871" y="1018715"/>
            <a:ext cx="8229600" cy="3714750"/>
          </a:xfrm>
        </p:spPr>
        <p:txBody>
          <a:bodyPr>
            <a:normAutofit/>
          </a:bodyPr>
          <a:lstStyle/>
          <a:p>
            <a:pPr algn="just"/>
            <a:r>
              <a:rPr lang="en-US" sz="1800" dirty="0">
                <a:latin typeface="Times New Roman" panose="02020603050405020304" pitchFamily="18" charset="0"/>
                <a:cs typeface="Times New Roman" panose="02020603050405020304" pitchFamily="18" charset="0"/>
              </a:rPr>
              <a:t>The Smart Water Management System addresses the need for efficient and reliable water distribution in villages through automation and real-time monitoring. It reduces wastage, improves water quality, and ensures fair access to clean water. The system is feasible with readily available components and commercially viable for rural and urban areas. Its unique combination of automation and monitoring enhances efficiency, making it scalable for industrial use and suitable for patenting and wider implementation.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3990</Words>
  <Application>WPS Slides</Application>
  <PresentationFormat>On-screen Show (16:9)</PresentationFormat>
  <Paragraphs>72</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Calibri</vt:lpstr>
      <vt:lpstr>Arial Regular</vt:lpstr>
      <vt:lpstr>Times New Roman</vt:lpstr>
      <vt:lpstr>Cambria</vt:lpstr>
      <vt:lpstr>Times New Roman Bold</vt:lpstr>
      <vt:lpstr>Lato Black</vt:lpstr>
      <vt:lpstr>Arial</vt:lpstr>
      <vt:lpstr>Microsoft YaHei</vt:lpstr>
      <vt:lpstr>Arial Unicode MS</vt:lpstr>
      <vt:lpstr>Orange Waves</vt:lpstr>
      <vt:lpstr>PowerPoint 演示文稿</vt:lpstr>
      <vt:lpstr>INTRODUCTION</vt:lpstr>
      <vt:lpstr>PROBLEM STATEMENT</vt:lpstr>
      <vt:lpstr>EXISTING SYSTEM</vt:lpstr>
      <vt:lpstr>PROPOSED SYSTEM</vt:lpstr>
      <vt:lpstr>TECHNOLOGY USED</vt:lpstr>
      <vt:lpstr>BLOCK DIAGRAM</vt:lpstr>
      <vt:lpstr>BENIFITS</vt:lpstr>
      <vt:lpstr>CONCLUSION</vt:lpstr>
      <vt:lpstr>THANK YOU </vt:lpstr>
    </vt:vector>
  </TitlesOfParts>
  <Company>topppt.cn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ADITI KADAM</cp:lastModifiedBy>
  <cp:revision>43</cp:revision>
  <dcterms:created xsi:type="dcterms:W3CDTF">2025-04-22T18:11:00Z</dcterms:created>
  <dcterms:modified xsi:type="dcterms:W3CDTF">2025-05-10T14:46:24Z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1033-12.2.0.20795</vt:lpwstr>
  </property>
  <property fmtid="{D5CDD505-2E9C-101B-9397-08002B2CF9AE}" pid="3" name="ICV">
    <vt:lpwstr>0289595F2026C95498D2076839FD2131_41</vt:lpwstr>
  </property>
</Properties>
</file>