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
            <a:pPr algn="ctr">
              <a:defRPr sz="3200" b="1"/>
            </a:pPr>
            <a:r>
              <a:t>Sales and Profit Analysis: Q[Quarter/Year]</a:t>
            </a:r>
          </a:p>
        </p:txBody>
      </p:sp>
      <p:sp>
        <p:nvSpPr>
          <p:cNvPr id="3" name="TextBox 2"/>
          <p:cNvSpPr txBox="1"/>
          <p:nvPr/>
        </p:nvSpPr>
        <p:spPr>
          <a:xfrm>
            <a:off x="457200" y="1188720"/>
            <a:ext cx="6400800" cy="3657600"/>
          </a:xfrm>
          <a:prstGeom prst="rect">
            <a:avLst/>
          </a:prstGeom>
          <a:noFill/>
        </p:spPr>
        <p:txBody>
          <a:bodyPr wrap="none">
            <a:spAutoFit/>
          </a:bodyPr>
          <a:lstStyle/>
          <a:p/>
          <a:p>
            <a:pPr>
              <a:defRPr sz="1600"/>
            </a:pPr>
            <a:r>
              <a:t>This presentation analyzes sales and profit data for Electronics, Furniture, and Stationery categories.  We will explore key performance indicators to understand the contribution of each category to overall revenue.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
            <a:pPr algn="ctr">
              <a:defRPr sz="3200" b="1"/>
            </a:pPr>
            <a:r>
              <a:t>Sales Performance by Category</a:t>
            </a:r>
          </a:p>
        </p:txBody>
      </p:sp>
      <p:sp>
        <p:nvSpPr>
          <p:cNvPr id="3" name="TextBox 2"/>
          <p:cNvSpPr txBox="1"/>
          <p:nvPr/>
        </p:nvSpPr>
        <p:spPr>
          <a:xfrm>
            <a:off x="457200" y="1188720"/>
            <a:ext cx="6400800" cy="3657600"/>
          </a:xfrm>
          <a:prstGeom prst="rect">
            <a:avLst/>
          </a:prstGeom>
          <a:noFill/>
        </p:spPr>
        <p:txBody>
          <a:bodyPr wrap="none">
            <a:spAutoFit/>
          </a:bodyPr>
          <a:lstStyle/>
          <a:p/>
          <a:p>
            <a:pPr lvl="1">
              <a:defRPr sz="1400"/>
            </a:pPr>
            <a:r>
              <a:t>Electronics: $10,000 in sales</a:t>
            </a:r>
          </a:p>
          <a:p>
            <a:pPr lvl="1">
              <a:defRPr sz="1400"/>
            </a:pPr>
            <a:r>
              <a:t>Furniture: $15,000 in sales</a:t>
            </a:r>
          </a:p>
          <a:p>
            <a:pPr lvl="1">
              <a:defRPr sz="1400"/>
            </a:pPr>
            <a:r>
              <a:t>Stationery: $5,000 in sales</a:t>
            </a:r>
          </a:p>
        </p:txBody>
      </p:sp>
      <p:pic>
        <p:nvPicPr>
          <p:cNvPr id="4" name="Picture 3" descr="sales_bar_chart.png"/>
          <p:cNvPicPr>
            <a:picLocks noChangeAspect="1"/>
          </p:cNvPicPr>
          <p:nvPr/>
        </p:nvPicPr>
        <p:blipFill>
          <a:blip r:embed="rId2"/>
          <a:stretch>
            <a:fillRect/>
          </a:stretch>
        </p:blipFill>
        <p:spPr>
          <a:xfrm>
            <a:off x="457200" y="3200400"/>
            <a:ext cx="6400800" cy="27432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
            <a:pPr algn="ctr">
              <a:defRPr sz="3200" b="1"/>
            </a:pPr>
            <a:r>
              <a:t>Profitability by Category</a:t>
            </a:r>
          </a:p>
        </p:txBody>
      </p:sp>
      <p:sp>
        <p:nvSpPr>
          <p:cNvPr id="3" name="TextBox 2"/>
          <p:cNvSpPr txBox="1"/>
          <p:nvPr/>
        </p:nvSpPr>
        <p:spPr>
          <a:xfrm>
            <a:off x="457200" y="1188720"/>
            <a:ext cx="6400800" cy="3657600"/>
          </a:xfrm>
          <a:prstGeom prst="rect">
            <a:avLst/>
          </a:prstGeom>
          <a:noFill/>
        </p:spPr>
        <p:txBody>
          <a:bodyPr wrap="none">
            <a:spAutoFit/>
          </a:bodyPr>
          <a:lstStyle/>
          <a:p/>
          <a:p>
            <a:pPr lvl="1">
              <a:defRPr sz="1400"/>
            </a:pPr>
            <a:r>
              <a:t>Electronics: $2,000 profit</a:t>
            </a:r>
          </a:p>
          <a:p>
            <a:pPr lvl="1">
              <a:defRPr sz="1400"/>
            </a:pPr>
            <a:r>
              <a:t>Furniture: $3,000 profit</a:t>
            </a:r>
          </a:p>
          <a:p>
            <a:pPr lvl="1">
              <a:defRPr sz="1400"/>
            </a:pPr>
            <a:r>
              <a:t>Stationery: $1,000 profit</a:t>
            </a:r>
          </a:p>
        </p:txBody>
      </p:sp>
      <p:pic>
        <p:nvPicPr>
          <p:cNvPr id="4" name="Picture 3" descr="profit_bar_chart.png"/>
          <p:cNvPicPr>
            <a:picLocks noChangeAspect="1"/>
          </p:cNvPicPr>
          <p:nvPr/>
        </p:nvPicPr>
        <p:blipFill>
          <a:blip r:embed="rId2"/>
          <a:stretch>
            <a:fillRect/>
          </a:stretch>
        </p:blipFill>
        <p:spPr>
          <a:xfrm>
            <a:off x="457200" y="3200400"/>
            <a:ext cx="6400800" cy="27432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
            <a:pPr algn="ctr">
              <a:defRPr sz="3200" b="1"/>
            </a:pPr>
            <a:r>
              <a:t>Sales Distribution by Category</a:t>
            </a:r>
          </a:p>
        </p:txBody>
      </p:sp>
      <p:sp>
        <p:nvSpPr>
          <p:cNvPr id="3" name="TextBox 2"/>
          <p:cNvSpPr txBox="1"/>
          <p:nvPr/>
        </p:nvSpPr>
        <p:spPr>
          <a:xfrm>
            <a:off x="457200" y="1188720"/>
            <a:ext cx="6400800" cy="3657600"/>
          </a:xfrm>
          <a:prstGeom prst="rect">
            <a:avLst/>
          </a:prstGeom>
          <a:noFill/>
        </p:spPr>
        <p:txBody>
          <a:bodyPr wrap="none">
            <a:spAutoFit/>
          </a:bodyPr>
          <a:lstStyle/>
          <a:p/>
          <a:p>
            <a:pPr>
              <a:defRPr sz="1600"/>
            </a:pPr>
            <a:r>
              <a:t>This pie chart shows the percentage contribution of each category to the total sales. </a:t>
            </a:r>
          </a:p>
        </p:txBody>
      </p:sp>
      <p:pic>
        <p:nvPicPr>
          <p:cNvPr id="4" name="Picture 3" descr="sales_pie_chart.png"/>
          <p:cNvPicPr>
            <a:picLocks noChangeAspect="1"/>
          </p:cNvPicPr>
          <p:nvPr/>
        </p:nvPicPr>
        <p:blipFill>
          <a:blip r:embed="rId2"/>
          <a:stretch>
            <a:fillRect/>
          </a:stretch>
        </p:blipFill>
        <p:spPr>
          <a:xfrm>
            <a:off x="457200" y="3200400"/>
            <a:ext cx="6400800" cy="2743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
            <a:pPr algn="ctr">
              <a:defRPr sz="3200" b="1"/>
            </a:pPr>
            <a:r>
              <a:t>Profit Distribution by Category</a:t>
            </a:r>
          </a:p>
        </p:txBody>
      </p:sp>
      <p:sp>
        <p:nvSpPr>
          <p:cNvPr id="3" name="TextBox 2"/>
          <p:cNvSpPr txBox="1"/>
          <p:nvPr/>
        </p:nvSpPr>
        <p:spPr>
          <a:xfrm>
            <a:off x="457200" y="1188720"/>
            <a:ext cx="6400800" cy="3657600"/>
          </a:xfrm>
          <a:prstGeom prst="rect">
            <a:avLst/>
          </a:prstGeom>
          <a:noFill/>
        </p:spPr>
        <p:txBody>
          <a:bodyPr wrap="none">
            <a:spAutoFit/>
          </a:bodyPr>
          <a:lstStyle/>
          <a:p/>
          <a:p>
            <a:pPr>
              <a:defRPr sz="1600"/>
            </a:pPr>
            <a:r>
              <a:t>This pie chart showcases the proportional contribution of each category to the overall profit. </a:t>
            </a:r>
          </a:p>
        </p:txBody>
      </p:sp>
      <p:pic>
        <p:nvPicPr>
          <p:cNvPr id="4" name="Picture 3" descr="profit_pie_chart.png"/>
          <p:cNvPicPr>
            <a:picLocks noChangeAspect="1"/>
          </p:cNvPicPr>
          <p:nvPr/>
        </p:nvPicPr>
        <p:blipFill>
          <a:blip r:embed="rId2"/>
          <a:stretch>
            <a:fillRect/>
          </a:stretch>
        </p:blipFill>
        <p:spPr>
          <a:xfrm>
            <a:off x="457200" y="3200400"/>
            <a:ext cx="6400800" cy="27432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
            <a:pPr algn="ctr">
              <a:defRPr sz="3200" b="1"/>
            </a:pPr>
            <a:r>
              <a:t>Key Findings and Recommendations</a:t>
            </a:r>
          </a:p>
        </p:txBody>
      </p:sp>
      <p:sp>
        <p:nvSpPr>
          <p:cNvPr id="3" name="TextBox 2"/>
          <p:cNvSpPr txBox="1"/>
          <p:nvPr/>
        </p:nvSpPr>
        <p:spPr>
          <a:xfrm>
            <a:off x="457200" y="1188720"/>
            <a:ext cx="6400800" cy="3657600"/>
          </a:xfrm>
          <a:prstGeom prst="rect">
            <a:avLst/>
          </a:prstGeom>
          <a:noFill/>
        </p:spPr>
        <p:txBody>
          <a:bodyPr wrap="none">
            <a:spAutoFit/>
          </a:bodyPr>
          <a:lstStyle/>
          <a:p/>
          <a:p>
            <a:pPr>
              <a:defRPr sz="1600"/>
            </a:pPr>
            <a:r>
              <a:t>Based on the data analyzed, strategic adjustments can be implemented to optimize overall performance and maximize profitability across all categories.  Further analysis should be conducted to identify contributing factors to the observed performance and inform future business decisions.</a:t>
            </a:r>
          </a:p>
          <a:p>
            <a:pPr lvl="1">
              <a:defRPr sz="1400"/>
            </a:pPr>
            <a:r>
              <a:t>Furniture is the highest-performing category in both sales and profit.</a:t>
            </a:r>
          </a:p>
          <a:p>
            <a:pPr lvl="1">
              <a:defRPr sz="1400"/>
            </a:pPr>
            <a:r>
              <a:t>Further investigation is needed to understand the lower profit margin in Electronics despite higher sales volume.</a:t>
            </a:r>
          </a:p>
          <a:p>
            <a:pPr lvl="1">
              <a:defRPr sz="1400"/>
            </a:pPr>
            <a:r>
              <a:t>Strategies to improve Stationery sales and profitability should be considered.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