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7" r:id="rId2"/>
    <p:sldId id="268" r:id="rId3"/>
    <p:sldId id="260" r:id="rId4"/>
    <p:sldId id="271" r:id="rId5"/>
    <p:sldId id="272" r:id="rId6"/>
    <p:sldId id="257" r:id="rId7"/>
    <p:sldId id="256" r:id="rId8"/>
    <p:sldId id="273" r:id="rId9"/>
    <p:sldId id="261" r:id="rId10"/>
    <p:sldId id="258" r:id="rId11"/>
    <p:sldId id="274" r:id="rId12"/>
    <p:sldId id="270" r:id="rId13"/>
    <p:sldId id="262" r:id="rId14"/>
    <p:sldId id="263" r:id="rId15"/>
    <p:sldId id="264" r:id="rId16"/>
    <p:sldId id="265" r:id="rId17"/>
    <p:sldId id="275" r:id="rId18"/>
    <p:sldId id="266" r:id="rId19"/>
    <p:sldId id="276" r:id="rId20"/>
    <p:sldId id="277" r:id="rId21"/>
    <p:sldId id="278"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6/12/2023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marutitech.com/custom-chatbot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onlim.com/en/the-history-of-chatbots/" TargetMode="External"/><Relationship Id="rId2" Type="http://schemas.openxmlformats.org/officeDocument/2006/relationships/hyperlink" Target="https://www.google.com/search?q=chatbot&amp;rlz=1C1CHZN_enIN966IN966&amp;source=lnms&amp;tbm=isch&amp;sa=X&amp;ved=2ahUKEwiaz_fp9rj_AhV3-TgGHYkfBNMQ_AUoAXoECAEQAw&amp;biw=1163&amp;bih=517&amp;dpr=1.65" TargetMode="External"/><Relationship Id="rId1" Type="http://schemas.openxmlformats.org/officeDocument/2006/relationships/slideLayout" Target="../slideLayouts/slideLayout2.xml"/><Relationship Id="rId4" Type="http://schemas.openxmlformats.org/officeDocument/2006/relationships/hyperlink" Target="https://www.google.com/search?q=chatbot&amp;rlz=1C1CHZN_enIN966IN966&amp;source=lnms&amp;tbm=isch&amp;sa=X&amp;ved=2ahUKEwiaz_fp9rj_AhV3-TgGHYkfBNMQ_AUoAXoECAEQAw&amp;biw=1163&amp;bih=517&amp;dpr=1.65#imgrc=6lvqFqbsDIWrJM"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BAC5-8C35-A976-BF47-8E2999ECAB42}"/>
              </a:ext>
            </a:extLst>
          </p:cNvPr>
          <p:cNvSpPr>
            <a:spLocks noGrp="1"/>
          </p:cNvSpPr>
          <p:nvPr>
            <p:ph type="title"/>
          </p:nvPr>
        </p:nvSpPr>
        <p:spPr>
          <a:xfrm>
            <a:off x="919119" y="-248813"/>
            <a:ext cx="10353761" cy="2030963"/>
          </a:xfrm>
        </p:spPr>
        <p:txBody>
          <a:bodyPr>
            <a:normAutofit/>
          </a:bodyPr>
          <a:lstStyle/>
          <a:p>
            <a:r>
              <a:rPr lang="en-IN" sz="4000" dirty="0" err="1">
                <a:latin typeface="Arial Rounded MT Bold" panose="020F0704030504030204" pitchFamily="34" charset="0"/>
              </a:rPr>
              <a:t>ChatBot</a:t>
            </a:r>
            <a:r>
              <a:rPr lang="en-IN" sz="4000" dirty="0">
                <a:latin typeface="Arial Rounded MT Bold" panose="020F0704030504030204" pitchFamily="34" charset="0"/>
              </a:rPr>
              <a:t> (</a:t>
            </a:r>
            <a:r>
              <a:rPr lang="en-IN" sz="4000" dirty="0" err="1">
                <a:latin typeface="Arial Rounded MT Bold" panose="020F0704030504030204" pitchFamily="34" charset="0"/>
              </a:rPr>
              <a:t>ChatGPT</a:t>
            </a:r>
            <a:r>
              <a:rPr lang="en-IN" sz="4000" dirty="0">
                <a:latin typeface="Arial Rounded MT Bold" panose="020F0704030504030204" pitchFamily="34" charset="0"/>
              </a:rPr>
              <a:t>)</a:t>
            </a:r>
            <a:endParaRPr lang="en-IN" sz="4000" dirty="0"/>
          </a:p>
        </p:txBody>
      </p:sp>
      <p:sp>
        <p:nvSpPr>
          <p:cNvPr id="5" name="TextBox 4">
            <a:extLst>
              <a:ext uri="{FF2B5EF4-FFF2-40B4-BE49-F238E27FC236}">
                <a16:creationId xmlns:a16="http://schemas.microsoft.com/office/drawing/2014/main" id="{BAF30515-7355-A8BB-C480-1D735DD1DF3E}"/>
              </a:ext>
            </a:extLst>
          </p:cNvPr>
          <p:cNvSpPr txBox="1"/>
          <p:nvPr/>
        </p:nvSpPr>
        <p:spPr>
          <a:xfrm>
            <a:off x="191277" y="2492977"/>
            <a:ext cx="2509935" cy="430887"/>
          </a:xfrm>
          <a:prstGeom prst="rect">
            <a:avLst/>
          </a:prstGeom>
          <a:noFill/>
        </p:spPr>
        <p:txBody>
          <a:bodyPr wrap="square" rtlCol="0">
            <a:spAutoFit/>
          </a:bodyPr>
          <a:lstStyle/>
          <a:p>
            <a:r>
              <a:rPr lang="en-IN" sz="2200" dirty="0" err="1"/>
              <a:t>FE.Div</a:t>
            </a:r>
            <a:r>
              <a:rPr lang="en-IN" sz="2200" dirty="0"/>
              <a:t> : D</a:t>
            </a:r>
          </a:p>
        </p:txBody>
      </p:sp>
      <p:pic>
        <p:nvPicPr>
          <p:cNvPr id="7" name="Picture 6">
            <a:extLst>
              <a:ext uri="{FF2B5EF4-FFF2-40B4-BE49-F238E27FC236}">
                <a16:creationId xmlns:a16="http://schemas.microsoft.com/office/drawing/2014/main" id="{62971B9C-98B7-84AF-EF90-E16FD85C9AE1}"/>
              </a:ext>
            </a:extLst>
          </p:cNvPr>
          <p:cNvPicPr>
            <a:picLocks noChangeAspect="1"/>
          </p:cNvPicPr>
          <p:nvPr/>
        </p:nvPicPr>
        <p:blipFill>
          <a:blip r:embed="rId2"/>
          <a:stretch>
            <a:fillRect/>
          </a:stretch>
        </p:blipFill>
        <p:spPr>
          <a:xfrm>
            <a:off x="60703" y="183186"/>
            <a:ext cx="1157385" cy="925908"/>
          </a:xfrm>
          <a:prstGeom prst="rect">
            <a:avLst/>
          </a:prstGeom>
        </p:spPr>
      </p:pic>
      <p:sp>
        <p:nvSpPr>
          <p:cNvPr id="8" name="TextBox 7">
            <a:extLst>
              <a:ext uri="{FF2B5EF4-FFF2-40B4-BE49-F238E27FC236}">
                <a16:creationId xmlns:a16="http://schemas.microsoft.com/office/drawing/2014/main" id="{F0D22626-4A3D-6273-60D6-7588CA1D7EDE}"/>
              </a:ext>
            </a:extLst>
          </p:cNvPr>
          <p:cNvSpPr txBox="1"/>
          <p:nvPr/>
        </p:nvSpPr>
        <p:spPr>
          <a:xfrm>
            <a:off x="191277" y="3026497"/>
            <a:ext cx="3956180" cy="2462213"/>
          </a:xfrm>
          <a:prstGeom prst="rect">
            <a:avLst/>
          </a:prstGeom>
          <a:noFill/>
        </p:spPr>
        <p:txBody>
          <a:bodyPr wrap="square" rtlCol="0">
            <a:spAutoFit/>
          </a:bodyPr>
          <a:lstStyle/>
          <a:p>
            <a:r>
              <a:rPr lang="en-IN" sz="2200" dirty="0"/>
              <a:t>Submitted By:</a:t>
            </a:r>
          </a:p>
          <a:p>
            <a:endParaRPr lang="en-IN" sz="2200" dirty="0"/>
          </a:p>
          <a:p>
            <a:pPr marL="342900" indent="-342900">
              <a:buFont typeface="Arial" panose="020B0604020202020204" pitchFamily="34" charset="0"/>
              <a:buChar char="•"/>
            </a:pPr>
            <a:r>
              <a:rPr lang="en-IN" sz="2200" dirty="0" err="1"/>
              <a:t>Tejas</a:t>
            </a:r>
            <a:r>
              <a:rPr lang="en-IN" sz="2200" dirty="0"/>
              <a:t> Bhagat</a:t>
            </a:r>
          </a:p>
          <a:p>
            <a:pPr marL="342900" indent="-342900">
              <a:buFont typeface="Arial" panose="020B0604020202020204" pitchFamily="34" charset="0"/>
              <a:buChar char="•"/>
            </a:pPr>
            <a:r>
              <a:rPr lang="en-IN" sz="2200" dirty="0"/>
              <a:t>Aditi Latane</a:t>
            </a:r>
          </a:p>
          <a:p>
            <a:pPr marL="342900" indent="-342900">
              <a:buFont typeface="Arial" panose="020B0604020202020204" pitchFamily="34" charset="0"/>
              <a:buChar char="•"/>
            </a:pPr>
            <a:r>
              <a:rPr lang="en-IN" sz="2200" dirty="0"/>
              <a:t>Chintamani Adak</a:t>
            </a:r>
          </a:p>
          <a:p>
            <a:pPr marL="342900" indent="-342900">
              <a:buFont typeface="Arial" panose="020B0604020202020204" pitchFamily="34" charset="0"/>
              <a:buChar char="•"/>
            </a:pPr>
            <a:r>
              <a:rPr lang="en-IN" sz="2200" dirty="0"/>
              <a:t>Rohit </a:t>
            </a:r>
            <a:r>
              <a:rPr lang="en-IN" sz="2200" dirty="0" err="1"/>
              <a:t>Belhekar</a:t>
            </a:r>
            <a:endParaRPr lang="en-IN" sz="2200" dirty="0"/>
          </a:p>
          <a:p>
            <a:pPr marL="342900" indent="-342900">
              <a:buFont typeface="Arial" panose="020B0604020202020204" pitchFamily="34" charset="0"/>
              <a:buChar char="•"/>
            </a:pPr>
            <a:r>
              <a:rPr lang="en-IN" sz="2200" dirty="0" err="1"/>
              <a:t>Mayuresh</a:t>
            </a:r>
            <a:r>
              <a:rPr lang="en-IN" sz="2200" dirty="0"/>
              <a:t> </a:t>
            </a:r>
            <a:r>
              <a:rPr lang="en-IN" sz="2200" dirty="0" err="1"/>
              <a:t>Bhabhale</a:t>
            </a:r>
            <a:endParaRPr lang="en-IN" sz="2200" dirty="0"/>
          </a:p>
        </p:txBody>
      </p:sp>
      <p:sp>
        <p:nvSpPr>
          <p:cNvPr id="9" name="TextBox 8">
            <a:extLst>
              <a:ext uri="{FF2B5EF4-FFF2-40B4-BE49-F238E27FC236}">
                <a16:creationId xmlns:a16="http://schemas.microsoft.com/office/drawing/2014/main" id="{AD5EF2FC-BE44-62B1-311C-C0ED8EB49619}"/>
              </a:ext>
            </a:extLst>
          </p:cNvPr>
          <p:cNvSpPr txBox="1"/>
          <p:nvPr/>
        </p:nvSpPr>
        <p:spPr>
          <a:xfrm>
            <a:off x="298580" y="5673012"/>
            <a:ext cx="3741575" cy="769441"/>
          </a:xfrm>
          <a:prstGeom prst="rect">
            <a:avLst/>
          </a:prstGeom>
          <a:noFill/>
        </p:spPr>
        <p:txBody>
          <a:bodyPr wrap="square" rtlCol="0">
            <a:spAutoFit/>
          </a:bodyPr>
          <a:lstStyle/>
          <a:p>
            <a:r>
              <a:rPr lang="en-IN" sz="2200" dirty="0"/>
              <a:t>Under Guidance Of :-</a:t>
            </a:r>
          </a:p>
          <a:p>
            <a:r>
              <a:rPr lang="en-IN" sz="2200" dirty="0"/>
              <a:t>   </a:t>
            </a:r>
            <a:r>
              <a:rPr lang="en-IN" sz="2200" dirty="0" err="1"/>
              <a:t>Prof.Sarita</a:t>
            </a:r>
            <a:r>
              <a:rPr lang="en-IN" sz="2200" dirty="0"/>
              <a:t> Mali</a:t>
            </a:r>
          </a:p>
        </p:txBody>
      </p:sp>
      <p:sp>
        <p:nvSpPr>
          <p:cNvPr id="11" name="TextBox 10">
            <a:extLst>
              <a:ext uri="{FF2B5EF4-FFF2-40B4-BE49-F238E27FC236}">
                <a16:creationId xmlns:a16="http://schemas.microsoft.com/office/drawing/2014/main" id="{42F16177-4F94-AF14-29CC-4F9E673A7E0B}"/>
              </a:ext>
            </a:extLst>
          </p:cNvPr>
          <p:cNvSpPr txBox="1"/>
          <p:nvPr/>
        </p:nvSpPr>
        <p:spPr>
          <a:xfrm>
            <a:off x="4483359" y="1389731"/>
            <a:ext cx="7511143" cy="461665"/>
          </a:xfrm>
          <a:prstGeom prst="rect">
            <a:avLst/>
          </a:prstGeom>
          <a:noFill/>
        </p:spPr>
        <p:txBody>
          <a:bodyPr wrap="square" rtlCol="0">
            <a:spAutoFit/>
          </a:bodyPr>
          <a:lstStyle/>
          <a:p>
            <a:r>
              <a:rPr lang="en-IN" sz="2400" dirty="0"/>
              <a:t>Project base learning</a:t>
            </a:r>
            <a:endParaRPr lang="en-IN" sz="2400" dirty="0">
              <a:latin typeface="Arial Rounded MT Bold" panose="020F0704030504030204" pitchFamily="34" charset="0"/>
            </a:endParaRPr>
          </a:p>
        </p:txBody>
      </p:sp>
      <p:sp>
        <p:nvSpPr>
          <p:cNvPr id="12" name="AutoShape 2" descr="What is ChatGPT: Beginners Guide to Using the AI Chatbot - Metaroids">
            <a:extLst>
              <a:ext uri="{FF2B5EF4-FFF2-40B4-BE49-F238E27FC236}">
                <a16:creationId xmlns:a16="http://schemas.microsoft.com/office/drawing/2014/main" id="{76A747F3-F83F-D86A-452B-1693C10A2821}"/>
              </a:ext>
            </a:extLst>
          </p:cNvPr>
          <p:cNvSpPr>
            <a:spLocks noChangeAspect="1" noChangeArrowheads="1"/>
          </p:cNvSpPr>
          <p:nvPr/>
        </p:nvSpPr>
        <p:spPr bwMode="auto">
          <a:xfrm>
            <a:off x="4413380" y="2088502"/>
            <a:ext cx="3023118" cy="30231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descr="ChatGPT might be sued for defamation by an Australian mayor">
            <a:extLst>
              <a:ext uri="{FF2B5EF4-FFF2-40B4-BE49-F238E27FC236}">
                <a16:creationId xmlns:a16="http://schemas.microsoft.com/office/drawing/2014/main" id="{4F69DBC2-A1BD-73A6-AE8A-0578BD2050D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158"/>
          <a:stretch/>
        </p:blipFill>
        <p:spPr bwMode="auto">
          <a:xfrm>
            <a:off x="6788021" y="2506296"/>
            <a:ext cx="4856583" cy="386287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286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8598-03D9-1E7E-C7F3-1A1DA5D2F1CF}"/>
              </a:ext>
            </a:extLst>
          </p:cNvPr>
          <p:cNvSpPr>
            <a:spLocks noGrp="1"/>
          </p:cNvSpPr>
          <p:nvPr>
            <p:ph type="title"/>
          </p:nvPr>
        </p:nvSpPr>
        <p:spPr>
          <a:xfrm>
            <a:off x="995979" y="-326571"/>
            <a:ext cx="10531625" cy="2080727"/>
          </a:xfrm>
        </p:spPr>
        <p:txBody>
          <a:bodyPr>
            <a:normAutofit/>
          </a:bodyPr>
          <a:lstStyle/>
          <a:p>
            <a:r>
              <a:rPr lang="en-IN" sz="4000" dirty="0"/>
              <a:t>What is chatbot?</a:t>
            </a:r>
          </a:p>
        </p:txBody>
      </p:sp>
      <p:sp>
        <p:nvSpPr>
          <p:cNvPr id="3" name="Text Placeholder 2">
            <a:extLst>
              <a:ext uri="{FF2B5EF4-FFF2-40B4-BE49-F238E27FC236}">
                <a16:creationId xmlns:a16="http://schemas.microsoft.com/office/drawing/2014/main" id="{46B659EB-B7CE-7A6C-C84E-68174A852616}"/>
              </a:ext>
            </a:extLst>
          </p:cNvPr>
          <p:cNvSpPr>
            <a:spLocks noGrp="1"/>
          </p:cNvSpPr>
          <p:nvPr>
            <p:ph type="body" idx="1"/>
          </p:nvPr>
        </p:nvSpPr>
        <p:spPr>
          <a:xfrm>
            <a:off x="1229244" y="1975988"/>
            <a:ext cx="9733512" cy="3340358"/>
          </a:xfrm>
        </p:spPr>
        <p:txBody>
          <a:bodyPr>
            <a:noAutofit/>
          </a:bodyPr>
          <a:lstStyle/>
          <a:p>
            <a:pPr marL="342900" indent="-342900" algn="just">
              <a:lnSpc>
                <a:spcPct val="150000"/>
              </a:lnSpc>
              <a:buFont typeface="Wingdings" panose="05000000000000000000" pitchFamily="2" charset="2"/>
              <a:buChar char="v"/>
            </a:pPr>
            <a:r>
              <a:rPr lang="en-US" sz="2200" dirty="0"/>
              <a:t>The thought behind this technological advancement was to provide users with quick and instantaneous responses to questions that they would ask when conversing through email or by phone</a:t>
            </a:r>
          </a:p>
          <a:p>
            <a:pPr algn="just">
              <a:lnSpc>
                <a:spcPct val="150000"/>
              </a:lnSpc>
            </a:pPr>
            <a:endParaRPr lang="en-US" sz="2200" dirty="0"/>
          </a:p>
          <a:p>
            <a:pPr marL="342900" indent="-342900" algn="just">
              <a:lnSpc>
                <a:spcPct val="150000"/>
              </a:lnSpc>
              <a:buFont typeface="Wingdings" panose="05000000000000000000" pitchFamily="2" charset="2"/>
              <a:buChar char="v"/>
            </a:pPr>
            <a:r>
              <a:rPr lang="en-US" sz="2200" dirty="0"/>
              <a:t>Chatbots has boost productivity among users and lessen the time being spent on tasks.</a:t>
            </a:r>
            <a:endParaRPr lang="en-IN" sz="2200" dirty="0"/>
          </a:p>
          <a:p>
            <a:pPr marL="342900" indent="-342900" algn="just">
              <a:lnSpc>
                <a:spcPct val="150000"/>
              </a:lnSpc>
              <a:buFont typeface="Wingdings" panose="05000000000000000000" pitchFamily="2" charset="2"/>
              <a:buChar char="v"/>
            </a:pPr>
            <a:endParaRPr lang="en-US" sz="2200" dirty="0"/>
          </a:p>
        </p:txBody>
      </p:sp>
    </p:spTree>
    <p:extLst>
      <p:ext uri="{BB962C8B-B14F-4D97-AF65-F5344CB8AC3E}">
        <p14:creationId xmlns:p14="http://schemas.microsoft.com/office/powerpoint/2010/main" val="2113298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75768AD-854A-43DA-0B7D-C53085C3D2B5}"/>
              </a:ext>
            </a:extLst>
          </p:cNvPr>
          <p:cNvSpPr>
            <a:spLocks noGrp="1"/>
          </p:cNvSpPr>
          <p:nvPr>
            <p:ph type="body" sz="half" idx="2"/>
          </p:nvPr>
        </p:nvSpPr>
        <p:spPr>
          <a:xfrm>
            <a:off x="934342" y="758881"/>
            <a:ext cx="5934950" cy="5066566"/>
          </a:xfrm>
        </p:spPr>
        <p:txBody>
          <a:bodyPr>
            <a:normAutofit/>
          </a:bodyPr>
          <a:lstStyle/>
          <a:p>
            <a:pPr marL="342900" indent="-342900" algn="just">
              <a:lnSpc>
                <a:spcPct val="150000"/>
              </a:lnSpc>
              <a:buFont typeface="Wingdings" panose="05000000000000000000" pitchFamily="2" charset="2"/>
              <a:buChar char="v"/>
            </a:pPr>
            <a:r>
              <a:rPr lang="en-US" sz="2200" dirty="0"/>
              <a:t>A chatbot is a type of modern computing program that uses textual or vocal interfaces to replicate human communication or "chitchat.” </a:t>
            </a:r>
          </a:p>
          <a:p>
            <a:pPr algn="just">
              <a:lnSpc>
                <a:spcPct val="150000"/>
              </a:lnSpc>
            </a:pPr>
            <a:endParaRPr lang="en-US" sz="2200" dirty="0"/>
          </a:p>
          <a:p>
            <a:pPr marL="342900" indent="-342900" algn="just">
              <a:lnSpc>
                <a:spcPct val="150000"/>
              </a:lnSpc>
              <a:buFont typeface="Wingdings" panose="05000000000000000000" pitchFamily="2" charset="2"/>
              <a:buChar char="v"/>
            </a:pPr>
            <a:r>
              <a:rPr lang="en-US" sz="2200" dirty="0"/>
              <a:t>It is widely used in many large-scale applications. </a:t>
            </a:r>
          </a:p>
          <a:p>
            <a:endParaRPr lang="en-IN" sz="2200" dirty="0"/>
          </a:p>
        </p:txBody>
      </p:sp>
      <p:pic>
        <p:nvPicPr>
          <p:cNvPr id="1026" name="Picture 2" descr="Chatbot Icon Vector Art, Icons, and Graphics for Free Download">
            <a:extLst>
              <a:ext uri="{FF2B5EF4-FFF2-40B4-BE49-F238E27FC236}">
                <a16:creationId xmlns:a16="http://schemas.microsoft.com/office/drawing/2014/main" id="{38C67E5F-4322-3161-1454-026E071A1773}"/>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6661" r="1666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398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erson Working On Computer With Icons Of Chatbot Computer Program Designed  For Conversation With Human Users Over The Internet Support And Customer  Service Automation Technology Concept Stock Photo - Download Image Now -">
            <a:extLst>
              <a:ext uri="{FF2B5EF4-FFF2-40B4-BE49-F238E27FC236}">
                <a16:creationId xmlns:a16="http://schemas.microsoft.com/office/drawing/2014/main" id="{81ACB3BD-41E0-E107-4CA6-63118AA2AA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91997"/>
            <a:ext cx="7371184" cy="454533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21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59E6-EBD3-2DCE-F409-7C0A41E19F85}"/>
              </a:ext>
            </a:extLst>
          </p:cNvPr>
          <p:cNvSpPr>
            <a:spLocks noGrp="1"/>
          </p:cNvSpPr>
          <p:nvPr>
            <p:ph type="title"/>
          </p:nvPr>
        </p:nvSpPr>
        <p:spPr>
          <a:xfrm>
            <a:off x="-167951" y="609600"/>
            <a:ext cx="12359951" cy="1326321"/>
          </a:xfrm>
        </p:spPr>
        <p:txBody>
          <a:bodyPr/>
          <a:lstStyle/>
          <a:p>
            <a:r>
              <a:rPr lang="en-IN" dirty="0"/>
              <a:t>A image of chatbot : how its works</a:t>
            </a:r>
          </a:p>
        </p:txBody>
      </p:sp>
      <p:pic>
        <p:nvPicPr>
          <p:cNvPr id="5" name="Content Placeholder 4">
            <a:extLst>
              <a:ext uri="{FF2B5EF4-FFF2-40B4-BE49-F238E27FC236}">
                <a16:creationId xmlns:a16="http://schemas.microsoft.com/office/drawing/2014/main" id="{484DCCDD-3294-5650-690B-6B20F9D46D6A}"/>
              </a:ext>
            </a:extLst>
          </p:cNvPr>
          <p:cNvPicPr>
            <a:picLocks noGrp="1" noChangeAspect="1"/>
          </p:cNvPicPr>
          <p:nvPr>
            <p:ph idx="1"/>
          </p:nvPr>
        </p:nvPicPr>
        <p:blipFill>
          <a:blip r:embed="rId2"/>
          <a:stretch>
            <a:fillRect/>
          </a:stretch>
        </p:blipFill>
        <p:spPr>
          <a:xfrm>
            <a:off x="2395537" y="2095500"/>
            <a:ext cx="7391400" cy="3695700"/>
          </a:xfrm>
          <a:prstGeom prst="rect">
            <a:avLst/>
          </a:prstGeom>
          <a:ln>
            <a:noFill/>
          </a:ln>
          <a:effectLst>
            <a:softEdge rad="112500"/>
          </a:effectLst>
        </p:spPr>
      </p:pic>
    </p:spTree>
    <p:extLst>
      <p:ext uri="{BB962C8B-B14F-4D97-AF65-F5344CB8AC3E}">
        <p14:creationId xmlns:p14="http://schemas.microsoft.com/office/powerpoint/2010/main" val="3769324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B0B66-7321-915E-07C7-8B59AE127E11}"/>
              </a:ext>
            </a:extLst>
          </p:cNvPr>
          <p:cNvSpPr>
            <a:spLocks noGrp="1"/>
          </p:cNvSpPr>
          <p:nvPr>
            <p:ph type="title"/>
          </p:nvPr>
        </p:nvSpPr>
        <p:spPr/>
        <p:txBody>
          <a:bodyPr>
            <a:normAutofit/>
          </a:bodyPr>
          <a:lstStyle/>
          <a:p>
            <a:r>
              <a:rPr lang="en-IN" sz="4000" dirty="0"/>
              <a:t>History of chatbot</a:t>
            </a:r>
          </a:p>
        </p:txBody>
      </p:sp>
      <p:sp>
        <p:nvSpPr>
          <p:cNvPr id="3" name="Content Placeholder 2">
            <a:extLst>
              <a:ext uri="{FF2B5EF4-FFF2-40B4-BE49-F238E27FC236}">
                <a16:creationId xmlns:a16="http://schemas.microsoft.com/office/drawing/2014/main" id="{7D1B4B9A-FBD8-8E0A-CF36-21CD8A3A23CA}"/>
              </a:ext>
            </a:extLst>
          </p:cNvPr>
          <p:cNvSpPr>
            <a:spLocks noGrp="1"/>
          </p:cNvSpPr>
          <p:nvPr>
            <p:ph idx="1"/>
          </p:nvPr>
        </p:nvSpPr>
        <p:spPr>
          <a:xfrm>
            <a:off x="737118" y="2016177"/>
            <a:ext cx="6727372" cy="4291314"/>
          </a:xfrm>
        </p:spPr>
        <p:txBody>
          <a:bodyPr>
            <a:normAutofit/>
          </a:bodyPr>
          <a:lstStyle/>
          <a:p>
            <a:pPr algn="just">
              <a:buFont typeface="Wingdings" panose="05000000000000000000" pitchFamily="2" charset="2"/>
              <a:buChar char="v"/>
            </a:pPr>
            <a:r>
              <a:rPr lang="en-US" sz="2200" dirty="0"/>
              <a:t>Eliza is considered as the first chatbot which works on the pattern matching system.</a:t>
            </a:r>
          </a:p>
          <a:p>
            <a:pPr algn="just">
              <a:buFont typeface="Wingdings" panose="05000000000000000000" pitchFamily="2" charset="2"/>
              <a:buChar char="v"/>
            </a:pPr>
            <a:r>
              <a:rPr lang="en-US" sz="2200" dirty="0"/>
              <a:t> It is developed by Joseph </a:t>
            </a:r>
            <a:r>
              <a:rPr lang="en-US" sz="2200" dirty="0" err="1"/>
              <a:t>Weizenbaum</a:t>
            </a:r>
            <a:r>
              <a:rPr lang="en-US" sz="2200" dirty="0"/>
              <a:t> in 1966 </a:t>
            </a:r>
          </a:p>
          <a:p>
            <a:pPr algn="just">
              <a:buFont typeface="Wingdings" panose="05000000000000000000" pitchFamily="2" charset="2"/>
              <a:buChar char="v"/>
            </a:pPr>
            <a:r>
              <a:rPr lang="en-US" sz="2200" dirty="0"/>
              <a:t> It has more than 40,000 categories, where each category has combination of </a:t>
            </a:r>
          </a:p>
          <a:p>
            <a:pPr algn="just">
              <a:buFont typeface="Wingdings" panose="05000000000000000000" pitchFamily="2" charset="2"/>
              <a:buChar char="v"/>
            </a:pPr>
            <a:r>
              <a:rPr lang="en-US" sz="2200" dirty="0"/>
              <a:t>They said that chatbots are easy to implement, they are lightweight and efficient to work. Their paper gives the detailed information about the different applications of the chatbots.</a:t>
            </a:r>
            <a:endParaRPr lang="en-IN" sz="2200" dirty="0"/>
          </a:p>
        </p:txBody>
      </p:sp>
      <p:sp>
        <p:nvSpPr>
          <p:cNvPr id="8" name="AutoShape 2">
            <a:extLst>
              <a:ext uri="{FF2B5EF4-FFF2-40B4-BE49-F238E27FC236}">
                <a16:creationId xmlns:a16="http://schemas.microsoft.com/office/drawing/2014/main" id="{5844A14E-BA3D-586C-66C0-4DE421909DED}"/>
              </a:ext>
            </a:extLst>
          </p:cNvPr>
          <p:cNvSpPr>
            <a:spLocks noChangeAspect="1" noChangeArrowheads="1"/>
          </p:cNvSpPr>
          <p:nvPr/>
        </p:nvSpPr>
        <p:spPr bwMode="auto">
          <a:xfrm>
            <a:off x="7940351" y="3429000"/>
            <a:ext cx="2677886" cy="132632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718D27D6-1BB3-9EAF-11EB-8A2ECD69061A}"/>
              </a:ext>
            </a:extLst>
          </p:cNvPr>
          <p:cNvPicPr>
            <a:picLocks noChangeAspect="1"/>
          </p:cNvPicPr>
          <p:nvPr/>
        </p:nvPicPr>
        <p:blipFill>
          <a:blip r:embed="rId2"/>
          <a:stretch>
            <a:fillRect/>
          </a:stretch>
        </p:blipFill>
        <p:spPr>
          <a:xfrm>
            <a:off x="7623111" y="2389714"/>
            <a:ext cx="4021494" cy="30337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50537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AFFE38-DE10-835B-0F6F-9A361F7185DF}"/>
              </a:ext>
            </a:extLst>
          </p:cNvPr>
          <p:cNvSpPr>
            <a:spLocks noGrp="1"/>
          </p:cNvSpPr>
          <p:nvPr>
            <p:ph idx="1"/>
          </p:nvPr>
        </p:nvSpPr>
        <p:spPr>
          <a:xfrm>
            <a:off x="913795" y="1685512"/>
            <a:ext cx="6354752" cy="4985876"/>
          </a:xfrm>
        </p:spPr>
        <p:txBody>
          <a:bodyPr>
            <a:noAutofit/>
          </a:bodyPr>
          <a:lstStyle/>
          <a:p>
            <a:pPr algn="just">
              <a:buFont typeface="Wingdings" panose="05000000000000000000" pitchFamily="2" charset="2"/>
              <a:buChar char="v"/>
            </a:pPr>
            <a:r>
              <a:rPr lang="en-US" sz="2200" dirty="0"/>
              <a:t>Thomas N. T. and Amrita Vishwa  designed a AIML and 1.5A based chatbot to provide the customer care service over the E-commerce websites. </a:t>
            </a:r>
          </a:p>
          <a:p>
            <a:pPr algn="just">
              <a:buFont typeface="Wingdings" panose="05000000000000000000" pitchFamily="2" charset="2"/>
              <a:buChar char="v"/>
            </a:pPr>
            <a:r>
              <a:rPr lang="en-US" sz="2200" dirty="0"/>
              <a:t>Their approach shows we can improve the chatbot ability by adding other models to it. </a:t>
            </a:r>
          </a:p>
          <a:p>
            <a:pPr algn="just">
              <a:buFont typeface="Wingdings" panose="05000000000000000000" pitchFamily="2" charset="2"/>
              <a:buChar char="v"/>
            </a:pPr>
            <a:r>
              <a:rPr lang="en-US" sz="2200" dirty="0"/>
              <a:t>In android operating system, we can implement the chatbot using the various approaches. </a:t>
            </a:r>
            <a:endParaRPr lang="en-IN" sz="2200" dirty="0"/>
          </a:p>
        </p:txBody>
      </p:sp>
      <p:pic>
        <p:nvPicPr>
          <p:cNvPr id="5" name="Picture 4">
            <a:extLst>
              <a:ext uri="{FF2B5EF4-FFF2-40B4-BE49-F238E27FC236}">
                <a16:creationId xmlns:a16="http://schemas.microsoft.com/office/drawing/2014/main" id="{E2034268-5818-800E-BD96-F832785B0DD9}"/>
              </a:ext>
            </a:extLst>
          </p:cNvPr>
          <p:cNvPicPr>
            <a:picLocks noChangeAspect="1"/>
          </p:cNvPicPr>
          <p:nvPr/>
        </p:nvPicPr>
        <p:blipFill rotWithShape="1">
          <a:blip r:embed="rId2"/>
          <a:srcRect l="9851" t="15483" r="-2449" b="8430"/>
          <a:stretch/>
        </p:blipFill>
        <p:spPr>
          <a:xfrm>
            <a:off x="7361854" y="1707503"/>
            <a:ext cx="3880757" cy="3592286"/>
          </a:xfrm>
          <a:prstGeom prst="rect">
            <a:avLst/>
          </a:prstGeom>
          <a:ln>
            <a:noFill/>
          </a:ln>
          <a:effectLst>
            <a:softEdge rad="112500"/>
          </a:effectLst>
        </p:spPr>
      </p:pic>
    </p:spTree>
    <p:extLst>
      <p:ext uri="{BB962C8B-B14F-4D97-AF65-F5344CB8AC3E}">
        <p14:creationId xmlns:p14="http://schemas.microsoft.com/office/powerpoint/2010/main" val="1792527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7139-0D14-D08A-01C4-7EA5CBE781E1}"/>
              </a:ext>
            </a:extLst>
          </p:cNvPr>
          <p:cNvSpPr>
            <a:spLocks noGrp="1"/>
          </p:cNvSpPr>
          <p:nvPr>
            <p:ph type="title"/>
          </p:nvPr>
        </p:nvSpPr>
        <p:spPr/>
        <p:txBody>
          <a:bodyPr>
            <a:normAutofit/>
          </a:bodyPr>
          <a:lstStyle/>
          <a:p>
            <a:r>
              <a:rPr lang="en-IN" sz="4000" dirty="0"/>
              <a:t>Merits</a:t>
            </a:r>
          </a:p>
        </p:txBody>
      </p:sp>
      <p:sp>
        <p:nvSpPr>
          <p:cNvPr id="3" name="Content Placeholder 2">
            <a:extLst>
              <a:ext uri="{FF2B5EF4-FFF2-40B4-BE49-F238E27FC236}">
                <a16:creationId xmlns:a16="http://schemas.microsoft.com/office/drawing/2014/main" id="{86E5F707-D9AC-5812-0805-B0449A8CCC96}"/>
              </a:ext>
            </a:extLst>
          </p:cNvPr>
          <p:cNvSpPr>
            <a:spLocks noGrp="1"/>
          </p:cNvSpPr>
          <p:nvPr>
            <p:ph idx="1"/>
          </p:nvPr>
        </p:nvSpPr>
        <p:spPr>
          <a:xfrm>
            <a:off x="913795" y="2351313"/>
            <a:ext cx="10353762" cy="4506687"/>
          </a:xfrm>
        </p:spPr>
        <p:txBody>
          <a:bodyPr>
            <a:normAutofit/>
          </a:bodyPr>
          <a:lstStyle/>
          <a:p>
            <a:pPr algn="just">
              <a:lnSpc>
                <a:spcPct val="150000"/>
              </a:lnSpc>
              <a:buFont typeface="Wingdings" panose="05000000000000000000" pitchFamily="2" charset="2"/>
              <a:buChar char="v"/>
            </a:pPr>
            <a:r>
              <a:rPr lang="en-US" sz="2200" dirty="0"/>
              <a:t>Chatbots are cheap, easy and efficient way to communicate with customers. </a:t>
            </a:r>
          </a:p>
          <a:p>
            <a:pPr algn="just">
              <a:lnSpc>
                <a:spcPct val="150000"/>
              </a:lnSpc>
              <a:buFont typeface="Wingdings" panose="05000000000000000000" pitchFamily="2" charset="2"/>
              <a:buChar char="v"/>
            </a:pPr>
            <a:r>
              <a:rPr lang="en-US" sz="2200" dirty="0"/>
              <a:t>Chatbots are intelligent. Advanced software learns from past interactions/responses and hence improves responses over time.</a:t>
            </a:r>
          </a:p>
          <a:p>
            <a:pPr algn="just">
              <a:lnSpc>
                <a:spcPct val="150000"/>
              </a:lnSpc>
              <a:buFont typeface="Wingdings" panose="05000000000000000000" pitchFamily="2" charset="2"/>
              <a:buChar char="v"/>
            </a:pPr>
            <a:r>
              <a:rPr lang="en-US" sz="2200" dirty="0"/>
              <a:t>Chatbots are effective. It allows users to perform tasks efficiently and accurately.</a:t>
            </a:r>
          </a:p>
          <a:p>
            <a:pPr marL="0" indent="0" algn="just">
              <a:lnSpc>
                <a:spcPct val="150000"/>
              </a:lnSpc>
              <a:buNone/>
            </a:pPr>
            <a:endParaRPr lang="en-IN" sz="2200" dirty="0"/>
          </a:p>
        </p:txBody>
      </p:sp>
    </p:spTree>
    <p:extLst>
      <p:ext uri="{BB962C8B-B14F-4D97-AF65-F5344CB8AC3E}">
        <p14:creationId xmlns:p14="http://schemas.microsoft.com/office/powerpoint/2010/main" val="2695358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7139-0D14-D08A-01C4-7EA5CBE781E1}"/>
              </a:ext>
            </a:extLst>
          </p:cNvPr>
          <p:cNvSpPr>
            <a:spLocks noGrp="1"/>
          </p:cNvSpPr>
          <p:nvPr>
            <p:ph type="title"/>
          </p:nvPr>
        </p:nvSpPr>
        <p:spPr/>
        <p:txBody>
          <a:bodyPr>
            <a:normAutofit/>
          </a:bodyPr>
          <a:lstStyle/>
          <a:p>
            <a:endParaRPr lang="en-IN" sz="4000" dirty="0"/>
          </a:p>
        </p:txBody>
      </p:sp>
      <p:sp>
        <p:nvSpPr>
          <p:cNvPr id="3" name="Content Placeholder 2">
            <a:extLst>
              <a:ext uri="{FF2B5EF4-FFF2-40B4-BE49-F238E27FC236}">
                <a16:creationId xmlns:a16="http://schemas.microsoft.com/office/drawing/2014/main" id="{86E5F707-D9AC-5812-0805-B0449A8CCC96}"/>
              </a:ext>
            </a:extLst>
          </p:cNvPr>
          <p:cNvSpPr>
            <a:spLocks noGrp="1"/>
          </p:cNvSpPr>
          <p:nvPr>
            <p:ph idx="1"/>
          </p:nvPr>
        </p:nvSpPr>
        <p:spPr>
          <a:xfrm>
            <a:off x="913794" y="1935921"/>
            <a:ext cx="10353762" cy="4506687"/>
          </a:xfrm>
        </p:spPr>
        <p:txBody>
          <a:bodyPr>
            <a:normAutofit/>
          </a:bodyPr>
          <a:lstStyle/>
          <a:p>
            <a:pPr algn="just">
              <a:lnSpc>
                <a:spcPct val="150000"/>
              </a:lnSpc>
              <a:buFont typeface="Wingdings" panose="05000000000000000000" pitchFamily="2" charset="2"/>
              <a:buChar char="v"/>
            </a:pPr>
            <a:r>
              <a:rPr lang="en-US" sz="2200" dirty="0"/>
              <a:t>Chatbots are engaging. It enables human like interaction delivered through a channel that is easily scalable.</a:t>
            </a:r>
          </a:p>
          <a:p>
            <a:pPr algn="just">
              <a:lnSpc>
                <a:spcPct val="150000"/>
              </a:lnSpc>
              <a:buFont typeface="Wingdings" panose="05000000000000000000" pitchFamily="2" charset="2"/>
              <a:buChar char="v"/>
            </a:pPr>
            <a:r>
              <a:rPr lang="en-US" sz="2200" dirty="0"/>
              <a:t>It does not require human being for its operation and hence saves cost of hiring human beings. It can be employed as per business model.</a:t>
            </a:r>
          </a:p>
          <a:p>
            <a:pPr algn="just">
              <a:lnSpc>
                <a:spcPct val="150000"/>
              </a:lnSpc>
              <a:buFont typeface="Wingdings" panose="05000000000000000000" pitchFamily="2" charset="2"/>
              <a:buChar char="v"/>
            </a:pPr>
            <a:r>
              <a:rPr lang="en-US" sz="2200" dirty="0"/>
              <a:t>As chatbot technology is based on AI, I recommend reader to understand advantages of Artificial Intelligence .</a:t>
            </a:r>
          </a:p>
        </p:txBody>
      </p:sp>
    </p:spTree>
    <p:extLst>
      <p:ext uri="{BB962C8B-B14F-4D97-AF65-F5344CB8AC3E}">
        <p14:creationId xmlns:p14="http://schemas.microsoft.com/office/powerpoint/2010/main" val="1435985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5DC6D-F4E9-6A18-B4B3-BCF2EB037796}"/>
              </a:ext>
            </a:extLst>
          </p:cNvPr>
          <p:cNvSpPr>
            <a:spLocks noGrp="1"/>
          </p:cNvSpPr>
          <p:nvPr>
            <p:ph type="title"/>
          </p:nvPr>
        </p:nvSpPr>
        <p:spPr/>
        <p:txBody>
          <a:bodyPr>
            <a:normAutofit/>
          </a:bodyPr>
          <a:lstStyle/>
          <a:p>
            <a:r>
              <a:rPr lang="en-IN" sz="4000" dirty="0"/>
              <a:t>demerits</a:t>
            </a:r>
          </a:p>
        </p:txBody>
      </p:sp>
      <p:sp>
        <p:nvSpPr>
          <p:cNvPr id="3" name="Content Placeholder 2">
            <a:extLst>
              <a:ext uri="{FF2B5EF4-FFF2-40B4-BE49-F238E27FC236}">
                <a16:creationId xmlns:a16="http://schemas.microsoft.com/office/drawing/2014/main" id="{DD7750CF-C675-A19C-CDD1-9F0696A5793A}"/>
              </a:ext>
            </a:extLst>
          </p:cNvPr>
          <p:cNvSpPr>
            <a:spLocks noGrp="1"/>
          </p:cNvSpPr>
          <p:nvPr>
            <p:ph idx="1"/>
          </p:nvPr>
        </p:nvSpPr>
        <p:spPr>
          <a:xfrm>
            <a:off x="913795" y="2096064"/>
            <a:ext cx="10353762" cy="3866198"/>
          </a:xfrm>
        </p:spPr>
        <p:txBody>
          <a:bodyPr>
            <a:normAutofit/>
          </a:bodyPr>
          <a:lstStyle/>
          <a:p>
            <a:pPr algn="just">
              <a:lnSpc>
                <a:spcPct val="150000"/>
              </a:lnSpc>
              <a:buFont typeface="Wingdings" panose="05000000000000000000" pitchFamily="2" charset="2"/>
              <a:buChar char="v"/>
            </a:pPr>
            <a:r>
              <a:rPr lang="en-US" sz="2200" dirty="0"/>
              <a:t>Chatbots can't answer all the queries and hence it can be seen as lacking personal </a:t>
            </a:r>
            <a:r>
              <a:rPr lang="en-US" sz="2200" dirty="0" err="1"/>
              <a:t>touch.Certain</a:t>
            </a:r>
            <a:r>
              <a:rPr lang="en-US" sz="2200" dirty="0"/>
              <a:t> chatbots are poor in processing and takes time to filter results. This annoys the users. </a:t>
            </a:r>
          </a:p>
          <a:p>
            <a:pPr algn="just">
              <a:lnSpc>
                <a:spcPct val="150000"/>
              </a:lnSpc>
              <a:buFont typeface="Wingdings" panose="05000000000000000000" pitchFamily="2" charset="2"/>
              <a:buChar char="v"/>
            </a:pPr>
            <a:r>
              <a:rPr lang="en-US" sz="2200" dirty="0"/>
              <a:t>Different chatbots require different installation procedures and hence increases initial installation cost unlike human </a:t>
            </a:r>
            <a:r>
              <a:rPr lang="en-US" sz="2200" dirty="0" err="1"/>
              <a:t>beings.Certain</a:t>
            </a:r>
            <a:r>
              <a:rPr lang="en-US" sz="2200" dirty="0"/>
              <a:t> chatbots have limited availability of data and require some time for their self update. This process leads to slower response times and expensive solutions.</a:t>
            </a:r>
          </a:p>
        </p:txBody>
      </p:sp>
    </p:spTree>
    <p:extLst>
      <p:ext uri="{BB962C8B-B14F-4D97-AF65-F5344CB8AC3E}">
        <p14:creationId xmlns:p14="http://schemas.microsoft.com/office/powerpoint/2010/main" val="3379218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5DC6D-F4E9-6A18-B4B3-BCF2EB037796}"/>
              </a:ext>
            </a:extLst>
          </p:cNvPr>
          <p:cNvSpPr>
            <a:spLocks noGrp="1"/>
          </p:cNvSpPr>
          <p:nvPr>
            <p:ph type="title"/>
          </p:nvPr>
        </p:nvSpPr>
        <p:spPr/>
        <p:txBody>
          <a:bodyPr>
            <a:normAutofit/>
          </a:bodyPr>
          <a:lstStyle/>
          <a:p>
            <a:endParaRPr lang="en-IN" sz="4000" dirty="0"/>
          </a:p>
        </p:txBody>
      </p:sp>
      <p:sp>
        <p:nvSpPr>
          <p:cNvPr id="3" name="Content Placeholder 2">
            <a:extLst>
              <a:ext uri="{FF2B5EF4-FFF2-40B4-BE49-F238E27FC236}">
                <a16:creationId xmlns:a16="http://schemas.microsoft.com/office/drawing/2014/main" id="{DD7750CF-C675-A19C-CDD1-9F0696A5793A}"/>
              </a:ext>
            </a:extLst>
          </p:cNvPr>
          <p:cNvSpPr>
            <a:spLocks noGrp="1"/>
          </p:cNvSpPr>
          <p:nvPr>
            <p:ph idx="1"/>
          </p:nvPr>
        </p:nvSpPr>
        <p:spPr>
          <a:xfrm>
            <a:off x="913795" y="2096064"/>
            <a:ext cx="10353762" cy="3866198"/>
          </a:xfrm>
        </p:spPr>
        <p:txBody>
          <a:bodyPr>
            <a:normAutofit/>
          </a:bodyPr>
          <a:lstStyle/>
          <a:p>
            <a:pPr algn="just">
              <a:lnSpc>
                <a:spcPct val="150000"/>
              </a:lnSpc>
              <a:buFont typeface="Wingdings" panose="05000000000000000000" pitchFamily="2" charset="2"/>
              <a:buChar char="v"/>
            </a:pPr>
            <a:r>
              <a:rPr lang="en-US" sz="2200" dirty="0"/>
              <a:t>Chatbots are poor in making decisions unlike human beings.</a:t>
            </a:r>
          </a:p>
          <a:p>
            <a:pPr algn="just">
              <a:lnSpc>
                <a:spcPct val="150000"/>
              </a:lnSpc>
              <a:buFont typeface="Wingdings" panose="05000000000000000000" pitchFamily="2" charset="2"/>
              <a:buChar char="v"/>
            </a:pPr>
            <a:r>
              <a:rPr lang="en-US" sz="2200" dirty="0"/>
              <a:t>Certain chatbots are poor in memory and do not store past conversations. This annoys users as they need to re-type same things. This requires more efforts from user point of view.</a:t>
            </a:r>
            <a:endParaRPr lang="en-IN" sz="2200" dirty="0"/>
          </a:p>
        </p:txBody>
      </p:sp>
    </p:spTree>
    <p:extLst>
      <p:ext uri="{BB962C8B-B14F-4D97-AF65-F5344CB8AC3E}">
        <p14:creationId xmlns:p14="http://schemas.microsoft.com/office/powerpoint/2010/main" val="364760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C2C28-99AB-4505-381E-C23CC67289BA}"/>
              </a:ext>
            </a:extLst>
          </p:cNvPr>
          <p:cNvSpPr>
            <a:spLocks noGrp="1"/>
          </p:cNvSpPr>
          <p:nvPr>
            <p:ph type="title"/>
          </p:nvPr>
        </p:nvSpPr>
        <p:spPr/>
        <p:txBody>
          <a:bodyPr>
            <a:normAutofit/>
          </a:bodyPr>
          <a:lstStyle/>
          <a:p>
            <a:r>
              <a:rPr lang="en-IN" sz="4000" dirty="0"/>
              <a:t>Content</a:t>
            </a:r>
          </a:p>
        </p:txBody>
      </p:sp>
      <p:sp>
        <p:nvSpPr>
          <p:cNvPr id="4" name="TextBox 3">
            <a:extLst>
              <a:ext uri="{FF2B5EF4-FFF2-40B4-BE49-F238E27FC236}">
                <a16:creationId xmlns:a16="http://schemas.microsoft.com/office/drawing/2014/main" id="{2813C7DF-9D93-28D7-54AC-223B5424BD60}"/>
              </a:ext>
            </a:extLst>
          </p:cNvPr>
          <p:cNvSpPr txBox="1"/>
          <p:nvPr/>
        </p:nvSpPr>
        <p:spPr>
          <a:xfrm>
            <a:off x="662473" y="1504314"/>
            <a:ext cx="7333861" cy="6127447"/>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IN" sz="2200" dirty="0">
                <a:latin typeface="Algerian" panose="04020705040A02060702" pitchFamily="82" charset="0"/>
              </a:rPr>
              <a:t>AIM</a:t>
            </a:r>
          </a:p>
          <a:p>
            <a:pPr marL="342900" indent="-342900">
              <a:lnSpc>
                <a:spcPct val="150000"/>
              </a:lnSpc>
              <a:buFont typeface="Wingdings" panose="05000000000000000000" pitchFamily="2" charset="2"/>
              <a:buChar char="v"/>
            </a:pPr>
            <a:r>
              <a:rPr lang="en-IN" sz="2200" dirty="0">
                <a:latin typeface="Algerian" panose="04020705040A02060702" pitchFamily="82" charset="0"/>
              </a:rPr>
              <a:t>OBJECTIVE</a:t>
            </a:r>
          </a:p>
          <a:p>
            <a:pPr marL="342900" indent="-342900">
              <a:lnSpc>
                <a:spcPct val="150000"/>
              </a:lnSpc>
              <a:buFont typeface="Wingdings" panose="05000000000000000000" pitchFamily="2" charset="2"/>
              <a:buChar char="v"/>
            </a:pPr>
            <a:r>
              <a:rPr lang="en-IN" sz="2200" dirty="0">
                <a:latin typeface="Algerian" panose="04020705040A02060702" pitchFamily="82" charset="0"/>
              </a:rPr>
              <a:t>Introduction</a:t>
            </a:r>
          </a:p>
          <a:p>
            <a:pPr marL="342900" indent="-342900">
              <a:lnSpc>
                <a:spcPct val="150000"/>
              </a:lnSpc>
              <a:buFont typeface="Wingdings" panose="05000000000000000000" pitchFamily="2" charset="2"/>
              <a:buChar char="v"/>
            </a:pPr>
            <a:r>
              <a:rPr lang="en-IN" sz="2200" dirty="0">
                <a:latin typeface="Algerian" panose="04020705040A02060702" pitchFamily="82" charset="0"/>
              </a:rPr>
              <a:t>Abstract</a:t>
            </a:r>
          </a:p>
          <a:p>
            <a:pPr marL="342900" indent="-342900">
              <a:lnSpc>
                <a:spcPct val="150000"/>
              </a:lnSpc>
              <a:buFont typeface="Wingdings" panose="05000000000000000000" pitchFamily="2" charset="2"/>
              <a:buChar char="v"/>
            </a:pPr>
            <a:r>
              <a:rPr lang="en-IN" sz="2200" dirty="0">
                <a:latin typeface="Algerian" panose="04020705040A02060702" pitchFamily="82" charset="0"/>
              </a:rPr>
              <a:t>ACKNOWLEDGMENT</a:t>
            </a:r>
          </a:p>
          <a:p>
            <a:pPr marL="342900" indent="-342900">
              <a:lnSpc>
                <a:spcPct val="150000"/>
              </a:lnSpc>
              <a:buFont typeface="Wingdings" panose="05000000000000000000" pitchFamily="2" charset="2"/>
              <a:buChar char="v"/>
            </a:pPr>
            <a:r>
              <a:rPr lang="en-IN" sz="2200" dirty="0">
                <a:latin typeface="Algerian" panose="04020705040A02060702" pitchFamily="82" charset="0"/>
              </a:rPr>
              <a:t>What IS Chatbot</a:t>
            </a:r>
          </a:p>
          <a:p>
            <a:pPr marL="342900" indent="-342900">
              <a:lnSpc>
                <a:spcPct val="150000"/>
              </a:lnSpc>
              <a:buFont typeface="Wingdings" panose="05000000000000000000" pitchFamily="2" charset="2"/>
              <a:buChar char="v"/>
            </a:pPr>
            <a:r>
              <a:rPr lang="en-IN" sz="2200" dirty="0">
                <a:latin typeface="Algerian" panose="04020705040A02060702" pitchFamily="82" charset="0"/>
              </a:rPr>
              <a:t>A image of chatbot how its works</a:t>
            </a:r>
          </a:p>
          <a:p>
            <a:pPr marL="342900" indent="-342900">
              <a:lnSpc>
                <a:spcPct val="150000"/>
              </a:lnSpc>
              <a:buFont typeface="Wingdings" panose="05000000000000000000" pitchFamily="2" charset="2"/>
              <a:buChar char="v"/>
            </a:pPr>
            <a:r>
              <a:rPr lang="en-IN" sz="2200" dirty="0">
                <a:latin typeface="Algerian" panose="04020705040A02060702" pitchFamily="82" charset="0"/>
              </a:rPr>
              <a:t>History of chatbot</a:t>
            </a:r>
          </a:p>
          <a:p>
            <a:pPr marL="342900" indent="-342900">
              <a:lnSpc>
                <a:spcPct val="150000"/>
              </a:lnSpc>
              <a:buFont typeface="Wingdings" panose="05000000000000000000" pitchFamily="2" charset="2"/>
              <a:buChar char="v"/>
            </a:pPr>
            <a:r>
              <a:rPr lang="en-IN" sz="2200" dirty="0">
                <a:latin typeface="Algerian" panose="04020705040A02060702" pitchFamily="82" charset="0"/>
              </a:rPr>
              <a:t>Merits</a:t>
            </a:r>
          </a:p>
          <a:p>
            <a:pPr marL="342900" indent="-342900">
              <a:lnSpc>
                <a:spcPct val="150000"/>
              </a:lnSpc>
              <a:buFont typeface="Wingdings" panose="05000000000000000000" pitchFamily="2" charset="2"/>
              <a:buChar char="v"/>
            </a:pPr>
            <a:r>
              <a:rPr lang="en-IN" sz="2200" dirty="0">
                <a:latin typeface="Algerian" panose="04020705040A02060702" pitchFamily="82" charset="0"/>
              </a:rPr>
              <a:t>demerits</a:t>
            </a:r>
          </a:p>
          <a:p>
            <a:pPr>
              <a:lnSpc>
                <a:spcPct val="150000"/>
              </a:lnSpc>
            </a:pPr>
            <a:endParaRPr lang="en-IN" sz="2200" dirty="0">
              <a:latin typeface="Algerian" panose="04020705040A02060702" pitchFamily="82" charset="0"/>
            </a:endParaRPr>
          </a:p>
          <a:p>
            <a:pPr>
              <a:lnSpc>
                <a:spcPct val="150000"/>
              </a:lnSpc>
            </a:pPr>
            <a:endParaRPr lang="en-IN" sz="2200" dirty="0">
              <a:latin typeface="Algerian" panose="04020705040A02060702" pitchFamily="82" charset="0"/>
            </a:endParaRPr>
          </a:p>
        </p:txBody>
      </p:sp>
      <p:pic>
        <p:nvPicPr>
          <p:cNvPr id="2056" name="Picture 8" descr="Robot Chat Bot Vector Art PNG Images | Free Download On Pngtree">
            <a:extLst>
              <a:ext uri="{FF2B5EF4-FFF2-40B4-BE49-F238E27FC236}">
                <a16:creationId xmlns:a16="http://schemas.microsoft.com/office/drawing/2014/main" id="{58FE2E17-4F95-A8DA-8D62-C234DFE0E5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628" b="9216"/>
          <a:stretch/>
        </p:blipFill>
        <p:spPr bwMode="auto">
          <a:xfrm>
            <a:off x="8168855" y="2439441"/>
            <a:ext cx="2535842" cy="210871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595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5DC6D-F4E9-6A18-B4B3-BCF2EB037796}"/>
              </a:ext>
            </a:extLst>
          </p:cNvPr>
          <p:cNvSpPr>
            <a:spLocks noGrp="1"/>
          </p:cNvSpPr>
          <p:nvPr>
            <p:ph type="title"/>
          </p:nvPr>
        </p:nvSpPr>
        <p:spPr/>
        <p:txBody>
          <a:bodyPr>
            <a:normAutofit/>
          </a:bodyPr>
          <a:lstStyle/>
          <a:p>
            <a:r>
              <a:rPr lang="en-IN" sz="4000" dirty="0"/>
              <a:t>CONCLUSION</a:t>
            </a:r>
          </a:p>
        </p:txBody>
      </p:sp>
      <p:sp>
        <p:nvSpPr>
          <p:cNvPr id="3" name="Content Placeholder 2">
            <a:extLst>
              <a:ext uri="{FF2B5EF4-FFF2-40B4-BE49-F238E27FC236}">
                <a16:creationId xmlns:a16="http://schemas.microsoft.com/office/drawing/2014/main" id="{DD7750CF-C675-A19C-CDD1-9F0696A5793A}"/>
              </a:ext>
            </a:extLst>
          </p:cNvPr>
          <p:cNvSpPr>
            <a:spLocks noGrp="1"/>
          </p:cNvSpPr>
          <p:nvPr>
            <p:ph idx="1"/>
          </p:nvPr>
        </p:nvSpPr>
        <p:spPr>
          <a:xfrm>
            <a:off x="913795" y="2096064"/>
            <a:ext cx="10353762" cy="3866198"/>
          </a:xfrm>
        </p:spPr>
        <p:txBody>
          <a:bodyPr>
            <a:normAutofit/>
          </a:bodyPr>
          <a:lstStyle/>
          <a:p>
            <a:pPr algn="just">
              <a:lnSpc>
                <a:spcPct val="150000"/>
              </a:lnSpc>
              <a:buFont typeface="Wingdings" panose="05000000000000000000" pitchFamily="2" charset="2"/>
              <a:buChar char="v"/>
            </a:pPr>
            <a:r>
              <a:rPr lang="en-US" sz="2000" b="0" i="0" dirty="0">
                <a:effectLst/>
              </a:rPr>
              <a:t>Most companies today have an online presence in the form of a website or social media channels. They must capitalize on this by utilizing </a:t>
            </a:r>
            <a:r>
              <a:rPr lang="en-US" sz="2000" b="0" i="0" dirty="0">
                <a:effectLst/>
                <a:hlinkClick r:id="rId2">
                  <a:extLst>
                    <a:ext uri="{A12FA001-AC4F-418D-AE19-62706E023703}">
                      <ahyp:hlinkClr xmlns:ahyp="http://schemas.microsoft.com/office/drawing/2018/hyperlinkcolor" val="tx"/>
                    </a:ext>
                  </a:extLst>
                </a:hlinkClick>
              </a:rPr>
              <a:t>custom chatbots</a:t>
            </a:r>
            <a:r>
              <a:rPr lang="en-US" sz="2000" b="0" i="0" dirty="0">
                <a:effectLst/>
              </a:rPr>
              <a:t> to communicate with their target audience easily. </a:t>
            </a:r>
          </a:p>
          <a:p>
            <a:pPr algn="just">
              <a:lnSpc>
                <a:spcPct val="150000"/>
              </a:lnSpc>
              <a:buFont typeface="Wingdings" panose="05000000000000000000" pitchFamily="2" charset="2"/>
              <a:buChar char="v"/>
            </a:pPr>
            <a:r>
              <a:rPr lang="en-US" sz="2000" b="0" i="0" dirty="0">
                <a:effectLst/>
              </a:rPr>
              <a:t>Chatbots can now communicate with consumers in the same way humans do, thanks to advances in natural language processing.</a:t>
            </a:r>
          </a:p>
          <a:p>
            <a:pPr algn="just">
              <a:lnSpc>
                <a:spcPct val="150000"/>
              </a:lnSpc>
              <a:buFont typeface="Wingdings" panose="05000000000000000000" pitchFamily="2" charset="2"/>
              <a:buChar char="v"/>
            </a:pPr>
            <a:r>
              <a:rPr lang="en-US" sz="2000" b="0" i="0" dirty="0">
                <a:effectLst/>
              </a:rPr>
              <a:t> Businesses can save resources, cost, and time by using a chatbot to get more work done in less time.</a:t>
            </a:r>
            <a:endParaRPr lang="en-US" sz="2200" dirty="0"/>
          </a:p>
        </p:txBody>
      </p:sp>
    </p:spTree>
    <p:extLst>
      <p:ext uri="{BB962C8B-B14F-4D97-AF65-F5344CB8AC3E}">
        <p14:creationId xmlns:p14="http://schemas.microsoft.com/office/powerpoint/2010/main" val="2411740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5DC6D-F4E9-6A18-B4B3-BCF2EB037796}"/>
              </a:ext>
            </a:extLst>
          </p:cNvPr>
          <p:cNvSpPr>
            <a:spLocks noGrp="1"/>
          </p:cNvSpPr>
          <p:nvPr>
            <p:ph type="title"/>
          </p:nvPr>
        </p:nvSpPr>
        <p:spPr/>
        <p:txBody>
          <a:bodyPr>
            <a:normAutofit/>
          </a:bodyPr>
          <a:lstStyle/>
          <a:p>
            <a:r>
              <a:rPr lang="en-IN" sz="4000" dirty="0"/>
              <a:t>REFERENCES</a:t>
            </a:r>
          </a:p>
        </p:txBody>
      </p:sp>
      <p:sp>
        <p:nvSpPr>
          <p:cNvPr id="3" name="Content Placeholder 2">
            <a:extLst>
              <a:ext uri="{FF2B5EF4-FFF2-40B4-BE49-F238E27FC236}">
                <a16:creationId xmlns:a16="http://schemas.microsoft.com/office/drawing/2014/main" id="{DD7750CF-C675-A19C-CDD1-9F0696A5793A}"/>
              </a:ext>
            </a:extLst>
          </p:cNvPr>
          <p:cNvSpPr>
            <a:spLocks noGrp="1"/>
          </p:cNvSpPr>
          <p:nvPr>
            <p:ph idx="1"/>
          </p:nvPr>
        </p:nvSpPr>
        <p:spPr>
          <a:xfrm>
            <a:off x="913795" y="1746743"/>
            <a:ext cx="10353762" cy="3866198"/>
          </a:xfrm>
        </p:spPr>
        <p:txBody>
          <a:bodyPr>
            <a:noAutofit/>
          </a:bodyPr>
          <a:lstStyle/>
          <a:p>
            <a:pPr algn="just">
              <a:lnSpc>
                <a:spcPct val="160000"/>
              </a:lnSpc>
              <a:buFont typeface="Wingdings" panose="05000000000000000000" pitchFamily="2" charset="2"/>
              <a:buChar char="v"/>
            </a:pPr>
            <a:r>
              <a:rPr lang="en-US" sz="2200" dirty="0">
                <a:hlinkClick r:id="rId2"/>
              </a:rPr>
              <a:t>https://www.google.com/search?q=chatbot&amp;rlz=1C1CHZN_enIN966IN966&amp;source=lnms&amp;tbm=isch&amp;sa=X&amp;ved=2ahUKEwiaz_fp9rj_AhV3-TgGHYkfBNMQ_AUoAXoECAEQAw&amp;biw=1163&amp;bih=517&amp;dpr=1.65</a:t>
            </a:r>
            <a:endParaRPr lang="en-US" sz="2200" dirty="0"/>
          </a:p>
          <a:p>
            <a:pPr algn="just">
              <a:lnSpc>
                <a:spcPct val="160000"/>
              </a:lnSpc>
              <a:buFont typeface="Wingdings" panose="05000000000000000000" pitchFamily="2" charset="2"/>
              <a:buChar char="v"/>
            </a:pPr>
            <a:r>
              <a:rPr lang="en-US" sz="2200" dirty="0">
                <a:hlinkClick r:id="rId3"/>
              </a:rPr>
              <a:t>https://onlim.com/en/the-history-of-chatbots/</a:t>
            </a:r>
            <a:endParaRPr lang="en-US" sz="2200" dirty="0"/>
          </a:p>
          <a:p>
            <a:pPr algn="just">
              <a:lnSpc>
                <a:spcPct val="160000"/>
              </a:lnSpc>
              <a:buFont typeface="Wingdings" panose="05000000000000000000" pitchFamily="2" charset="2"/>
              <a:buChar char="v"/>
            </a:pPr>
            <a:r>
              <a:rPr lang="en-US" sz="2200" dirty="0">
                <a:hlinkClick r:id="rId4"/>
              </a:rPr>
              <a:t>https://www.google.com/search?q=chatbot&amp;rlz=1C1CHZN_enIN966IN966&amp;source=lnms&amp;tbm=isch&amp;sa=X&amp;ved=2ahUKEwiaz_fp9rj_AhV3-TgGHYkfBNMQ_AUoAXoECAEQAw&amp;biw=1163&amp;bih=517&amp;dpr=1.65#imgrc=6lvqFqbsDIWrJM</a:t>
            </a:r>
            <a:endParaRPr lang="en-US" sz="2200" dirty="0"/>
          </a:p>
          <a:p>
            <a:pPr algn="just">
              <a:lnSpc>
                <a:spcPct val="160000"/>
              </a:lnSpc>
              <a:buFont typeface="Wingdings" panose="05000000000000000000" pitchFamily="2" charset="2"/>
              <a:buChar char="v"/>
            </a:pPr>
            <a:endParaRPr lang="en-US" sz="2200" dirty="0"/>
          </a:p>
        </p:txBody>
      </p:sp>
    </p:spTree>
    <p:extLst>
      <p:ext uri="{BB962C8B-B14F-4D97-AF65-F5344CB8AC3E}">
        <p14:creationId xmlns:p14="http://schemas.microsoft.com/office/powerpoint/2010/main" val="3202606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39579-0242-BED8-EB13-2741312DFEC3}"/>
              </a:ext>
            </a:extLst>
          </p:cNvPr>
          <p:cNvSpPr>
            <a:spLocks noGrp="1"/>
          </p:cNvSpPr>
          <p:nvPr>
            <p:ph type="title"/>
          </p:nvPr>
        </p:nvSpPr>
        <p:spPr>
          <a:xfrm>
            <a:off x="1548276" y="1300066"/>
            <a:ext cx="8911340" cy="5250024"/>
          </a:xfrm>
        </p:spPr>
        <p:txBody>
          <a:bodyPr>
            <a:normAutofit/>
          </a:bodyPr>
          <a:lstStyle/>
          <a:p>
            <a:r>
              <a:rPr lang="en-IN" sz="8800" dirty="0"/>
              <a:t>Thank </a:t>
            </a:r>
            <a:br>
              <a:rPr lang="en-IN" sz="8800" dirty="0"/>
            </a:br>
            <a:r>
              <a:rPr lang="en-IN" sz="8800" dirty="0"/>
              <a:t>you</a:t>
            </a:r>
          </a:p>
        </p:txBody>
      </p:sp>
      <p:pic>
        <p:nvPicPr>
          <p:cNvPr id="5" name="Picture 4">
            <a:extLst>
              <a:ext uri="{FF2B5EF4-FFF2-40B4-BE49-F238E27FC236}">
                <a16:creationId xmlns:a16="http://schemas.microsoft.com/office/drawing/2014/main" id="{D68E25EA-99D5-CE8B-D272-2117CEB22A18}"/>
              </a:ext>
            </a:extLst>
          </p:cNvPr>
          <p:cNvPicPr>
            <a:picLocks noChangeAspect="1"/>
          </p:cNvPicPr>
          <p:nvPr/>
        </p:nvPicPr>
        <p:blipFill>
          <a:blip r:embed="rId2"/>
          <a:stretch>
            <a:fillRect/>
          </a:stretch>
        </p:blipFill>
        <p:spPr>
          <a:xfrm>
            <a:off x="235987" y="183502"/>
            <a:ext cx="952500" cy="762000"/>
          </a:xfrm>
          <a:prstGeom prst="rect">
            <a:avLst/>
          </a:prstGeom>
        </p:spPr>
      </p:pic>
    </p:spTree>
    <p:extLst>
      <p:ext uri="{BB962C8B-B14F-4D97-AF65-F5344CB8AC3E}">
        <p14:creationId xmlns:p14="http://schemas.microsoft.com/office/powerpoint/2010/main" val="3388604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12B38-AD80-1CEA-D745-C4B3DA814F08}"/>
              </a:ext>
            </a:extLst>
          </p:cNvPr>
          <p:cNvSpPr>
            <a:spLocks noGrp="1"/>
          </p:cNvSpPr>
          <p:nvPr>
            <p:ph type="title"/>
          </p:nvPr>
        </p:nvSpPr>
        <p:spPr>
          <a:xfrm>
            <a:off x="913795" y="609600"/>
            <a:ext cx="10353761" cy="2208245"/>
          </a:xfrm>
        </p:spPr>
        <p:txBody>
          <a:bodyPr>
            <a:normAutofit/>
          </a:bodyPr>
          <a:lstStyle/>
          <a:p>
            <a:r>
              <a:rPr lang="en-IN" sz="4000" dirty="0"/>
              <a:t>AIM</a:t>
            </a:r>
          </a:p>
        </p:txBody>
      </p:sp>
      <p:sp>
        <p:nvSpPr>
          <p:cNvPr id="3" name="Content Placeholder 2">
            <a:extLst>
              <a:ext uri="{FF2B5EF4-FFF2-40B4-BE49-F238E27FC236}">
                <a16:creationId xmlns:a16="http://schemas.microsoft.com/office/drawing/2014/main" id="{0EF196CD-7687-2658-E99B-118F20466598}"/>
              </a:ext>
            </a:extLst>
          </p:cNvPr>
          <p:cNvSpPr>
            <a:spLocks noGrp="1"/>
          </p:cNvSpPr>
          <p:nvPr>
            <p:ph idx="1"/>
          </p:nvPr>
        </p:nvSpPr>
        <p:spPr>
          <a:xfrm>
            <a:off x="913794" y="1682620"/>
            <a:ext cx="10353762" cy="4152336"/>
          </a:xfrm>
        </p:spPr>
        <p:txBody>
          <a:bodyPr>
            <a:normAutofit/>
          </a:bodyPr>
          <a:lstStyle/>
          <a:p>
            <a:pPr marL="0" indent="0" algn="just">
              <a:lnSpc>
                <a:spcPct val="150000"/>
              </a:lnSpc>
              <a:buNone/>
            </a:pPr>
            <a:endParaRPr lang="en-US" sz="2200" dirty="0"/>
          </a:p>
          <a:p>
            <a:pPr algn="just">
              <a:lnSpc>
                <a:spcPct val="150000"/>
              </a:lnSpc>
              <a:buFont typeface="Wingdings" panose="05000000000000000000" pitchFamily="2" charset="2"/>
              <a:buChar char="v"/>
            </a:pPr>
            <a:r>
              <a:rPr lang="en-US" sz="2200" dirty="0"/>
              <a:t>The main aim of this thesis is to investigate opinions and behaviors, in terms of perceived benefits and drawbacks</a:t>
            </a:r>
          </a:p>
          <a:p>
            <a:pPr algn="just">
              <a:lnSpc>
                <a:spcPct val="150000"/>
              </a:lnSpc>
              <a:buFont typeface="Wingdings" panose="05000000000000000000" pitchFamily="2" charset="2"/>
              <a:buChar char="v"/>
            </a:pPr>
            <a:r>
              <a:rPr lang="en-US" sz="2200" dirty="0"/>
              <a:t>Whether or not implementing a chatbot onto a university’s website can be mutually beneficial for both the university to lessen the number of incoming questions and the prospective students in their decision-making process to select their future school.</a:t>
            </a:r>
            <a:endParaRPr lang="en-IN" sz="2200" dirty="0"/>
          </a:p>
        </p:txBody>
      </p:sp>
    </p:spTree>
    <p:extLst>
      <p:ext uri="{BB962C8B-B14F-4D97-AF65-F5344CB8AC3E}">
        <p14:creationId xmlns:p14="http://schemas.microsoft.com/office/powerpoint/2010/main" val="2950886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12B38-AD80-1CEA-D745-C4B3DA814F08}"/>
              </a:ext>
            </a:extLst>
          </p:cNvPr>
          <p:cNvSpPr>
            <a:spLocks noGrp="1"/>
          </p:cNvSpPr>
          <p:nvPr>
            <p:ph type="title"/>
          </p:nvPr>
        </p:nvSpPr>
        <p:spPr>
          <a:xfrm>
            <a:off x="913795" y="486312"/>
            <a:ext cx="10353761" cy="2208245"/>
          </a:xfrm>
        </p:spPr>
        <p:txBody>
          <a:bodyPr>
            <a:normAutofit/>
          </a:bodyPr>
          <a:lstStyle/>
          <a:p>
            <a:endParaRPr lang="en-IN" sz="4000" dirty="0"/>
          </a:p>
        </p:txBody>
      </p:sp>
      <p:sp>
        <p:nvSpPr>
          <p:cNvPr id="3" name="Content Placeholder 2">
            <a:extLst>
              <a:ext uri="{FF2B5EF4-FFF2-40B4-BE49-F238E27FC236}">
                <a16:creationId xmlns:a16="http://schemas.microsoft.com/office/drawing/2014/main" id="{0EF196CD-7687-2658-E99B-118F20466598}"/>
              </a:ext>
            </a:extLst>
          </p:cNvPr>
          <p:cNvSpPr>
            <a:spLocks noGrp="1"/>
          </p:cNvSpPr>
          <p:nvPr>
            <p:ph idx="1"/>
          </p:nvPr>
        </p:nvSpPr>
        <p:spPr>
          <a:xfrm>
            <a:off x="913794" y="2134681"/>
            <a:ext cx="10353762" cy="4152336"/>
          </a:xfrm>
        </p:spPr>
        <p:txBody>
          <a:bodyPr>
            <a:normAutofit/>
          </a:bodyPr>
          <a:lstStyle/>
          <a:p>
            <a:pPr algn="just">
              <a:lnSpc>
                <a:spcPct val="150000"/>
              </a:lnSpc>
              <a:buFont typeface="Wingdings" panose="05000000000000000000" pitchFamily="2" charset="2"/>
              <a:buChar char="v"/>
            </a:pPr>
            <a:r>
              <a:rPr lang="en-US" sz="2200" b="0" i="0" dirty="0">
                <a:effectLst/>
              </a:rPr>
              <a:t>Chatbots can support students in finding course details quickly by connecting them to key information. </a:t>
            </a:r>
          </a:p>
          <a:p>
            <a:pPr algn="just">
              <a:lnSpc>
                <a:spcPct val="150000"/>
              </a:lnSpc>
              <a:buFont typeface="Wingdings" panose="05000000000000000000" pitchFamily="2" charset="2"/>
              <a:buChar char="v"/>
            </a:pPr>
            <a:r>
              <a:rPr lang="en-US" sz="2200" b="0" i="0" dirty="0">
                <a:effectLst/>
              </a:rPr>
              <a:t>This can alleviate the burden for instructional staff, as the chatbot can serve as the first line of communication regarding due dates, assignment details, homework resources, etc.</a:t>
            </a:r>
            <a:endParaRPr lang="en-IN" sz="2200" dirty="0"/>
          </a:p>
        </p:txBody>
      </p:sp>
    </p:spTree>
    <p:extLst>
      <p:ext uri="{BB962C8B-B14F-4D97-AF65-F5344CB8AC3E}">
        <p14:creationId xmlns:p14="http://schemas.microsoft.com/office/powerpoint/2010/main" val="2433537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12B38-AD80-1CEA-D745-C4B3DA814F08}"/>
              </a:ext>
            </a:extLst>
          </p:cNvPr>
          <p:cNvSpPr>
            <a:spLocks noGrp="1"/>
          </p:cNvSpPr>
          <p:nvPr>
            <p:ph type="title"/>
          </p:nvPr>
        </p:nvSpPr>
        <p:spPr>
          <a:xfrm>
            <a:off x="913795" y="486312"/>
            <a:ext cx="10353761" cy="2208245"/>
          </a:xfrm>
        </p:spPr>
        <p:txBody>
          <a:bodyPr>
            <a:normAutofit/>
          </a:bodyPr>
          <a:lstStyle/>
          <a:p>
            <a:r>
              <a:rPr lang="en-IN" sz="4000" dirty="0"/>
              <a:t>OBJECTIVE</a:t>
            </a:r>
          </a:p>
        </p:txBody>
      </p:sp>
      <p:sp>
        <p:nvSpPr>
          <p:cNvPr id="3" name="Content Placeholder 2">
            <a:extLst>
              <a:ext uri="{FF2B5EF4-FFF2-40B4-BE49-F238E27FC236}">
                <a16:creationId xmlns:a16="http://schemas.microsoft.com/office/drawing/2014/main" id="{0EF196CD-7687-2658-E99B-118F20466598}"/>
              </a:ext>
            </a:extLst>
          </p:cNvPr>
          <p:cNvSpPr>
            <a:spLocks noGrp="1"/>
          </p:cNvSpPr>
          <p:nvPr>
            <p:ph idx="1"/>
          </p:nvPr>
        </p:nvSpPr>
        <p:spPr>
          <a:xfrm>
            <a:off x="913794" y="2340163"/>
            <a:ext cx="10353762" cy="4152336"/>
          </a:xfrm>
        </p:spPr>
        <p:txBody>
          <a:bodyPr>
            <a:normAutofit/>
          </a:bodyPr>
          <a:lstStyle/>
          <a:p>
            <a:pPr algn="just">
              <a:lnSpc>
                <a:spcPct val="150000"/>
              </a:lnSpc>
              <a:buFont typeface="Wingdings" panose="05000000000000000000" pitchFamily="2" charset="2"/>
              <a:buChar char="v"/>
            </a:pPr>
            <a:r>
              <a:rPr lang="en-US" sz="2200" dirty="0">
                <a:effectLst/>
              </a:rPr>
              <a:t>  T</a:t>
            </a:r>
            <a:r>
              <a:rPr lang="en-US" sz="2200" b="0" i="0" dirty="0">
                <a:effectLst/>
              </a:rPr>
              <a:t>o have human-like conversations and much more with the chatbot. </a:t>
            </a:r>
          </a:p>
          <a:p>
            <a:pPr algn="just">
              <a:lnSpc>
                <a:spcPct val="150000"/>
              </a:lnSpc>
              <a:buFont typeface="Wingdings" panose="05000000000000000000" pitchFamily="2" charset="2"/>
              <a:buChar char="v"/>
            </a:pPr>
            <a:r>
              <a:rPr lang="en-US" sz="2200" b="0" i="0" dirty="0">
                <a:effectLst/>
              </a:rPr>
              <a:t>  The language model can answer questions and assist you with tasks, such as   composing emails, essays, </a:t>
            </a:r>
            <a:r>
              <a:rPr lang="en-US" sz="2200" b="0" i="0" dirty="0" err="1">
                <a:effectLst/>
              </a:rPr>
              <a:t>etc</a:t>
            </a:r>
            <a:endParaRPr lang="en-US" sz="2200" b="0" i="0" dirty="0">
              <a:effectLst/>
            </a:endParaRPr>
          </a:p>
          <a:p>
            <a:pPr algn="just">
              <a:lnSpc>
                <a:spcPct val="150000"/>
              </a:lnSpc>
              <a:buFont typeface="Wingdings" panose="05000000000000000000" pitchFamily="2" charset="2"/>
              <a:buChar char="v"/>
            </a:pPr>
            <a:r>
              <a:rPr lang="en-US" sz="2200" dirty="0">
                <a:effectLst/>
              </a:rPr>
              <a:t>  The main objective of our project is to spread </a:t>
            </a:r>
            <a:r>
              <a:rPr lang="en-US" sz="2200" dirty="0" err="1">
                <a:effectLst/>
              </a:rPr>
              <a:t>awarness</a:t>
            </a:r>
            <a:r>
              <a:rPr lang="en-US" sz="2200" dirty="0">
                <a:effectLst/>
              </a:rPr>
              <a:t> about the upcoming technology and take you to the future</a:t>
            </a:r>
            <a:endParaRPr lang="en-IN" sz="2200" dirty="0"/>
          </a:p>
        </p:txBody>
      </p:sp>
    </p:spTree>
    <p:extLst>
      <p:ext uri="{BB962C8B-B14F-4D97-AF65-F5344CB8AC3E}">
        <p14:creationId xmlns:p14="http://schemas.microsoft.com/office/powerpoint/2010/main" val="3588221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BAC5-8C35-A976-BF47-8E2999ECAB42}"/>
              </a:ext>
            </a:extLst>
          </p:cNvPr>
          <p:cNvSpPr>
            <a:spLocks noGrp="1"/>
          </p:cNvSpPr>
          <p:nvPr>
            <p:ph type="title"/>
          </p:nvPr>
        </p:nvSpPr>
        <p:spPr>
          <a:xfrm>
            <a:off x="913795" y="609600"/>
            <a:ext cx="10353761" cy="2030963"/>
          </a:xfrm>
        </p:spPr>
        <p:txBody>
          <a:bodyPr>
            <a:normAutofit/>
          </a:bodyPr>
          <a:lstStyle/>
          <a:p>
            <a:r>
              <a:rPr lang="en-IN" sz="4000" dirty="0">
                <a:effectLst/>
              </a:rPr>
              <a:t>INTRODUCTION</a:t>
            </a:r>
          </a:p>
        </p:txBody>
      </p:sp>
      <p:sp>
        <p:nvSpPr>
          <p:cNvPr id="3" name="Content Placeholder 2">
            <a:extLst>
              <a:ext uri="{FF2B5EF4-FFF2-40B4-BE49-F238E27FC236}">
                <a16:creationId xmlns:a16="http://schemas.microsoft.com/office/drawing/2014/main" id="{7ACF9F4E-B2FF-C178-8971-CCA55B7C07D2}"/>
              </a:ext>
            </a:extLst>
          </p:cNvPr>
          <p:cNvSpPr>
            <a:spLocks noGrp="1"/>
          </p:cNvSpPr>
          <p:nvPr>
            <p:ph idx="1"/>
          </p:nvPr>
        </p:nvSpPr>
        <p:spPr>
          <a:xfrm>
            <a:off x="1243173" y="1758642"/>
            <a:ext cx="9924856" cy="4765447"/>
          </a:xfrm>
        </p:spPr>
        <p:txBody>
          <a:bodyPr>
            <a:normAutofit/>
          </a:bodyPr>
          <a:lstStyle/>
          <a:p>
            <a:pPr marL="0" indent="0" algn="just">
              <a:lnSpc>
                <a:spcPct val="150000"/>
              </a:lnSpc>
              <a:buNone/>
            </a:pPr>
            <a:endParaRPr lang="en-US" sz="2200" dirty="0"/>
          </a:p>
          <a:p>
            <a:pPr algn="just">
              <a:lnSpc>
                <a:spcPct val="150000"/>
              </a:lnSpc>
              <a:buFont typeface="Wingdings" panose="05000000000000000000" pitchFamily="2" charset="2"/>
              <a:buChar char="v"/>
            </a:pPr>
            <a:r>
              <a:rPr lang="en-US" sz="2200" dirty="0"/>
              <a:t>This thesis contains the history of the chatbot.</a:t>
            </a:r>
          </a:p>
          <a:p>
            <a:pPr algn="just">
              <a:lnSpc>
                <a:spcPct val="150000"/>
              </a:lnSpc>
              <a:buFont typeface="Wingdings" panose="05000000000000000000" pitchFamily="2" charset="2"/>
              <a:buChar char="v"/>
            </a:pPr>
            <a:r>
              <a:rPr lang="en-US" sz="2200" dirty="0"/>
              <a:t>How a chatbot comes into this world, and how they are being used in different institutes and businesses </a:t>
            </a:r>
          </a:p>
          <a:p>
            <a:pPr algn="just">
              <a:lnSpc>
                <a:spcPct val="150000"/>
              </a:lnSpc>
              <a:buFont typeface="Wingdings" panose="05000000000000000000" pitchFamily="2" charset="2"/>
              <a:buChar char="v"/>
            </a:pPr>
            <a:r>
              <a:rPr lang="en-US" sz="2200" dirty="0"/>
              <a:t>Discuss the transformation of the chatbot from the beginning till now and how they are being used in today's world.</a:t>
            </a:r>
          </a:p>
          <a:p>
            <a:pPr algn="just">
              <a:lnSpc>
                <a:spcPct val="150000"/>
              </a:lnSpc>
              <a:buFont typeface="Wingdings" panose="05000000000000000000" pitchFamily="2" charset="2"/>
              <a:buChar char="v"/>
            </a:pPr>
            <a:r>
              <a:rPr lang="en-US" sz="2200" dirty="0"/>
              <a:t> It also introduces the merits and demerits of the Chatbot/</a:t>
            </a:r>
            <a:r>
              <a:rPr lang="en-US" sz="2200" dirty="0" err="1"/>
              <a:t>ChatGPT</a:t>
            </a:r>
            <a:r>
              <a:rPr lang="en-US" sz="2200" dirty="0"/>
              <a:t>.</a:t>
            </a:r>
            <a:endParaRPr lang="en-IN" sz="2200" dirty="0"/>
          </a:p>
        </p:txBody>
      </p:sp>
    </p:spTree>
    <p:extLst>
      <p:ext uri="{BB962C8B-B14F-4D97-AF65-F5344CB8AC3E}">
        <p14:creationId xmlns:p14="http://schemas.microsoft.com/office/powerpoint/2010/main" val="752514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483373-71D6-8E34-27D1-D84C5EEE4436}"/>
              </a:ext>
            </a:extLst>
          </p:cNvPr>
          <p:cNvSpPr>
            <a:spLocks noGrp="1"/>
          </p:cNvSpPr>
          <p:nvPr>
            <p:ph type="ctrTitle"/>
          </p:nvPr>
        </p:nvSpPr>
        <p:spPr>
          <a:xfrm>
            <a:off x="1595269" y="466531"/>
            <a:ext cx="9001462" cy="1987420"/>
          </a:xfrm>
        </p:spPr>
        <p:txBody>
          <a:bodyPr>
            <a:normAutofit/>
          </a:bodyPr>
          <a:lstStyle/>
          <a:p>
            <a:r>
              <a:rPr lang="en-IN" sz="4000" dirty="0"/>
              <a:t>abstract</a:t>
            </a:r>
            <a:br>
              <a:rPr lang="en-IN" sz="4000" dirty="0"/>
            </a:br>
            <a:endParaRPr lang="en-IN" sz="4000" dirty="0"/>
          </a:p>
        </p:txBody>
      </p:sp>
      <p:sp>
        <p:nvSpPr>
          <p:cNvPr id="6" name="Subtitle 5">
            <a:extLst>
              <a:ext uri="{FF2B5EF4-FFF2-40B4-BE49-F238E27FC236}">
                <a16:creationId xmlns:a16="http://schemas.microsoft.com/office/drawing/2014/main" id="{4E526B9C-70B6-2845-1957-4D1CB2E95D50}"/>
              </a:ext>
            </a:extLst>
          </p:cNvPr>
          <p:cNvSpPr>
            <a:spLocks noGrp="1"/>
          </p:cNvSpPr>
          <p:nvPr>
            <p:ph type="subTitle" idx="1"/>
          </p:nvPr>
        </p:nvSpPr>
        <p:spPr>
          <a:xfrm>
            <a:off x="1595269" y="2438648"/>
            <a:ext cx="9001462" cy="3788229"/>
          </a:xfrm>
        </p:spPr>
        <p:txBody>
          <a:bodyPr>
            <a:noAutofit/>
          </a:bodyPr>
          <a:lstStyle/>
          <a:p>
            <a:pPr marL="342900" indent="-342900" algn="just">
              <a:lnSpc>
                <a:spcPct val="150000"/>
              </a:lnSpc>
              <a:buFont typeface="Wingdings" panose="05000000000000000000" pitchFamily="2" charset="2"/>
              <a:buChar char="v"/>
            </a:pPr>
            <a:r>
              <a:rPr lang="en-US" sz="2200" dirty="0"/>
              <a:t>In this project, you will find a comprehensive account of the chatbot's evolution. </a:t>
            </a:r>
          </a:p>
          <a:p>
            <a:pPr algn="just">
              <a:lnSpc>
                <a:spcPct val="150000"/>
              </a:lnSpc>
            </a:pPr>
            <a:endParaRPr lang="en-US" sz="2200" dirty="0"/>
          </a:p>
          <a:p>
            <a:pPr marL="342900" indent="-342900" algn="just">
              <a:lnSpc>
                <a:spcPct val="150000"/>
              </a:lnSpc>
              <a:buFont typeface="Wingdings" panose="05000000000000000000" pitchFamily="2" charset="2"/>
              <a:buChar char="v"/>
            </a:pPr>
            <a:r>
              <a:rPr lang="en-US" sz="2200" dirty="0"/>
              <a:t>From its inception to its current widespread use in various industries , businesses. </a:t>
            </a:r>
          </a:p>
        </p:txBody>
      </p:sp>
    </p:spTree>
    <p:extLst>
      <p:ext uri="{BB962C8B-B14F-4D97-AF65-F5344CB8AC3E}">
        <p14:creationId xmlns:p14="http://schemas.microsoft.com/office/powerpoint/2010/main" val="1256162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483373-71D6-8E34-27D1-D84C5EEE4436}"/>
              </a:ext>
            </a:extLst>
          </p:cNvPr>
          <p:cNvSpPr>
            <a:spLocks noGrp="1"/>
          </p:cNvSpPr>
          <p:nvPr>
            <p:ph type="ctrTitle"/>
          </p:nvPr>
        </p:nvSpPr>
        <p:spPr>
          <a:xfrm>
            <a:off x="1595269" y="466531"/>
            <a:ext cx="9001462" cy="1987420"/>
          </a:xfrm>
        </p:spPr>
        <p:txBody>
          <a:bodyPr>
            <a:normAutofit/>
          </a:bodyPr>
          <a:lstStyle/>
          <a:p>
            <a:br>
              <a:rPr lang="en-IN" sz="4000" dirty="0"/>
            </a:br>
            <a:endParaRPr lang="en-IN" sz="4000" dirty="0"/>
          </a:p>
        </p:txBody>
      </p:sp>
      <p:sp>
        <p:nvSpPr>
          <p:cNvPr id="6" name="Subtitle 5">
            <a:extLst>
              <a:ext uri="{FF2B5EF4-FFF2-40B4-BE49-F238E27FC236}">
                <a16:creationId xmlns:a16="http://schemas.microsoft.com/office/drawing/2014/main" id="{4E526B9C-70B6-2845-1957-4D1CB2E95D50}"/>
              </a:ext>
            </a:extLst>
          </p:cNvPr>
          <p:cNvSpPr>
            <a:spLocks noGrp="1"/>
          </p:cNvSpPr>
          <p:nvPr>
            <p:ph type="subTitle" idx="1"/>
          </p:nvPr>
        </p:nvSpPr>
        <p:spPr>
          <a:xfrm>
            <a:off x="1595269" y="1571946"/>
            <a:ext cx="9001462" cy="4397339"/>
          </a:xfrm>
        </p:spPr>
        <p:txBody>
          <a:bodyPr>
            <a:noAutofit/>
          </a:bodyPr>
          <a:lstStyle/>
          <a:p>
            <a:pPr marL="342900" indent="-342900" algn="just">
              <a:lnSpc>
                <a:spcPct val="150000"/>
              </a:lnSpc>
              <a:buFont typeface="Wingdings" panose="05000000000000000000" pitchFamily="2" charset="2"/>
              <a:buChar char="v"/>
            </a:pPr>
            <a:r>
              <a:rPr lang="en-US" sz="2200" dirty="0"/>
              <a:t>The discussion covers the history of chatbot ,their birth and growth and the ways in which they have transformed overtime </a:t>
            </a:r>
          </a:p>
          <a:p>
            <a:pPr algn="just">
              <a:lnSpc>
                <a:spcPct val="150000"/>
              </a:lnSpc>
            </a:pPr>
            <a:endParaRPr lang="en-US" sz="2200" dirty="0"/>
          </a:p>
          <a:p>
            <a:pPr marL="342900" indent="-342900" algn="just">
              <a:lnSpc>
                <a:spcPct val="150000"/>
              </a:lnSpc>
              <a:buFont typeface="Wingdings" panose="05000000000000000000" pitchFamily="2" charset="2"/>
              <a:buChar char="v"/>
            </a:pPr>
            <a:r>
              <a:rPr lang="en-US" sz="2200" dirty="0"/>
              <a:t>Additionally chapter explores the divers applications of chatbots in today's world.</a:t>
            </a:r>
            <a:endParaRPr lang="en-IN" sz="2200" dirty="0"/>
          </a:p>
        </p:txBody>
      </p:sp>
    </p:spTree>
    <p:extLst>
      <p:ext uri="{BB962C8B-B14F-4D97-AF65-F5344CB8AC3E}">
        <p14:creationId xmlns:p14="http://schemas.microsoft.com/office/powerpoint/2010/main" val="1886745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3701D-E36A-5DC0-3D66-AA88E721AA11}"/>
              </a:ext>
            </a:extLst>
          </p:cNvPr>
          <p:cNvSpPr>
            <a:spLocks noGrp="1"/>
          </p:cNvSpPr>
          <p:nvPr>
            <p:ph type="title"/>
          </p:nvPr>
        </p:nvSpPr>
        <p:spPr>
          <a:xfrm>
            <a:off x="913795" y="260278"/>
            <a:ext cx="10353761" cy="1326321"/>
          </a:xfrm>
        </p:spPr>
        <p:txBody>
          <a:bodyPr>
            <a:normAutofit/>
          </a:bodyPr>
          <a:lstStyle/>
          <a:p>
            <a:r>
              <a:rPr lang="en-IN" sz="4000" dirty="0"/>
              <a:t>ACKNOWLEDGMENT</a:t>
            </a:r>
          </a:p>
        </p:txBody>
      </p:sp>
      <p:sp>
        <p:nvSpPr>
          <p:cNvPr id="3" name="Content Placeholder 2">
            <a:extLst>
              <a:ext uri="{FF2B5EF4-FFF2-40B4-BE49-F238E27FC236}">
                <a16:creationId xmlns:a16="http://schemas.microsoft.com/office/drawing/2014/main" id="{C643247B-E9A8-F8EC-FBFE-C153ACDF440B}"/>
              </a:ext>
            </a:extLst>
          </p:cNvPr>
          <p:cNvSpPr>
            <a:spLocks noGrp="1"/>
          </p:cNvSpPr>
          <p:nvPr>
            <p:ph idx="1"/>
          </p:nvPr>
        </p:nvSpPr>
        <p:spPr>
          <a:xfrm>
            <a:off x="913794" y="1581432"/>
            <a:ext cx="10353762" cy="3695136"/>
          </a:xfrm>
        </p:spPr>
        <p:txBody>
          <a:bodyPr>
            <a:noAutofit/>
          </a:bodyPr>
          <a:lstStyle/>
          <a:p>
            <a:pPr marL="0" indent="0" algn="just">
              <a:lnSpc>
                <a:spcPct val="150000"/>
              </a:lnSpc>
              <a:buNone/>
            </a:pPr>
            <a:r>
              <a:rPr lang="en-US" sz="2200" dirty="0"/>
              <a:t>We would like to take this opportunity to give a big thank you to everyone who has helped or contributed in one way or another to our thesis. First of all, we would like to thank our thesis supervisor   </a:t>
            </a:r>
            <a:r>
              <a:rPr lang="en-US" sz="2200" b="1" dirty="0"/>
              <a:t>Hon. Sarita Mali Mam </a:t>
            </a:r>
            <a:r>
              <a:rPr lang="en-US" sz="2200" dirty="0"/>
              <a:t>for the insightful guidance and </a:t>
            </a:r>
            <a:r>
              <a:rPr lang="en-US" sz="2200" dirty="0" err="1"/>
              <a:t>input.Further</a:t>
            </a:r>
            <a:r>
              <a:rPr lang="en-US" sz="2200" dirty="0"/>
              <a:t> more your positive attitude gave us the motivation to keep us going when it was most needed. We would also like to thank the student teams in our seminar group for providing us with critical Contribution, your input has helped us shape our thesis into what it is today.. This thesis has been one of the most eye-opening adventures for us, and for this, we are truly grateful.</a:t>
            </a:r>
            <a:endParaRPr lang="en-IN" sz="2200" dirty="0"/>
          </a:p>
        </p:txBody>
      </p:sp>
    </p:spTree>
    <p:extLst>
      <p:ext uri="{BB962C8B-B14F-4D97-AF65-F5344CB8AC3E}">
        <p14:creationId xmlns:p14="http://schemas.microsoft.com/office/powerpoint/2010/main" val="2675468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222</TotalTime>
  <Words>1129</Words>
  <Application>Microsoft Office PowerPoint</Application>
  <PresentationFormat>Widescreen</PresentationFormat>
  <Paragraphs>86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Algerian</vt:lpstr>
      <vt:lpstr>Arial</vt:lpstr>
      <vt:lpstr>Arial Rounded MT Bold</vt:lpstr>
      <vt:lpstr>Bookman Old Style</vt:lpstr>
      <vt:lpstr>Rockwell</vt:lpstr>
      <vt:lpstr>Wingdings</vt:lpstr>
      <vt:lpstr>Damask</vt:lpstr>
      <vt:lpstr>ChatBot (ChatGPT)</vt:lpstr>
      <vt:lpstr>Content</vt:lpstr>
      <vt:lpstr>AIM</vt:lpstr>
      <vt:lpstr>PowerPoint Presentation</vt:lpstr>
      <vt:lpstr>OBJECTIVE</vt:lpstr>
      <vt:lpstr>INTRODUCTION</vt:lpstr>
      <vt:lpstr>abstract </vt:lpstr>
      <vt:lpstr> </vt:lpstr>
      <vt:lpstr>ACKNOWLEDGMENT</vt:lpstr>
      <vt:lpstr>What is chatbot?</vt:lpstr>
      <vt:lpstr>PowerPoint Presentation</vt:lpstr>
      <vt:lpstr>PowerPoint Presentation</vt:lpstr>
      <vt:lpstr>A image of chatbot : how its works</vt:lpstr>
      <vt:lpstr>History of chatbot</vt:lpstr>
      <vt:lpstr>PowerPoint Presentation</vt:lpstr>
      <vt:lpstr>Merits</vt:lpstr>
      <vt:lpstr>PowerPoint Presentation</vt:lpstr>
      <vt:lpstr>demerits</vt:lpstr>
      <vt:lpstr>PowerPoint Presentation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anujdeore999@outlook.com</dc:creator>
  <cp:lastModifiedBy>Pravin Latane</cp:lastModifiedBy>
  <cp:revision>6</cp:revision>
  <dcterms:created xsi:type="dcterms:W3CDTF">2023-06-07T09:33:04Z</dcterms:created>
  <dcterms:modified xsi:type="dcterms:W3CDTF">2023-06-11T23:21:10Z</dcterms:modified>
</cp:coreProperties>
</file>