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58" r:id="rId5"/>
    <p:sldId id="259" r:id="rId6"/>
    <p:sldId id="260" r:id="rId7"/>
    <p:sldId id="262" r:id="rId8"/>
    <p:sldId id="261"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40"/>
  </p:normalViewPr>
  <p:slideViewPr>
    <p:cSldViewPr snapToGrid="0" snapToObjects="1">
      <p:cViewPr varScale="1">
        <p:scale>
          <a:sx n="118" d="100"/>
          <a:sy n="118"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4/29/20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4/29/20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4/29/20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4/29/20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4/29/20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617A-1880-8741-8CD5-4884D0215668}"/>
              </a:ext>
            </a:extLst>
          </p:cNvPr>
          <p:cNvSpPr>
            <a:spLocks noGrp="1"/>
          </p:cNvSpPr>
          <p:nvPr>
            <p:ph type="ctrTitle"/>
          </p:nvPr>
        </p:nvSpPr>
        <p:spPr>
          <a:xfrm>
            <a:off x="581191" y="1020431"/>
            <a:ext cx="10993549" cy="1475013"/>
          </a:xfrm>
        </p:spPr>
        <p:txBody>
          <a:bodyPr/>
          <a:lstStyle/>
          <a:p>
            <a:r>
              <a:rPr lang="en-US"/>
              <a:t>Breast cancer detection</a:t>
            </a:r>
            <a:endParaRPr lang="en-US" dirty="0"/>
          </a:p>
        </p:txBody>
      </p:sp>
      <p:sp>
        <p:nvSpPr>
          <p:cNvPr id="3" name="Subtitle 2">
            <a:extLst>
              <a:ext uri="{FF2B5EF4-FFF2-40B4-BE49-F238E27FC236}">
                <a16:creationId xmlns:a16="http://schemas.microsoft.com/office/drawing/2014/main" id="{36B0118A-2CC0-9147-8D46-9C9B9D396C2A}"/>
              </a:ext>
            </a:extLst>
          </p:cNvPr>
          <p:cNvSpPr>
            <a:spLocks noGrp="1"/>
          </p:cNvSpPr>
          <p:nvPr>
            <p:ph type="subTitle" idx="1"/>
          </p:nvPr>
        </p:nvSpPr>
        <p:spPr>
          <a:xfrm>
            <a:off x="581194" y="2495445"/>
            <a:ext cx="10993546" cy="590321"/>
          </a:xfrm>
        </p:spPr>
        <p:txBody>
          <a:bodyPr/>
          <a:lstStyle/>
          <a:p>
            <a:r>
              <a:rPr lang="en-US"/>
              <a:t>By aditi malladi,  EEL 6825</a:t>
            </a:r>
            <a:endParaRPr lang="en-US" dirty="0"/>
          </a:p>
        </p:txBody>
      </p:sp>
    </p:spTree>
    <p:extLst>
      <p:ext uri="{BB962C8B-B14F-4D97-AF65-F5344CB8AC3E}">
        <p14:creationId xmlns:p14="http://schemas.microsoft.com/office/powerpoint/2010/main" val="324943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49108-3019-F04A-BFD3-CE1635315895}"/>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Artificial neural networks</a:t>
            </a:r>
          </a:p>
        </p:txBody>
      </p:sp>
      <p:sp>
        <p:nvSpPr>
          <p:cNvPr id="26" name="Rectangle 11">
            <a:extLst>
              <a:ext uri="{FF2B5EF4-FFF2-40B4-BE49-F238E27FC236}">
                <a16:creationId xmlns:a16="http://schemas.microsoft.com/office/drawing/2014/main" id="{AD8034AD-3E16-4F15-BF5A-BE32C56EC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9" y="2180496"/>
            <a:ext cx="2737942" cy="404568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7" name="Picture 6">
            <a:extLst>
              <a:ext uri="{FF2B5EF4-FFF2-40B4-BE49-F238E27FC236}">
                <a16:creationId xmlns:a16="http://schemas.microsoft.com/office/drawing/2014/main" id="{7520F3D9-4079-2048-A5A5-414B9B6C8BB5}"/>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03625" y="3734232"/>
            <a:ext cx="2430650" cy="917569"/>
          </a:xfrm>
          <a:prstGeom prst="rect">
            <a:avLst/>
          </a:prstGeom>
          <a:noFill/>
        </p:spPr>
      </p:pic>
      <p:sp>
        <p:nvSpPr>
          <p:cNvPr id="27" name="Rectangle 13">
            <a:extLst>
              <a:ext uri="{FF2B5EF4-FFF2-40B4-BE49-F238E27FC236}">
                <a16:creationId xmlns:a16="http://schemas.microsoft.com/office/drawing/2014/main" id="{DBA75D13-5FB1-44FA-A579-4DC5FD6B5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4778" y="2180497"/>
            <a:ext cx="2737942" cy="1942408"/>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4" name="Picture 3">
            <a:extLst>
              <a:ext uri="{FF2B5EF4-FFF2-40B4-BE49-F238E27FC236}">
                <a16:creationId xmlns:a16="http://schemas.microsoft.com/office/drawing/2014/main" id="{F1A8C67E-5FEF-AA44-AA68-AEBC764A7BC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3545645" y="2802455"/>
            <a:ext cx="2415701" cy="706592"/>
          </a:xfrm>
          <a:prstGeom prst="rect">
            <a:avLst/>
          </a:prstGeom>
          <a:noFill/>
        </p:spPr>
      </p:pic>
      <p:pic>
        <p:nvPicPr>
          <p:cNvPr id="5" name="Picture 4">
            <a:extLst>
              <a:ext uri="{FF2B5EF4-FFF2-40B4-BE49-F238E27FC236}">
                <a16:creationId xmlns:a16="http://schemas.microsoft.com/office/drawing/2014/main" id="{FCE7308A-3695-2246-A41E-57AFCBCABEEE}"/>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3526071" y="4997409"/>
            <a:ext cx="2435275" cy="523583"/>
          </a:xfrm>
          <a:prstGeom prst="rect">
            <a:avLst/>
          </a:prstGeom>
          <a:noFill/>
        </p:spPr>
      </p:pic>
      <p:sp>
        <p:nvSpPr>
          <p:cNvPr id="28" name="Rectangle 15">
            <a:extLst>
              <a:ext uri="{FF2B5EF4-FFF2-40B4-BE49-F238E27FC236}">
                <a16:creationId xmlns:a16="http://schemas.microsoft.com/office/drawing/2014/main" id="{522F4070-BC79-40BC-883E-62300F99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4778" y="4283771"/>
            <a:ext cx="2737942" cy="1942408"/>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Content Placeholder 2">
            <a:extLst>
              <a:ext uri="{FF2B5EF4-FFF2-40B4-BE49-F238E27FC236}">
                <a16:creationId xmlns:a16="http://schemas.microsoft.com/office/drawing/2014/main" id="{0944E505-B4AF-0A4A-AC8C-97003B25B915}"/>
              </a:ext>
            </a:extLst>
          </p:cNvPr>
          <p:cNvSpPr>
            <a:spLocks noGrp="1"/>
          </p:cNvSpPr>
          <p:nvPr>
            <p:ph idx="1"/>
          </p:nvPr>
        </p:nvSpPr>
        <p:spPr>
          <a:xfrm>
            <a:off x="6335805" y="2180496"/>
            <a:ext cx="5275001" cy="4045683"/>
          </a:xfrm>
        </p:spPr>
        <p:txBody>
          <a:bodyPr>
            <a:normAutofit/>
          </a:bodyPr>
          <a:lstStyle/>
          <a:p>
            <a:r>
              <a:rPr lang="en-US"/>
              <a:t>Cost was computed using Sigmoid Cross Entropy which </a:t>
            </a:r>
            <a:r>
              <a:rPr lang="en-IN"/>
              <a:t>weighs the probability error in discrete classification tasks in which each class is independent and not mutually exclusive</a:t>
            </a:r>
          </a:p>
          <a:p>
            <a:r>
              <a:rPr lang="en-IN"/>
              <a:t>Single Layer Perceptron gave a best result of 95.32%</a:t>
            </a:r>
          </a:p>
          <a:p>
            <a:r>
              <a:rPr lang="en-IN"/>
              <a:t>Single Layer Perceptron with PCA gave a result of 97.07%. </a:t>
            </a:r>
            <a:endParaRPr lang="en-IN" dirty="0"/>
          </a:p>
        </p:txBody>
      </p:sp>
    </p:spTree>
    <p:extLst>
      <p:ext uri="{BB962C8B-B14F-4D97-AF65-F5344CB8AC3E}">
        <p14:creationId xmlns:p14="http://schemas.microsoft.com/office/powerpoint/2010/main" val="527264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B2589-744B-1044-B10D-DFBA76CE346A}"/>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Artificial neural networks contd. </a:t>
            </a:r>
            <a:endParaRPr lang="en-US">
              <a:solidFill>
                <a:srgbClr val="FFFFFF"/>
              </a:solidFill>
            </a:endParaRPr>
          </a:p>
        </p:txBody>
      </p:sp>
      <p:sp useBgFill="1">
        <p:nvSpPr>
          <p:cNvPr id="9" name="Rectangle 8">
            <a:extLst>
              <a:ext uri="{FF2B5EF4-FFF2-40B4-BE49-F238E27FC236}">
                <a16:creationId xmlns:a16="http://schemas.microsoft.com/office/drawing/2014/main" id="{90137588-E70B-486E-AFA8-21B0111C4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117B476-0C0D-2C4A-8E77-81567F13B024}"/>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57225" y="3578340"/>
            <a:ext cx="3305175" cy="1214651"/>
          </a:xfrm>
          <a:prstGeom prst="rect">
            <a:avLst/>
          </a:prstGeom>
          <a:noFill/>
        </p:spPr>
      </p:pic>
      <p:sp>
        <p:nvSpPr>
          <p:cNvPr id="3" name="Content Placeholder 2">
            <a:extLst>
              <a:ext uri="{FF2B5EF4-FFF2-40B4-BE49-F238E27FC236}">
                <a16:creationId xmlns:a16="http://schemas.microsoft.com/office/drawing/2014/main" id="{AEE35863-B9C0-FF47-86BD-2EE17AFAF8C6}"/>
              </a:ext>
            </a:extLst>
          </p:cNvPr>
          <p:cNvSpPr>
            <a:spLocks noGrp="1"/>
          </p:cNvSpPr>
          <p:nvPr>
            <p:ph idx="1"/>
          </p:nvPr>
        </p:nvSpPr>
        <p:spPr>
          <a:xfrm>
            <a:off x="4505325" y="2180496"/>
            <a:ext cx="7105481" cy="4045683"/>
          </a:xfrm>
        </p:spPr>
        <p:txBody>
          <a:bodyPr>
            <a:normAutofit/>
          </a:bodyPr>
          <a:lstStyle/>
          <a:p>
            <a:r>
              <a:rPr lang="en-US" dirty="0"/>
              <a:t>Multi layer perceptron with PCA gave the same results as the SLP, an accuracy of 97.07%</a:t>
            </a:r>
          </a:p>
        </p:txBody>
      </p:sp>
    </p:spTree>
    <p:extLst>
      <p:ext uri="{BB962C8B-B14F-4D97-AF65-F5344CB8AC3E}">
        <p14:creationId xmlns:p14="http://schemas.microsoft.com/office/powerpoint/2010/main" val="2384771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9545-C659-124C-843E-5C39099CFE38}"/>
              </a:ext>
            </a:extLst>
          </p:cNvPr>
          <p:cNvSpPr>
            <a:spLocks noGrp="1"/>
          </p:cNvSpPr>
          <p:nvPr>
            <p:ph type="title"/>
          </p:nvPr>
        </p:nvSpPr>
        <p:spPr>
          <a:xfrm>
            <a:off x="581192" y="702156"/>
            <a:ext cx="11029616" cy="1013800"/>
          </a:xfrm>
        </p:spPr>
        <p:txBody>
          <a:bodyPr>
            <a:normAutofit/>
          </a:bodyPr>
          <a:lstStyle/>
          <a:p>
            <a:r>
              <a:rPr lang="en-US">
                <a:solidFill>
                  <a:srgbClr val="FFFFFF"/>
                </a:solidFill>
              </a:rPr>
              <a:t>Final analysis</a:t>
            </a:r>
          </a:p>
        </p:txBody>
      </p:sp>
      <p:sp useBgFill="1">
        <p:nvSpPr>
          <p:cNvPr id="9" name="Rectangle 8">
            <a:extLst>
              <a:ext uri="{FF2B5EF4-FFF2-40B4-BE49-F238E27FC236}">
                <a16:creationId xmlns:a16="http://schemas.microsoft.com/office/drawing/2014/main" id="{90137588-E70B-486E-AFA8-21B0111C4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ar/folders/vx/gqktyg5d3pv8vhjz0pdhdjz00000gn/T/com.microsoft.Word/Content.MSO/FB0CDAC2.tmp">
            <a:extLst>
              <a:ext uri="{FF2B5EF4-FFF2-40B4-BE49-F238E27FC236}">
                <a16:creationId xmlns:a16="http://schemas.microsoft.com/office/drawing/2014/main" id="{9BBB47D5-4CA4-1544-AEC1-03BDD618DE9C}"/>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57225" y="3016460"/>
            <a:ext cx="3305175" cy="2338411"/>
          </a:xfrm>
          <a:prstGeom prst="rect">
            <a:avLst/>
          </a:prstGeom>
          <a:noFill/>
        </p:spPr>
      </p:pic>
      <p:sp>
        <p:nvSpPr>
          <p:cNvPr id="3" name="Content Placeholder 2">
            <a:extLst>
              <a:ext uri="{FF2B5EF4-FFF2-40B4-BE49-F238E27FC236}">
                <a16:creationId xmlns:a16="http://schemas.microsoft.com/office/drawing/2014/main" id="{9584609A-6F2D-4F48-B1EB-C4AF1C64CBEA}"/>
              </a:ext>
            </a:extLst>
          </p:cNvPr>
          <p:cNvSpPr>
            <a:spLocks noGrp="1"/>
          </p:cNvSpPr>
          <p:nvPr>
            <p:ph idx="1"/>
          </p:nvPr>
        </p:nvSpPr>
        <p:spPr>
          <a:xfrm>
            <a:off x="4505325" y="2180496"/>
            <a:ext cx="7105481" cy="4045683"/>
          </a:xfrm>
        </p:spPr>
        <p:txBody>
          <a:bodyPr>
            <a:normAutofit/>
          </a:bodyPr>
          <a:lstStyle/>
          <a:p>
            <a:r>
              <a:rPr lang="en-US" dirty="0"/>
              <a:t>k-Nearest Neighbors gives us the best results in an accuracy of 97.66%.</a:t>
            </a:r>
            <a:r>
              <a:rPr lang="en-IN" dirty="0"/>
              <a:t> </a:t>
            </a:r>
          </a:p>
          <a:p>
            <a:r>
              <a:rPr lang="en-US" dirty="0"/>
              <a:t>The next method was using the Random Forest Approach, Single Layer and Multi Layer Perceptron with PCA with an accuracy of 97.08% and 97.07%.</a:t>
            </a:r>
          </a:p>
          <a:p>
            <a:r>
              <a:rPr lang="en-US" dirty="0"/>
              <a:t>Analysis on the ‘ideal’ training and testing set after multiple iterations run across classification methods. </a:t>
            </a:r>
          </a:p>
          <a:p>
            <a:endParaRPr lang="en-US" dirty="0"/>
          </a:p>
        </p:txBody>
      </p:sp>
    </p:spTree>
    <p:extLst>
      <p:ext uri="{BB962C8B-B14F-4D97-AF65-F5344CB8AC3E}">
        <p14:creationId xmlns:p14="http://schemas.microsoft.com/office/powerpoint/2010/main" val="3511405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BEAB-F27B-2044-AF70-5A9FE9D5DE24}"/>
              </a:ext>
            </a:extLst>
          </p:cNvPr>
          <p:cNvSpPr>
            <a:spLocks noGrp="1"/>
          </p:cNvSpPr>
          <p:nvPr>
            <p:ph type="title"/>
          </p:nvPr>
        </p:nvSpPr>
        <p:spPr/>
        <p:txBody>
          <a:bodyPr/>
          <a:lstStyle/>
          <a:p>
            <a:r>
              <a:rPr lang="en-US" dirty="0"/>
              <a:t>Difficulties faced</a:t>
            </a:r>
          </a:p>
        </p:txBody>
      </p:sp>
      <p:sp>
        <p:nvSpPr>
          <p:cNvPr id="3" name="Content Placeholder 2">
            <a:extLst>
              <a:ext uri="{FF2B5EF4-FFF2-40B4-BE49-F238E27FC236}">
                <a16:creationId xmlns:a16="http://schemas.microsoft.com/office/drawing/2014/main" id="{12CCE8E5-698A-0546-BAE1-D5A2DA07D316}"/>
              </a:ext>
            </a:extLst>
          </p:cNvPr>
          <p:cNvSpPr>
            <a:spLocks noGrp="1"/>
          </p:cNvSpPr>
          <p:nvPr>
            <p:ph idx="1"/>
          </p:nvPr>
        </p:nvSpPr>
        <p:spPr/>
        <p:txBody>
          <a:bodyPr/>
          <a:lstStyle/>
          <a:p>
            <a:r>
              <a:rPr lang="en-US" dirty="0"/>
              <a:t>The main difficulty observed in this study was the collection of data. Medical data is not always widely available due to copyright reasons as well as the pre-processing required that makes such data usable by the scientific community. </a:t>
            </a:r>
          </a:p>
        </p:txBody>
      </p:sp>
    </p:spTree>
    <p:extLst>
      <p:ext uri="{BB962C8B-B14F-4D97-AF65-F5344CB8AC3E}">
        <p14:creationId xmlns:p14="http://schemas.microsoft.com/office/powerpoint/2010/main" val="134295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D7CC5-B6E8-E741-A3C8-54E1F50164CF}"/>
              </a:ext>
            </a:extLst>
          </p:cNvPr>
          <p:cNvSpPr>
            <a:spLocks noGrp="1"/>
          </p:cNvSpPr>
          <p:nvPr>
            <p:ph type="title"/>
          </p:nvPr>
        </p:nvSpPr>
        <p:spPr/>
        <p:txBody>
          <a:bodyPr/>
          <a:lstStyle/>
          <a:p>
            <a:r>
              <a:rPr lang="en-US" dirty="0"/>
              <a:t>Topic introduction</a:t>
            </a:r>
          </a:p>
        </p:txBody>
      </p:sp>
      <p:sp>
        <p:nvSpPr>
          <p:cNvPr id="3" name="Content Placeholder 2">
            <a:extLst>
              <a:ext uri="{FF2B5EF4-FFF2-40B4-BE49-F238E27FC236}">
                <a16:creationId xmlns:a16="http://schemas.microsoft.com/office/drawing/2014/main" id="{597DD25B-4C74-DC44-8329-05EC08617666}"/>
              </a:ext>
            </a:extLst>
          </p:cNvPr>
          <p:cNvSpPr>
            <a:spLocks noGrp="1"/>
          </p:cNvSpPr>
          <p:nvPr>
            <p:ph idx="1"/>
          </p:nvPr>
        </p:nvSpPr>
        <p:spPr/>
        <p:txBody>
          <a:bodyPr>
            <a:normAutofit fontScale="92500"/>
          </a:bodyPr>
          <a:lstStyle/>
          <a:p>
            <a:r>
              <a:rPr lang="en-US" dirty="0"/>
              <a:t>Cancer is a widespread concern, taking hundreds of lives every year.</a:t>
            </a:r>
          </a:p>
          <a:p>
            <a:r>
              <a:rPr lang="en-US" dirty="0"/>
              <a:t>The data is a information collected from individuals who have had cancerous growths which could </a:t>
            </a:r>
            <a:r>
              <a:rPr lang="en-US"/>
              <a:t>be either </a:t>
            </a:r>
            <a:r>
              <a:rPr lang="en-US" dirty="0"/>
              <a:t>Malignant or Benign. </a:t>
            </a:r>
          </a:p>
          <a:p>
            <a:r>
              <a:rPr lang="en-US" dirty="0"/>
              <a:t>This project aims to Diagnose based on the dataset whether a given growth is Malignant or Benign.</a:t>
            </a:r>
          </a:p>
          <a:p>
            <a:r>
              <a:rPr lang="en-US" dirty="0"/>
              <a:t>The data provided has 31 features, including one unnamed feature, and finally a 32</a:t>
            </a:r>
            <a:r>
              <a:rPr lang="en-US" baseline="30000" dirty="0"/>
              <a:t>nd</a:t>
            </a:r>
            <a:r>
              <a:rPr lang="en-US" dirty="0"/>
              <a:t> one which is the output Diagnosis. </a:t>
            </a:r>
          </a:p>
          <a:p>
            <a:r>
              <a:rPr lang="en-US" dirty="0"/>
              <a:t>The problem proves to be a non-linear classification problem, with the data providing many insights. </a:t>
            </a:r>
          </a:p>
          <a:p>
            <a:r>
              <a:rPr lang="en-US" dirty="0"/>
              <a:t>Steps followed in this study:</a:t>
            </a:r>
          </a:p>
          <a:p>
            <a:pPr lvl="1"/>
            <a:r>
              <a:rPr lang="en-US" dirty="0"/>
              <a:t>Data Visualization</a:t>
            </a:r>
          </a:p>
          <a:p>
            <a:pPr lvl="1"/>
            <a:r>
              <a:rPr lang="en-US" dirty="0"/>
              <a:t>Feature Extraction and Multiple Classification methods</a:t>
            </a:r>
          </a:p>
          <a:p>
            <a:pPr lvl="1"/>
            <a:r>
              <a:rPr lang="en-US" dirty="0"/>
              <a:t>Detailed Comparison Analysis.</a:t>
            </a:r>
          </a:p>
        </p:txBody>
      </p:sp>
    </p:spTree>
    <p:extLst>
      <p:ext uri="{BB962C8B-B14F-4D97-AF65-F5344CB8AC3E}">
        <p14:creationId xmlns:p14="http://schemas.microsoft.com/office/powerpoint/2010/main" val="256786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19080-1314-7644-A236-12BBE0898C19}"/>
              </a:ext>
            </a:extLst>
          </p:cNvPr>
          <p:cNvSpPr>
            <a:spLocks noGrp="1"/>
          </p:cNvSpPr>
          <p:nvPr>
            <p:ph type="title"/>
          </p:nvPr>
        </p:nvSpPr>
        <p:spPr>
          <a:xfrm>
            <a:off x="581192" y="702156"/>
            <a:ext cx="11029616" cy="1013800"/>
          </a:xfrm>
        </p:spPr>
        <p:txBody>
          <a:bodyPr>
            <a:normAutofit/>
          </a:bodyPr>
          <a:lstStyle/>
          <a:p>
            <a:r>
              <a:rPr lang="en-US">
                <a:solidFill>
                  <a:srgbClr val="FFFFFF"/>
                </a:solidFill>
              </a:rPr>
              <a:t>Data visualization</a:t>
            </a:r>
          </a:p>
        </p:txBody>
      </p:sp>
      <p:sp>
        <p:nvSpPr>
          <p:cNvPr id="44" name="Rectangle 43">
            <a:extLst>
              <a:ext uri="{FF2B5EF4-FFF2-40B4-BE49-F238E27FC236}">
                <a16:creationId xmlns:a16="http://schemas.microsoft.com/office/drawing/2014/main" id="{EC8F4389-5351-4E74-8A1B-E5BFB483C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42866144-D305-194B-A6AC-451B48D34BA2}"/>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57225" y="2863536"/>
            <a:ext cx="2445939" cy="2644258"/>
          </a:xfrm>
          <a:prstGeom prst="rect">
            <a:avLst/>
          </a:prstGeom>
          <a:noFill/>
        </p:spPr>
      </p:pic>
      <p:pic>
        <p:nvPicPr>
          <p:cNvPr id="38" name="Picture 37">
            <a:extLst>
              <a:ext uri="{FF2B5EF4-FFF2-40B4-BE49-F238E27FC236}">
                <a16:creationId xmlns:a16="http://schemas.microsoft.com/office/drawing/2014/main" id="{C7F6FFBF-D656-6140-9510-19DACB70E0A5}"/>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3195140" y="2819687"/>
            <a:ext cx="2424609" cy="2731954"/>
          </a:xfrm>
          <a:prstGeom prst="rect">
            <a:avLst/>
          </a:prstGeom>
          <a:noFill/>
        </p:spPr>
      </p:pic>
      <p:sp>
        <p:nvSpPr>
          <p:cNvPr id="8" name="Content Placeholder 7">
            <a:extLst>
              <a:ext uri="{FF2B5EF4-FFF2-40B4-BE49-F238E27FC236}">
                <a16:creationId xmlns:a16="http://schemas.microsoft.com/office/drawing/2014/main" id="{471D0866-CB62-E647-8AC6-F11C0B10A8A3}"/>
              </a:ext>
            </a:extLst>
          </p:cNvPr>
          <p:cNvSpPr>
            <a:spLocks noGrp="1"/>
          </p:cNvSpPr>
          <p:nvPr>
            <p:ph idx="1"/>
          </p:nvPr>
        </p:nvSpPr>
        <p:spPr>
          <a:xfrm>
            <a:off x="6335805" y="2180496"/>
            <a:ext cx="5275001" cy="4045683"/>
          </a:xfrm>
        </p:spPr>
        <p:txBody>
          <a:bodyPr>
            <a:normAutofit/>
          </a:bodyPr>
          <a:lstStyle/>
          <a:p>
            <a:r>
              <a:rPr lang="en-US" dirty="0"/>
              <a:t>Violin plot and swarm plot were used to understand the dataset</a:t>
            </a:r>
          </a:p>
          <a:p>
            <a:r>
              <a:rPr lang="en-US" dirty="0"/>
              <a:t>These plots showed showed up which features could potentially be the best ones for classification</a:t>
            </a:r>
          </a:p>
          <a:p>
            <a:r>
              <a:rPr lang="en-US" dirty="0"/>
              <a:t>These are later validated through the experiments.</a:t>
            </a:r>
          </a:p>
          <a:p>
            <a:endParaRPr lang="en-US" dirty="0"/>
          </a:p>
        </p:txBody>
      </p:sp>
    </p:spTree>
    <p:extLst>
      <p:ext uri="{BB962C8B-B14F-4D97-AF65-F5344CB8AC3E}">
        <p14:creationId xmlns:p14="http://schemas.microsoft.com/office/powerpoint/2010/main" val="3206573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B204-7010-C740-812F-FBBFAB4514B2}"/>
              </a:ext>
            </a:extLst>
          </p:cNvPr>
          <p:cNvSpPr>
            <a:spLocks noGrp="1"/>
          </p:cNvSpPr>
          <p:nvPr>
            <p:ph type="title"/>
          </p:nvPr>
        </p:nvSpPr>
        <p:spPr/>
        <p:txBody>
          <a:bodyPr/>
          <a:lstStyle/>
          <a:p>
            <a:r>
              <a:rPr lang="en-US" dirty="0"/>
              <a:t>Classification methods explored</a:t>
            </a:r>
          </a:p>
        </p:txBody>
      </p:sp>
      <p:sp>
        <p:nvSpPr>
          <p:cNvPr id="3" name="Content Placeholder 2">
            <a:extLst>
              <a:ext uri="{FF2B5EF4-FFF2-40B4-BE49-F238E27FC236}">
                <a16:creationId xmlns:a16="http://schemas.microsoft.com/office/drawing/2014/main" id="{A1FD778C-4ADF-5E4D-B1BC-FA8C5F384BAF}"/>
              </a:ext>
            </a:extLst>
          </p:cNvPr>
          <p:cNvSpPr>
            <a:spLocks noGrp="1"/>
          </p:cNvSpPr>
          <p:nvPr>
            <p:ph idx="1"/>
          </p:nvPr>
        </p:nvSpPr>
        <p:spPr/>
        <p:txBody>
          <a:bodyPr/>
          <a:lstStyle/>
          <a:p>
            <a:r>
              <a:rPr lang="en-US" dirty="0"/>
              <a:t>Naïve Bayes Method</a:t>
            </a:r>
          </a:p>
          <a:p>
            <a:r>
              <a:rPr lang="en-US" dirty="0"/>
              <a:t>Random Forest Classifier</a:t>
            </a:r>
          </a:p>
          <a:p>
            <a:r>
              <a:rPr lang="en-US" dirty="0"/>
              <a:t>k-Nearest Neighbors</a:t>
            </a:r>
          </a:p>
          <a:p>
            <a:r>
              <a:rPr lang="en-US" dirty="0"/>
              <a:t>Logistic Regression</a:t>
            </a:r>
          </a:p>
          <a:p>
            <a:r>
              <a:rPr lang="en-US" dirty="0"/>
              <a:t>Support Vector Machines</a:t>
            </a:r>
          </a:p>
          <a:p>
            <a:r>
              <a:rPr lang="en-US" dirty="0"/>
              <a:t>Artificial Neural Networks</a:t>
            </a:r>
          </a:p>
          <a:p>
            <a:pPr lvl="1"/>
            <a:r>
              <a:rPr lang="en-US" dirty="0"/>
              <a:t>Single Layer Perceptron</a:t>
            </a:r>
          </a:p>
          <a:p>
            <a:pPr lvl="1"/>
            <a:r>
              <a:rPr lang="en-US" dirty="0"/>
              <a:t>Multi Layer Perceptron</a:t>
            </a:r>
          </a:p>
          <a:p>
            <a:endParaRPr lang="en-US" dirty="0"/>
          </a:p>
        </p:txBody>
      </p:sp>
    </p:spTree>
    <p:extLst>
      <p:ext uri="{BB962C8B-B14F-4D97-AF65-F5344CB8AC3E}">
        <p14:creationId xmlns:p14="http://schemas.microsoft.com/office/powerpoint/2010/main" val="2365320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29E12-A162-154C-ACA3-EA1B4F1298EF}"/>
              </a:ext>
            </a:extLst>
          </p:cNvPr>
          <p:cNvSpPr>
            <a:spLocks noGrp="1"/>
          </p:cNvSpPr>
          <p:nvPr>
            <p:ph type="title"/>
          </p:nvPr>
        </p:nvSpPr>
        <p:spPr>
          <a:xfrm>
            <a:off x="581192" y="702156"/>
            <a:ext cx="11029616" cy="1013800"/>
          </a:xfrm>
        </p:spPr>
        <p:txBody>
          <a:bodyPr>
            <a:normAutofit/>
          </a:bodyPr>
          <a:lstStyle/>
          <a:p>
            <a:r>
              <a:rPr lang="en-US">
                <a:solidFill>
                  <a:srgbClr val="FFFFFF"/>
                </a:solidFill>
              </a:rPr>
              <a:t>NAIVE BAyes</a:t>
            </a:r>
          </a:p>
        </p:txBody>
      </p:sp>
      <p:sp useBgFill="1">
        <p:nvSpPr>
          <p:cNvPr id="14" name="Rectangle 13">
            <a:extLst>
              <a:ext uri="{FF2B5EF4-FFF2-40B4-BE49-F238E27FC236}">
                <a16:creationId xmlns:a16="http://schemas.microsoft.com/office/drawing/2014/main" id="{90137588-E70B-486E-AFA8-21B0111C4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ar/folders/vx/gqktyg5d3pv8vhjz0pdhdjz00000gn/T/com.microsoft.Word/Content.MSO/B9547BB1.tmp">
            <a:extLst>
              <a:ext uri="{FF2B5EF4-FFF2-40B4-BE49-F238E27FC236}">
                <a16:creationId xmlns:a16="http://schemas.microsoft.com/office/drawing/2014/main" id="{4656E4B0-C905-0444-9284-C7D079AB9E21}"/>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57225" y="3165193"/>
            <a:ext cx="3305175" cy="2040945"/>
          </a:xfrm>
          <a:prstGeom prst="rect">
            <a:avLst/>
          </a:prstGeom>
          <a:noFill/>
        </p:spPr>
      </p:pic>
      <p:sp>
        <p:nvSpPr>
          <p:cNvPr id="3" name="Content Placeholder 2">
            <a:extLst>
              <a:ext uri="{FF2B5EF4-FFF2-40B4-BE49-F238E27FC236}">
                <a16:creationId xmlns:a16="http://schemas.microsoft.com/office/drawing/2014/main" id="{E15F4EE1-D694-5F49-9924-1B477C7C8BAE}"/>
              </a:ext>
            </a:extLst>
          </p:cNvPr>
          <p:cNvSpPr>
            <a:spLocks noGrp="1"/>
          </p:cNvSpPr>
          <p:nvPr>
            <p:ph idx="1"/>
          </p:nvPr>
        </p:nvSpPr>
        <p:spPr>
          <a:xfrm>
            <a:off x="4505325" y="2180496"/>
            <a:ext cx="7105481" cy="4045683"/>
          </a:xfrm>
        </p:spPr>
        <p:txBody>
          <a:bodyPr>
            <a:normAutofit/>
          </a:bodyPr>
          <a:lstStyle/>
          <a:p>
            <a:r>
              <a:rPr lang="en-US" dirty="0"/>
              <a:t>A simple approach based on training a conditional probability model</a:t>
            </a:r>
          </a:p>
          <a:p>
            <a:r>
              <a:rPr lang="en-IN" b="1" dirty="0"/>
              <a:t>p(</a:t>
            </a:r>
            <a:r>
              <a:rPr lang="en-IN" b="1" dirty="0" err="1"/>
              <a:t>C</a:t>
            </a:r>
            <a:r>
              <a:rPr lang="en-IN" b="1" baseline="-25000" dirty="0" err="1"/>
              <a:t>k</a:t>
            </a:r>
            <a:r>
              <a:rPr lang="en-IN" b="1" dirty="0" err="1"/>
              <a:t>|x</a:t>
            </a:r>
            <a:r>
              <a:rPr lang="en-IN" b="1" dirty="0"/>
              <a:t>)=p(</a:t>
            </a:r>
            <a:r>
              <a:rPr lang="en-IN" b="1" dirty="0" err="1"/>
              <a:t>C</a:t>
            </a:r>
            <a:r>
              <a:rPr lang="en-IN" b="1" baseline="-25000" dirty="0" err="1"/>
              <a:t>k</a:t>
            </a:r>
            <a:r>
              <a:rPr lang="en-IN" b="1" dirty="0"/>
              <a:t>) / p(</a:t>
            </a:r>
            <a:r>
              <a:rPr lang="en-IN" b="1" dirty="0" err="1"/>
              <a:t>x|C</a:t>
            </a:r>
            <a:r>
              <a:rPr lang="en-IN" b="1" baseline="-25000" dirty="0" err="1"/>
              <a:t>k</a:t>
            </a:r>
            <a:r>
              <a:rPr lang="en-IN" b="1" dirty="0"/>
              <a:t>)p(x</a:t>
            </a:r>
            <a:r>
              <a:rPr lang="en-IN" dirty="0"/>
              <a:t>), where k = 2</a:t>
            </a:r>
          </a:p>
          <a:p>
            <a:r>
              <a:rPr lang="en-US" dirty="0"/>
              <a:t>Implemented the help of the </a:t>
            </a:r>
            <a:r>
              <a:rPr lang="en-US" dirty="0" err="1"/>
              <a:t>sklearn</a:t>
            </a:r>
            <a:r>
              <a:rPr lang="en-US" dirty="0"/>
              <a:t> package</a:t>
            </a:r>
          </a:p>
          <a:p>
            <a:r>
              <a:rPr lang="en-US" dirty="0"/>
              <a:t>Best accuracy achieved </a:t>
            </a:r>
            <a:r>
              <a:rPr lang="en-US"/>
              <a:t>was 95%</a:t>
            </a:r>
          </a:p>
        </p:txBody>
      </p:sp>
    </p:spTree>
    <p:extLst>
      <p:ext uri="{BB962C8B-B14F-4D97-AF65-F5344CB8AC3E}">
        <p14:creationId xmlns:p14="http://schemas.microsoft.com/office/powerpoint/2010/main" val="2965604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195B3-5C20-9049-A134-92D55D3A9E63}"/>
              </a:ext>
            </a:extLst>
          </p:cNvPr>
          <p:cNvSpPr>
            <a:spLocks noGrp="1"/>
          </p:cNvSpPr>
          <p:nvPr>
            <p:ph type="title"/>
          </p:nvPr>
        </p:nvSpPr>
        <p:spPr>
          <a:xfrm>
            <a:off x="581192" y="702156"/>
            <a:ext cx="11029616" cy="1013800"/>
          </a:xfrm>
        </p:spPr>
        <p:txBody>
          <a:bodyPr>
            <a:normAutofit/>
          </a:bodyPr>
          <a:lstStyle/>
          <a:p>
            <a:r>
              <a:rPr lang="en-US">
                <a:solidFill>
                  <a:srgbClr val="FFFFFF"/>
                </a:solidFill>
              </a:rPr>
              <a:t>Random forest classifier</a:t>
            </a:r>
          </a:p>
        </p:txBody>
      </p:sp>
      <p:sp useBgFill="1">
        <p:nvSpPr>
          <p:cNvPr id="9" name="Rectangle 8">
            <a:extLst>
              <a:ext uri="{FF2B5EF4-FFF2-40B4-BE49-F238E27FC236}">
                <a16:creationId xmlns:a16="http://schemas.microsoft.com/office/drawing/2014/main" id="{90137588-E70B-486E-AFA8-21B0111C4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ar/folders/vx/gqktyg5d3pv8vhjz0pdhdjz00000gn/T/com.microsoft.Word/Content.MSO/75F0366E.tmp">
            <a:extLst>
              <a:ext uri="{FF2B5EF4-FFF2-40B4-BE49-F238E27FC236}">
                <a16:creationId xmlns:a16="http://schemas.microsoft.com/office/drawing/2014/main" id="{83E5A3D0-7C84-FD4D-A92F-A1487C055CD3}"/>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57225" y="3165193"/>
            <a:ext cx="3305175" cy="2040944"/>
          </a:xfrm>
          <a:prstGeom prst="rect">
            <a:avLst/>
          </a:prstGeom>
          <a:noFill/>
        </p:spPr>
      </p:pic>
      <p:sp>
        <p:nvSpPr>
          <p:cNvPr id="3" name="Content Placeholder 2">
            <a:extLst>
              <a:ext uri="{FF2B5EF4-FFF2-40B4-BE49-F238E27FC236}">
                <a16:creationId xmlns:a16="http://schemas.microsoft.com/office/drawing/2014/main" id="{111A88FC-E1D5-9042-92A9-370180D43880}"/>
              </a:ext>
            </a:extLst>
          </p:cNvPr>
          <p:cNvSpPr>
            <a:spLocks noGrp="1"/>
          </p:cNvSpPr>
          <p:nvPr>
            <p:ph idx="1"/>
          </p:nvPr>
        </p:nvSpPr>
        <p:spPr>
          <a:xfrm>
            <a:off x="4505325" y="2180496"/>
            <a:ext cx="7105481" cy="4045683"/>
          </a:xfrm>
        </p:spPr>
        <p:txBody>
          <a:bodyPr>
            <a:normAutofit/>
          </a:bodyPr>
          <a:lstStyle/>
          <a:p>
            <a:pPr>
              <a:lnSpc>
                <a:spcPct val="90000"/>
              </a:lnSpc>
            </a:pPr>
            <a:r>
              <a:rPr lang="en-US" sz="1500" dirty="0"/>
              <a:t>Running simple Random Forest Classifier (using all of the features) produced a resulting accuracy of 97.08%. (for a test ratio of 30%).</a:t>
            </a:r>
          </a:p>
          <a:p>
            <a:pPr>
              <a:lnSpc>
                <a:spcPct val="90000"/>
              </a:lnSpc>
            </a:pPr>
            <a:r>
              <a:rPr lang="en-US" sz="1500" dirty="0"/>
              <a:t>Ranking top features using </a:t>
            </a:r>
            <a:r>
              <a:rPr lang="en-US" sz="1500" dirty="0" err="1"/>
              <a:t>SelectKBest</a:t>
            </a:r>
            <a:r>
              <a:rPr lang="en-US" sz="1500" dirty="0"/>
              <a:t> Function. Re-Running the classifier now, with only these 5 features resulted in an accuracy drop, bringing it down to 96.49%. </a:t>
            </a:r>
          </a:p>
          <a:p>
            <a:pPr>
              <a:lnSpc>
                <a:spcPct val="90000"/>
              </a:lnSpc>
            </a:pPr>
            <a:r>
              <a:rPr lang="en-US" sz="1500" dirty="0"/>
              <a:t>Recursive feature Elimination, to understand the optimal number of features required. Dropping the rest of the features and retaining the optimal number of features brought the accuracy back up to 97.07%. Giving a great insight on the suitable number of features to use and accuracy. </a:t>
            </a:r>
          </a:p>
          <a:p>
            <a:pPr>
              <a:lnSpc>
                <a:spcPct val="90000"/>
              </a:lnSpc>
            </a:pPr>
            <a:r>
              <a:rPr lang="en-US" sz="1500" dirty="0"/>
              <a:t>Best Features: </a:t>
            </a:r>
          </a:p>
          <a:p>
            <a:pPr lvl="1">
              <a:lnSpc>
                <a:spcPct val="90000"/>
              </a:lnSpc>
            </a:pPr>
            <a:r>
              <a:rPr lang="en-IN" sz="1500" dirty="0" err="1"/>
              <a:t>concave_points_mean</a:t>
            </a:r>
            <a:r>
              <a:rPr lang="en-IN" sz="1500" dirty="0"/>
              <a:t> </a:t>
            </a:r>
          </a:p>
          <a:p>
            <a:pPr lvl="1">
              <a:lnSpc>
                <a:spcPct val="90000"/>
              </a:lnSpc>
            </a:pPr>
            <a:r>
              <a:rPr lang="en-IN" sz="1500" dirty="0" err="1"/>
              <a:t>radius_worst</a:t>
            </a:r>
            <a:r>
              <a:rPr lang="en-IN" sz="1500" dirty="0"/>
              <a:t> </a:t>
            </a:r>
          </a:p>
          <a:p>
            <a:pPr lvl="1">
              <a:lnSpc>
                <a:spcPct val="90000"/>
              </a:lnSpc>
            </a:pPr>
            <a:r>
              <a:rPr lang="en-IN" sz="1500" dirty="0" err="1"/>
              <a:t>perimeter_worst</a:t>
            </a:r>
            <a:r>
              <a:rPr lang="en-IN" sz="1500" dirty="0"/>
              <a:t> </a:t>
            </a:r>
          </a:p>
          <a:p>
            <a:pPr lvl="1">
              <a:lnSpc>
                <a:spcPct val="90000"/>
              </a:lnSpc>
            </a:pPr>
            <a:r>
              <a:rPr lang="en-IN" sz="1500" dirty="0" err="1"/>
              <a:t>area_worst</a:t>
            </a:r>
            <a:r>
              <a:rPr lang="en-IN" sz="1500" dirty="0"/>
              <a:t> </a:t>
            </a:r>
          </a:p>
          <a:p>
            <a:pPr lvl="1">
              <a:lnSpc>
                <a:spcPct val="90000"/>
              </a:lnSpc>
            </a:pPr>
            <a:r>
              <a:rPr lang="en-IN" sz="1500" dirty="0" err="1"/>
              <a:t>concave_points_worst</a:t>
            </a:r>
            <a:endParaRPr lang="en-US" sz="1500" dirty="0"/>
          </a:p>
          <a:p>
            <a:pPr>
              <a:lnSpc>
                <a:spcPct val="90000"/>
              </a:lnSpc>
            </a:pPr>
            <a:endParaRPr lang="en-US" sz="1500" dirty="0"/>
          </a:p>
        </p:txBody>
      </p:sp>
    </p:spTree>
    <p:extLst>
      <p:ext uri="{BB962C8B-B14F-4D97-AF65-F5344CB8AC3E}">
        <p14:creationId xmlns:p14="http://schemas.microsoft.com/office/powerpoint/2010/main" val="3591825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B66E-5F88-E049-BC4C-E933962DF1EB}"/>
              </a:ext>
            </a:extLst>
          </p:cNvPr>
          <p:cNvSpPr>
            <a:spLocks noGrp="1"/>
          </p:cNvSpPr>
          <p:nvPr>
            <p:ph type="title"/>
          </p:nvPr>
        </p:nvSpPr>
        <p:spPr>
          <a:xfrm>
            <a:off x="581192" y="702156"/>
            <a:ext cx="11029616" cy="1013800"/>
          </a:xfrm>
        </p:spPr>
        <p:txBody>
          <a:bodyPr>
            <a:normAutofit/>
          </a:bodyPr>
          <a:lstStyle/>
          <a:p>
            <a:r>
              <a:rPr lang="en-US">
                <a:solidFill>
                  <a:srgbClr val="FFFFFF"/>
                </a:solidFill>
              </a:rPr>
              <a:t>Logistic regression</a:t>
            </a:r>
          </a:p>
        </p:txBody>
      </p:sp>
      <p:sp useBgFill="1">
        <p:nvSpPr>
          <p:cNvPr id="9" name="Rectangle 8">
            <a:extLst>
              <a:ext uri="{FF2B5EF4-FFF2-40B4-BE49-F238E27FC236}">
                <a16:creationId xmlns:a16="http://schemas.microsoft.com/office/drawing/2014/main" id="{90137588-E70B-486E-AFA8-21B0111C4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ar/folders/vx/gqktyg5d3pv8vhjz0pdhdjz00000gn/T/com.microsoft.Word/Content.MSO/F94CDCAC.tmp">
            <a:extLst>
              <a:ext uri="{FF2B5EF4-FFF2-40B4-BE49-F238E27FC236}">
                <a16:creationId xmlns:a16="http://schemas.microsoft.com/office/drawing/2014/main" id="{2B415BF0-177B-1F46-B40A-B350063FCD2E}"/>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57225" y="3165193"/>
            <a:ext cx="3305175" cy="2040944"/>
          </a:xfrm>
          <a:prstGeom prst="rect">
            <a:avLst/>
          </a:prstGeom>
          <a:noFill/>
        </p:spPr>
      </p:pic>
      <p:sp>
        <p:nvSpPr>
          <p:cNvPr id="3" name="Content Placeholder 2">
            <a:extLst>
              <a:ext uri="{FF2B5EF4-FFF2-40B4-BE49-F238E27FC236}">
                <a16:creationId xmlns:a16="http://schemas.microsoft.com/office/drawing/2014/main" id="{E9CBCAE2-462A-C845-8F23-7B8614A82C53}"/>
              </a:ext>
            </a:extLst>
          </p:cNvPr>
          <p:cNvSpPr>
            <a:spLocks noGrp="1"/>
          </p:cNvSpPr>
          <p:nvPr>
            <p:ph idx="1"/>
          </p:nvPr>
        </p:nvSpPr>
        <p:spPr>
          <a:xfrm>
            <a:off x="4505325" y="2180496"/>
            <a:ext cx="7105481" cy="4045683"/>
          </a:xfrm>
        </p:spPr>
        <p:txBody>
          <a:bodyPr>
            <a:normAutofit/>
          </a:bodyPr>
          <a:lstStyle/>
          <a:p>
            <a:r>
              <a:rPr lang="en-US" dirty="0"/>
              <a:t>From the dataset it is clear that a linear approach would not be ideal</a:t>
            </a:r>
          </a:p>
          <a:p>
            <a:r>
              <a:rPr lang="en-US" dirty="0"/>
              <a:t>Selecting the best features found using the Random Forest Approach was used and logistic regression was run, giving a result of accuracy of 96.5%.</a:t>
            </a:r>
          </a:p>
          <a:p>
            <a:endParaRPr lang="en-US" dirty="0"/>
          </a:p>
        </p:txBody>
      </p:sp>
    </p:spTree>
    <p:extLst>
      <p:ext uri="{BB962C8B-B14F-4D97-AF65-F5344CB8AC3E}">
        <p14:creationId xmlns:p14="http://schemas.microsoft.com/office/powerpoint/2010/main" val="830516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026B-4596-DB46-88A0-B7EBD2142AB7}"/>
              </a:ext>
            </a:extLst>
          </p:cNvPr>
          <p:cNvSpPr>
            <a:spLocks noGrp="1"/>
          </p:cNvSpPr>
          <p:nvPr>
            <p:ph type="title"/>
          </p:nvPr>
        </p:nvSpPr>
        <p:spPr>
          <a:xfrm>
            <a:off x="581192" y="702156"/>
            <a:ext cx="11029616" cy="1013800"/>
          </a:xfrm>
        </p:spPr>
        <p:txBody>
          <a:bodyPr>
            <a:normAutofit/>
          </a:bodyPr>
          <a:lstStyle/>
          <a:p>
            <a:r>
              <a:rPr lang="en-US">
                <a:solidFill>
                  <a:srgbClr val="FFFFFF"/>
                </a:solidFill>
              </a:rPr>
              <a:t>K- Nearest neighbors</a:t>
            </a:r>
          </a:p>
        </p:txBody>
      </p:sp>
      <p:sp useBgFill="1">
        <p:nvSpPr>
          <p:cNvPr id="11" name="Rectangle 8">
            <a:extLst>
              <a:ext uri="{FF2B5EF4-FFF2-40B4-BE49-F238E27FC236}">
                <a16:creationId xmlns:a16="http://schemas.microsoft.com/office/drawing/2014/main" id="{90137588-E70B-486E-AFA8-21B0111C4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ar/folders/vx/gqktyg5d3pv8vhjz0pdhdjz00000gn/T/com.microsoft.Word/Content.MSO/6B08AC2A.tmp">
            <a:extLst>
              <a:ext uri="{FF2B5EF4-FFF2-40B4-BE49-F238E27FC236}">
                <a16:creationId xmlns:a16="http://schemas.microsoft.com/office/drawing/2014/main" id="{A03A2068-F586-6D4E-9D27-3F9D059DF6DA}"/>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57225" y="3165193"/>
            <a:ext cx="3305175" cy="2040944"/>
          </a:xfrm>
          <a:prstGeom prst="rect">
            <a:avLst/>
          </a:prstGeom>
          <a:noFill/>
        </p:spPr>
      </p:pic>
      <p:sp>
        <p:nvSpPr>
          <p:cNvPr id="3" name="Content Placeholder 2">
            <a:extLst>
              <a:ext uri="{FF2B5EF4-FFF2-40B4-BE49-F238E27FC236}">
                <a16:creationId xmlns:a16="http://schemas.microsoft.com/office/drawing/2014/main" id="{656EFCFF-1B53-1548-85F4-5489CEBC968B}"/>
              </a:ext>
            </a:extLst>
          </p:cNvPr>
          <p:cNvSpPr>
            <a:spLocks noGrp="1"/>
          </p:cNvSpPr>
          <p:nvPr>
            <p:ph idx="1"/>
          </p:nvPr>
        </p:nvSpPr>
        <p:spPr>
          <a:xfrm>
            <a:off x="4505325" y="2180496"/>
            <a:ext cx="7105481" cy="4045683"/>
          </a:xfrm>
        </p:spPr>
        <p:txBody>
          <a:bodyPr>
            <a:normAutofit/>
          </a:bodyPr>
          <a:lstStyle/>
          <a:p>
            <a:r>
              <a:rPr lang="en-US" dirty="0"/>
              <a:t>Various metrics were tested, Euclidean, Manhattan and </a:t>
            </a:r>
            <a:r>
              <a:rPr lang="en-US" dirty="0" err="1"/>
              <a:t>Minkowski</a:t>
            </a:r>
            <a:r>
              <a:rPr lang="en-IN" dirty="0"/>
              <a:t> </a:t>
            </a:r>
          </a:p>
          <a:p>
            <a:r>
              <a:rPr lang="en-IN" dirty="0"/>
              <a:t>Using all features, the best accuracy obtained was 97.66%, beating any other accuracy achieved.</a:t>
            </a:r>
          </a:p>
          <a:p>
            <a:r>
              <a:rPr lang="en-IN" dirty="0"/>
              <a:t>Applying PCA before to test the k-NN gave sub-par results are reduced the accuracy greatly, dropping it to less than 91%. Multiple number of components of PCA failed to increase these results. </a:t>
            </a:r>
          </a:p>
          <a:p>
            <a:endParaRPr lang="en-US" dirty="0"/>
          </a:p>
        </p:txBody>
      </p:sp>
    </p:spTree>
    <p:extLst>
      <p:ext uri="{BB962C8B-B14F-4D97-AF65-F5344CB8AC3E}">
        <p14:creationId xmlns:p14="http://schemas.microsoft.com/office/powerpoint/2010/main" val="298456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FDCB-97E8-6F43-9A42-35AC8EEF933A}"/>
              </a:ext>
            </a:extLst>
          </p:cNvPr>
          <p:cNvSpPr>
            <a:spLocks noGrp="1"/>
          </p:cNvSpPr>
          <p:nvPr>
            <p:ph type="title"/>
          </p:nvPr>
        </p:nvSpPr>
        <p:spPr>
          <a:xfrm>
            <a:off x="581192" y="702156"/>
            <a:ext cx="11029616" cy="1013800"/>
          </a:xfrm>
        </p:spPr>
        <p:txBody>
          <a:bodyPr>
            <a:normAutofit/>
          </a:bodyPr>
          <a:lstStyle/>
          <a:p>
            <a:r>
              <a:rPr lang="en-US">
                <a:solidFill>
                  <a:srgbClr val="FFFFFF"/>
                </a:solidFill>
              </a:rPr>
              <a:t>Support vector machine</a:t>
            </a:r>
          </a:p>
        </p:txBody>
      </p:sp>
      <p:sp useBgFill="1">
        <p:nvSpPr>
          <p:cNvPr id="10" name="Rectangle 9">
            <a:extLst>
              <a:ext uri="{FF2B5EF4-FFF2-40B4-BE49-F238E27FC236}">
                <a16:creationId xmlns:a16="http://schemas.microsoft.com/office/drawing/2014/main" id="{90137588-E70B-486E-AFA8-21B0111C4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ar/folders/vx/gqktyg5d3pv8vhjz0pdhdjz00000gn/T/com.microsoft.Word/Content.MSO/35E225C8.tmp">
            <a:extLst>
              <a:ext uri="{FF2B5EF4-FFF2-40B4-BE49-F238E27FC236}">
                <a16:creationId xmlns:a16="http://schemas.microsoft.com/office/drawing/2014/main" id="{1886039C-B429-D34D-BB00-9B5B553611D8}"/>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57225" y="3165193"/>
            <a:ext cx="3305175" cy="2040944"/>
          </a:xfrm>
          <a:prstGeom prst="rect">
            <a:avLst/>
          </a:prstGeom>
          <a:noFill/>
        </p:spPr>
      </p:pic>
      <p:sp>
        <p:nvSpPr>
          <p:cNvPr id="3" name="Content Placeholder 2">
            <a:extLst>
              <a:ext uri="{FF2B5EF4-FFF2-40B4-BE49-F238E27FC236}">
                <a16:creationId xmlns:a16="http://schemas.microsoft.com/office/drawing/2014/main" id="{A051D404-EFF0-B84C-B1DC-E70D21B83059}"/>
              </a:ext>
            </a:extLst>
          </p:cNvPr>
          <p:cNvSpPr>
            <a:spLocks noGrp="1"/>
          </p:cNvSpPr>
          <p:nvPr>
            <p:ph idx="1"/>
          </p:nvPr>
        </p:nvSpPr>
        <p:spPr>
          <a:xfrm>
            <a:off x="4505325" y="2180496"/>
            <a:ext cx="7105481" cy="4045683"/>
          </a:xfrm>
        </p:spPr>
        <p:txBody>
          <a:bodyPr>
            <a:normAutofit/>
          </a:bodyPr>
          <a:lstStyle/>
          <a:p>
            <a:r>
              <a:rPr lang="en-US" dirty="0"/>
              <a:t>Running SVM on the data gave an initial accuracy of 95%</a:t>
            </a:r>
          </a:p>
          <a:p>
            <a:r>
              <a:rPr lang="en-US" dirty="0"/>
              <a:t>Tuning the training and test set improved this score to 96.49%</a:t>
            </a:r>
          </a:p>
        </p:txBody>
      </p:sp>
    </p:spTree>
    <p:extLst>
      <p:ext uri="{BB962C8B-B14F-4D97-AF65-F5344CB8AC3E}">
        <p14:creationId xmlns:p14="http://schemas.microsoft.com/office/powerpoint/2010/main" val="395404274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424</TotalTime>
  <Words>671</Words>
  <Application>Microsoft Macintosh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Gill Sans MT</vt:lpstr>
      <vt:lpstr>Wingdings 2</vt:lpstr>
      <vt:lpstr>Dividend</vt:lpstr>
      <vt:lpstr>Breast cancer detection</vt:lpstr>
      <vt:lpstr>Topic introduction</vt:lpstr>
      <vt:lpstr>Data visualization</vt:lpstr>
      <vt:lpstr>Classification methods explored</vt:lpstr>
      <vt:lpstr>NAIVE BAyes</vt:lpstr>
      <vt:lpstr>Random forest classifier</vt:lpstr>
      <vt:lpstr>Logistic regression</vt:lpstr>
      <vt:lpstr>K- Nearest neighbors</vt:lpstr>
      <vt:lpstr>Support vector machine</vt:lpstr>
      <vt:lpstr>Artificial neural networks</vt:lpstr>
      <vt:lpstr>Artificial neural networks contd. </vt:lpstr>
      <vt:lpstr>Final analysis</vt:lpstr>
      <vt:lpstr>Difficulties faced</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detection</dc:title>
  <dc:creator>ADITI MALLADI-140953354</dc:creator>
  <cp:lastModifiedBy>ADITI MALLADI-140953354</cp:lastModifiedBy>
  <cp:revision>29</cp:revision>
  <dcterms:created xsi:type="dcterms:W3CDTF">2020-04-29T08:55:18Z</dcterms:created>
  <dcterms:modified xsi:type="dcterms:W3CDTF">2020-04-29T17:06:41Z</dcterms:modified>
</cp:coreProperties>
</file>