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Garamon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PlfYZzvZKLk9QFfAD7P9ee6y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aramond-regular.fntdata"/><Relationship Id="rId14" Type="http://schemas.openxmlformats.org/officeDocument/2006/relationships/slide" Target="slides/slide10.xml"/><Relationship Id="rId17" Type="http://schemas.openxmlformats.org/officeDocument/2006/relationships/font" Target="fonts/Garamond-italic.fntdata"/><Relationship Id="rId16" Type="http://schemas.openxmlformats.org/officeDocument/2006/relationships/font" Target="fonts/Garamond-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Garamond-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2"/>
          <p:cNvGrpSpPr/>
          <p:nvPr/>
        </p:nvGrpSpPr>
        <p:grpSpPr>
          <a:xfrm>
            <a:off x="-16934" y="0"/>
            <a:ext cx="12231160" cy="6856214"/>
            <a:chOff x="-16934" y="0"/>
            <a:chExt cx="12231160" cy="6856214"/>
          </a:xfrm>
        </p:grpSpPr>
        <p:pic>
          <p:nvPicPr>
            <p:cNvPr descr="HD-PanelTitleR1.png" id="18" name="Google Shape;18;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7" name="Google Shape;27;p1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2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8" name="Google Shape;98;p2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6" name="Google Shape;106;p2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07" name="Google Shape;107;p2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08" name="Google Shape;108;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2" name="Google Shape;122;p2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23" name="Google Shape;123;p2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24" name="Google Shape;124;p2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2" name="Google Shape;132;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9" name="Google Shape;139;p2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46" name="Google Shape;146;p2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4"/>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 name="Google Shape;38;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1" name="Google Shape;41;p14"/>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cxnSp>
        <p:nvCxnSpPr>
          <p:cNvPr id="43" name="Google Shape;43;p1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4" name="Google Shape;44;p1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6" name="Google Shape;46;p15"/>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7" name="Google Shape;47;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3" name="Google Shape;53;p16"/>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16"/>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5" name="Google Shape;55;p16"/>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6" name="Google Shape;56;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9" name="Google Shape;59;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5" name="Google Shape;65;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1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7" name="Google Shape;77;p1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2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1"/>
          <p:cNvGrpSpPr/>
          <p:nvPr/>
        </p:nvGrpSpPr>
        <p:grpSpPr>
          <a:xfrm>
            <a:off x="-15736" y="0"/>
            <a:ext cx="12229962" cy="6856214"/>
            <a:chOff x="-15736" y="0"/>
            <a:chExt cx="12229962" cy="6856214"/>
          </a:xfrm>
        </p:grpSpPr>
        <p:pic>
          <p:nvPicPr>
            <p:cNvPr descr="HD-PanelContent.png" id="7" name="Google Shape;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nvSpPr>
        <p:spPr>
          <a:xfrm>
            <a:off x="2604491" y="1518047"/>
            <a:ext cx="71110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Garamond"/>
                <a:ea typeface="Garamond"/>
                <a:cs typeface="Garamond"/>
                <a:sym typeface="Garamond"/>
              </a:rPr>
              <a:t>  </a:t>
            </a:r>
            <a:endParaRPr b="1" i="0" sz="1800" u="none" cap="none" strike="noStrike">
              <a:solidFill>
                <a:schemeClr val="dk1"/>
              </a:solidFill>
              <a:latin typeface="Garamond"/>
              <a:ea typeface="Garamond"/>
              <a:cs typeface="Garamond"/>
              <a:sym typeface="Garamond"/>
            </a:endParaRPr>
          </a:p>
        </p:txBody>
      </p:sp>
      <p:sp>
        <p:nvSpPr>
          <p:cNvPr id="152" name="Google Shape;152;p1"/>
          <p:cNvSpPr txBox="1"/>
          <p:nvPr/>
        </p:nvSpPr>
        <p:spPr>
          <a:xfrm>
            <a:off x="3482578" y="2024181"/>
            <a:ext cx="546496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800" u="none" cap="none" strike="noStrike">
                <a:solidFill>
                  <a:schemeClr val="dk1"/>
                </a:solidFill>
                <a:latin typeface="Garamond"/>
                <a:ea typeface="Garamond"/>
                <a:cs typeface="Garamond"/>
                <a:sym typeface="Garamond"/>
              </a:rPr>
              <a:t>INSTAGRAM USER ANALYTICS</a:t>
            </a:r>
            <a:endParaRPr b="1" i="0" sz="4800" u="none" cap="none" strike="noStrike">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0"/>
          <p:cNvSpPr txBox="1"/>
          <p:nvPr/>
        </p:nvSpPr>
        <p:spPr>
          <a:xfrm>
            <a:off x="3714751" y="1589485"/>
            <a:ext cx="53167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RESULT AND LEARNINGS</a:t>
            </a:r>
            <a:endParaRPr b="1" i="0" sz="2800" u="none" cap="none" strike="noStrike">
              <a:solidFill>
                <a:srgbClr val="00B0F0"/>
              </a:solidFill>
              <a:latin typeface="Garamond"/>
              <a:ea typeface="Garamond"/>
              <a:cs typeface="Garamond"/>
              <a:sym typeface="Garamond"/>
            </a:endParaRPr>
          </a:p>
        </p:txBody>
      </p:sp>
      <p:sp>
        <p:nvSpPr>
          <p:cNvPr id="240" name="Google Shape;240;p10"/>
          <p:cNvSpPr txBox="1"/>
          <p:nvPr/>
        </p:nvSpPr>
        <p:spPr>
          <a:xfrm>
            <a:off x="1515070" y="2852023"/>
            <a:ext cx="916185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 How Big data and analytics helps in managing these platforms and interact with users by giving them timely reminders about their posts stories etc.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 How to manage data using Analytics.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  How to target your audience and keep them with the platform for longer time.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 How to advertise different products and services using most used hashtags by the users and engage them. </a:t>
            </a:r>
            <a:endParaRPr b="0" i="0" sz="2400" u="none" cap="none" strike="noStrike">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nvSpPr>
        <p:spPr>
          <a:xfrm flipH="1">
            <a:off x="838771" y="606368"/>
            <a:ext cx="77973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PROJECT DESCRIPTION</a:t>
            </a:r>
            <a:endParaRPr b="1" i="0" sz="2800" u="none" cap="none" strike="noStrike">
              <a:solidFill>
                <a:srgbClr val="00B0F0"/>
              </a:solidFill>
              <a:latin typeface="Garamond"/>
              <a:ea typeface="Garamond"/>
              <a:cs typeface="Garamond"/>
              <a:sym typeface="Garamond"/>
            </a:endParaRPr>
          </a:p>
        </p:txBody>
      </p:sp>
      <p:sp>
        <p:nvSpPr>
          <p:cNvPr id="158" name="Google Shape;158;p2"/>
          <p:cNvSpPr txBox="1"/>
          <p:nvPr/>
        </p:nvSpPr>
        <p:spPr>
          <a:xfrm flipH="1">
            <a:off x="838771" y="1129589"/>
            <a:ext cx="1051445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In this project of Instagram User Analytics , we are going to find how users engage and interact with digital platforms like (Instagram)  and this helps in deriving data for marketing,  Business development and other teams working for the company.    </a:t>
            </a:r>
            <a:endParaRPr b="0" i="0" sz="2400" u="none" cap="none" strike="noStrike">
              <a:solidFill>
                <a:schemeClr val="dk1"/>
              </a:solidFill>
              <a:latin typeface="Garamond"/>
              <a:ea typeface="Garamond"/>
              <a:cs typeface="Garamond"/>
              <a:sym typeface="Garamond"/>
            </a:endParaRPr>
          </a:p>
        </p:txBody>
      </p:sp>
      <p:sp>
        <p:nvSpPr>
          <p:cNvPr id="159" name="Google Shape;159;p2"/>
          <p:cNvSpPr txBox="1"/>
          <p:nvPr/>
        </p:nvSpPr>
        <p:spPr>
          <a:xfrm>
            <a:off x="838771" y="2560751"/>
            <a:ext cx="20931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rgbClr val="00B0F0"/>
                </a:solidFill>
                <a:latin typeface="Garamond"/>
                <a:ea typeface="Garamond"/>
                <a:cs typeface="Garamond"/>
                <a:sym typeface="Garamond"/>
              </a:rPr>
              <a:t>APPROACH</a:t>
            </a:r>
            <a:endParaRPr b="1" i="0" sz="2400" u="none" cap="none" strike="noStrike">
              <a:solidFill>
                <a:srgbClr val="00B0F0"/>
              </a:solidFill>
              <a:latin typeface="Garamond"/>
              <a:ea typeface="Garamond"/>
              <a:cs typeface="Garamond"/>
              <a:sym typeface="Garamond"/>
            </a:endParaRPr>
          </a:p>
        </p:txBody>
      </p:sp>
      <p:sp>
        <p:nvSpPr>
          <p:cNvPr id="160" name="Google Shape;160;p2"/>
          <p:cNvSpPr txBox="1"/>
          <p:nvPr/>
        </p:nvSpPr>
        <p:spPr>
          <a:xfrm>
            <a:off x="845022" y="3130524"/>
            <a:ext cx="4566369"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u="none" cap="none" strike="noStrike">
                <a:solidFill>
                  <a:schemeClr val="dk1"/>
                </a:solidFill>
                <a:latin typeface="Garamond"/>
                <a:ea typeface="Garamond"/>
                <a:cs typeface="Garamond"/>
                <a:sym typeface="Garamond"/>
              </a:rPr>
              <a:t>We are going to create a Database in MYSQL Workbench and use MYSQL queries to find out the required data from the data stored in the database.  </a:t>
            </a:r>
            <a:endParaRPr b="0" i="0" sz="2000" u="none" cap="none" strike="noStrike">
              <a:solidFill>
                <a:schemeClr val="dk1"/>
              </a:solidFill>
              <a:latin typeface="Garamond"/>
              <a:ea typeface="Garamond"/>
              <a:cs typeface="Garamond"/>
              <a:sym typeface="Garamond"/>
            </a:endParaRPr>
          </a:p>
        </p:txBody>
      </p:sp>
      <p:sp>
        <p:nvSpPr>
          <p:cNvPr id="161" name="Google Shape;161;p2"/>
          <p:cNvSpPr txBox="1"/>
          <p:nvPr/>
        </p:nvSpPr>
        <p:spPr>
          <a:xfrm flipH="1">
            <a:off x="3745014" y="4857540"/>
            <a:ext cx="51202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TECH-STACK USED</a:t>
            </a:r>
            <a:endParaRPr b="1" i="0" sz="2800" u="none" cap="none" strike="noStrike">
              <a:solidFill>
                <a:srgbClr val="00B0F0"/>
              </a:solidFill>
              <a:latin typeface="Garamond"/>
              <a:ea typeface="Garamond"/>
              <a:cs typeface="Garamond"/>
              <a:sym typeface="Garamond"/>
            </a:endParaRPr>
          </a:p>
        </p:txBody>
      </p:sp>
      <p:sp>
        <p:nvSpPr>
          <p:cNvPr id="162" name="Google Shape;162;p2"/>
          <p:cNvSpPr txBox="1"/>
          <p:nvPr/>
        </p:nvSpPr>
        <p:spPr>
          <a:xfrm>
            <a:off x="3817047" y="5533346"/>
            <a:ext cx="4252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u="none" cap="none" strike="noStrike">
                <a:solidFill>
                  <a:schemeClr val="dk1"/>
                </a:solidFill>
                <a:latin typeface="Garamond"/>
                <a:ea typeface="Garamond"/>
                <a:cs typeface="Garamond"/>
                <a:sym typeface="Garamond"/>
              </a:rPr>
              <a:t>MYSQL Workbench 8.0 CE,</a:t>
            </a:r>
            <a:endParaRPr/>
          </a:p>
          <a:p>
            <a:pPr indent="0" lvl="0" marL="0" marR="0" rtl="0" algn="l">
              <a:spcBef>
                <a:spcPts val="0"/>
              </a:spcBef>
              <a:spcAft>
                <a:spcPts val="0"/>
              </a:spcAft>
              <a:buNone/>
            </a:pPr>
            <a:r>
              <a:rPr b="0" i="0" lang="en-IN" sz="2000" u="none" cap="none" strike="noStrike">
                <a:solidFill>
                  <a:schemeClr val="dk1"/>
                </a:solidFill>
                <a:latin typeface="Garamond"/>
                <a:ea typeface="Garamond"/>
                <a:cs typeface="Garamond"/>
                <a:sym typeface="Garamond"/>
              </a:rPr>
              <a:t>to run MySQL Queries.</a:t>
            </a:r>
            <a:endParaRPr/>
          </a:p>
        </p:txBody>
      </p:sp>
      <p:sp>
        <p:nvSpPr>
          <p:cNvPr id="163" name="Google Shape;163;p2"/>
          <p:cNvSpPr txBox="1"/>
          <p:nvPr/>
        </p:nvSpPr>
        <p:spPr>
          <a:xfrm>
            <a:off x="8259293" y="2468177"/>
            <a:ext cx="2932509" cy="5232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PURPOSE</a:t>
            </a:r>
            <a:endParaRPr b="1" i="0" sz="2800" u="none" cap="none" strike="noStrike">
              <a:solidFill>
                <a:srgbClr val="00B0F0"/>
              </a:solidFill>
              <a:latin typeface="Garamond"/>
              <a:ea typeface="Garamond"/>
              <a:cs typeface="Garamond"/>
              <a:sym typeface="Garamond"/>
            </a:endParaRPr>
          </a:p>
        </p:txBody>
      </p:sp>
      <p:sp>
        <p:nvSpPr>
          <p:cNvPr id="164" name="Google Shape;164;p2"/>
          <p:cNvSpPr txBox="1"/>
          <p:nvPr/>
        </p:nvSpPr>
        <p:spPr>
          <a:xfrm>
            <a:off x="5184577" y="2514600"/>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65" name="Google Shape;165;p2"/>
          <p:cNvSpPr txBox="1"/>
          <p:nvPr/>
        </p:nvSpPr>
        <p:spPr>
          <a:xfrm>
            <a:off x="5756944" y="3022416"/>
            <a:ext cx="5590033"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u="none" cap="none" strike="noStrike">
                <a:solidFill>
                  <a:schemeClr val="dk1"/>
                </a:solidFill>
                <a:latin typeface="Garamond"/>
                <a:ea typeface="Garamond"/>
                <a:cs typeface="Garamond"/>
                <a:sym typeface="Garamond"/>
              </a:rPr>
              <a:t>We are going to find some insights such as “Oldest Users Who Have Not Posted A Single Photo Yet”, “Most Liked Photo”, “Trending Hashtags”, “Day When Most Users Register” With some matrices like  “Users Engagement” and “Fake Bots”. </a:t>
            </a:r>
            <a:endParaRPr b="0" i="0" sz="2000" u="none" cap="none" strike="noStrike">
              <a:solidFill>
                <a:schemeClr val="dk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nvSpPr>
        <p:spPr>
          <a:xfrm>
            <a:off x="4997054" y="1991381"/>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71" name="Google Shape;171;p3"/>
          <p:cNvSpPr txBox="1"/>
          <p:nvPr/>
        </p:nvSpPr>
        <p:spPr>
          <a:xfrm flipH="1">
            <a:off x="1157288" y="759945"/>
            <a:ext cx="720983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MYSQL QUERY &amp; RESULT</a:t>
            </a:r>
            <a:endParaRPr/>
          </a:p>
        </p:txBody>
      </p:sp>
      <p:sp>
        <p:nvSpPr>
          <p:cNvPr id="172" name="Google Shape;172;p3"/>
          <p:cNvSpPr txBox="1"/>
          <p:nvPr/>
        </p:nvSpPr>
        <p:spPr>
          <a:xfrm>
            <a:off x="8822532" y="759945"/>
            <a:ext cx="275034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INSIGHT</a:t>
            </a:r>
            <a:endParaRPr b="1" i="0" sz="2800" u="none" cap="none" strike="noStrike">
              <a:solidFill>
                <a:srgbClr val="00B0F0"/>
              </a:solidFill>
              <a:latin typeface="Garamond"/>
              <a:ea typeface="Garamond"/>
              <a:cs typeface="Garamond"/>
              <a:sym typeface="Garamond"/>
            </a:endParaRPr>
          </a:p>
        </p:txBody>
      </p:sp>
      <p:sp>
        <p:nvSpPr>
          <p:cNvPr id="173" name="Google Shape;173;p3"/>
          <p:cNvSpPr txBox="1"/>
          <p:nvPr/>
        </p:nvSpPr>
        <p:spPr>
          <a:xfrm flipH="1">
            <a:off x="7205434" y="1591271"/>
            <a:ext cx="528096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chemeClr val="dk1"/>
                </a:solidFill>
                <a:latin typeface="Garamond"/>
                <a:ea typeface="Garamond"/>
                <a:cs typeface="Garamond"/>
                <a:sym typeface="Garamond"/>
              </a:rPr>
              <a:t>REWARDING MOST LOYAL USER</a:t>
            </a:r>
            <a:endParaRPr b="1" i="0" sz="2000" u="none" cap="none" strike="noStrike">
              <a:solidFill>
                <a:schemeClr val="dk1"/>
              </a:solidFill>
              <a:latin typeface="Garamond"/>
              <a:ea typeface="Garamond"/>
              <a:cs typeface="Garamond"/>
              <a:sym typeface="Garamond"/>
            </a:endParaRPr>
          </a:p>
        </p:txBody>
      </p:sp>
      <p:sp>
        <p:nvSpPr>
          <p:cNvPr id="174" name="Google Shape;174;p3"/>
          <p:cNvSpPr txBox="1"/>
          <p:nvPr/>
        </p:nvSpPr>
        <p:spPr>
          <a:xfrm>
            <a:off x="7147322" y="2905781"/>
            <a:ext cx="4041577"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We have to find ‘top five users who have been using Instagram for the longest time’.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Result shows that these users Stick to Instagram and trust this app as they are the oldest users. </a:t>
            </a:r>
            <a:endParaRPr/>
          </a:p>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75" name="Google Shape;175;p3"/>
          <p:cNvSpPr txBox="1"/>
          <p:nvPr/>
        </p:nvSpPr>
        <p:spPr>
          <a:xfrm>
            <a:off x="1157288" y="2514600"/>
            <a:ext cx="5990034" cy="35834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pic>
        <p:nvPicPr>
          <p:cNvPr id="176" name="Google Shape;176;p3"/>
          <p:cNvPicPr preferRelativeResize="0"/>
          <p:nvPr/>
        </p:nvPicPr>
        <p:blipFill rotWithShape="1">
          <a:blip r:embed="rId3">
            <a:alphaModFix/>
          </a:blip>
          <a:srcRect b="0" l="0" r="0" t="0"/>
          <a:stretch/>
        </p:blipFill>
        <p:spPr>
          <a:xfrm>
            <a:off x="835820" y="1338469"/>
            <a:ext cx="5990034" cy="47595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nvSpPr>
        <p:spPr>
          <a:xfrm>
            <a:off x="5184577" y="2514600"/>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82" name="Google Shape;182;p4"/>
          <p:cNvSpPr txBox="1"/>
          <p:nvPr/>
        </p:nvSpPr>
        <p:spPr>
          <a:xfrm>
            <a:off x="5184577" y="2514600"/>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83" name="Google Shape;183;p4"/>
          <p:cNvSpPr txBox="1"/>
          <p:nvPr/>
        </p:nvSpPr>
        <p:spPr>
          <a:xfrm>
            <a:off x="7985819" y="756909"/>
            <a:ext cx="3833813" cy="5232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INSIGHT</a:t>
            </a:r>
            <a:endParaRPr b="1" i="0" sz="2800" u="none" cap="none" strike="noStrike">
              <a:solidFill>
                <a:srgbClr val="00B0F0"/>
              </a:solidFill>
              <a:latin typeface="Garamond"/>
              <a:ea typeface="Garamond"/>
              <a:cs typeface="Garamond"/>
              <a:sym typeface="Garamond"/>
            </a:endParaRPr>
          </a:p>
        </p:txBody>
      </p:sp>
      <p:sp>
        <p:nvSpPr>
          <p:cNvPr id="184" name="Google Shape;184;p4"/>
          <p:cNvSpPr txBox="1"/>
          <p:nvPr/>
        </p:nvSpPr>
        <p:spPr>
          <a:xfrm>
            <a:off x="6979146" y="1412617"/>
            <a:ext cx="448329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chemeClr val="dk1"/>
                </a:solidFill>
                <a:latin typeface="Garamond"/>
                <a:ea typeface="Garamond"/>
                <a:cs typeface="Garamond"/>
                <a:sym typeface="Garamond"/>
              </a:rPr>
              <a:t>REMINDING INACTIVE USERS TO START POSTING</a:t>
            </a:r>
            <a:endParaRPr b="1" i="0" sz="2000" u="none" cap="none" strike="noStrike">
              <a:solidFill>
                <a:schemeClr val="dk1"/>
              </a:solidFill>
              <a:latin typeface="Garamond"/>
              <a:ea typeface="Garamond"/>
              <a:cs typeface="Garamond"/>
              <a:sym typeface="Garamond"/>
            </a:endParaRPr>
          </a:p>
        </p:txBody>
      </p:sp>
      <p:sp>
        <p:nvSpPr>
          <p:cNvPr id="185" name="Google Shape;185;p4"/>
          <p:cNvSpPr txBox="1"/>
          <p:nvPr/>
        </p:nvSpPr>
        <p:spPr>
          <a:xfrm>
            <a:off x="7187505" y="2767727"/>
            <a:ext cx="406657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Here we will find ‘those users who have never posted a single photo’.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Result, These users might have no interest on social media platforms or they might not personally like this platform. </a:t>
            </a:r>
            <a:endParaRPr b="0" i="0" sz="2400" u="none" cap="none" strike="noStrike">
              <a:solidFill>
                <a:schemeClr val="dk1"/>
              </a:solidFill>
              <a:latin typeface="Garamond"/>
              <a:ea typeface="Garamond"/>
              <a:cs typeface="Garamond"/>
              <a:sym typeface="Garamond"/>
            </a:endParaRPr>
          </a:p>
        </p:txBody>
      </p:sp>
      <p:sp>
        <p:nvSpPr>
          <p:cNvPr id="186" name="Google Shape;186;p4"/>
          <p:cNvSpPr txBox="1"/>
          <p:nvPr/>
        </p:nvSpPr>
        <p:spPr>
          <a:xfrm flipH="1">
            <a:off x="1071562" y="761150"/>
            <a:ext cx="479717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MYSQL QUERY &amp; RESULT  </a:t>
            </a:r>
            <a:endParaRPr/>
          </a:p>
        </p:txBody>
      </p:sp>
      <p:pic>
        <p:nvPicPr>
          <p:cNvPr id="187" name="Google Shape;187;p4"/>
          <p:cNvPicPr preferRelativeResize="0"/>
          <p:nvPr/>
        </p:nvPicPr>
        <p:blipFill rotWithShape="1">
          <a:blip r:embed="rId3">
            <a:alphaModFix/>
          </a:blip>
          <a:srcRect b="0" l="0" r="0" t="0"/>
          <a:stretch/>
        </p:blipFill>
        <p:spPr>
          <a:xfrm>
            <a:off x="822575" y="1412617"/>
            <a:ext cx="6055472" cy="45921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nvSpPr>
        <p:spPr>
          <a:xfrm>
            <a:off x="8577857" y="728663"/>
            <a:ext cx="2316361" cy="5393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INSIGHT</a:t>
            </a:r>
            <a:endParaRPr b="1" i="0" sz="2800" u="none" cap="none" strike="noStrike">
              <a:solidFill>
                <a:srgbClr val="00B0F0"/>
              </a:solidFill>
              <a:latin typeface="Garamond"/>
              <a:ea typeface="Garamond"/>
              <a:cs typeface="Garamond"/>
              <a:sym typeface="Garamond"/>
            </a:endParaRPr>
          </a:p>
        </p:txBody>
      </p:sp>
      <p:sp>
        <p:nvSpPr>
          <p:cNvPr id="193" name="Google Shape;193;p5"/>
          <p:cNvSpPr txBox="1"/>
          <p:nvPr/>
        </p:nvSpPr>
        <p:spPr>
          <a:xfrm>
            <a:off x="6482359" y="1496615"/>
            <a:ext cx="57096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Garamond"/>
                <a:ea typeface="Garamond"/>
                <a:cs typeface="Garamond"/>
                <a:sym typeface="Garamond"/>
              </a:rPr>
              <a:t>DECLARING CONTEST WINNER</a:t>
            </a:r>
            <a:endParaRPr b="1" i="0" sz="2400" u="none" cap="none" strike="noStrike">
              <a:solidFill>
                <a:schemeClr val="dk1"/>
              </a:solidFill>
              <a:latin typeface="Garamond"/>
              <a:ea typeface="Garamond"/>
              <a:cs typeface="Garamond"/>
              <a:sym typeface="Garamond"/>
            </a:endParaRPr>
          </a:p>
        </p:txBody>
      </p:sp>
      <p:sp>
        <p:nvSpPr>
          <p:cNvPr id="194" name="Google Shape;194;p5"/>
          <p:cNvSpPr txBox="1"/>
          <p:nvPr/>
        </p:nvSpPr>
        <p:spPr>
          <a:xfrm flipH="1">
            <a:off x="6822281" y="2683729"/>
            <a:ext cx="426839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We have to find ‘those users who got maximum number of likes On his single photo’ and we’ll declare him the contest winner.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Result, user who gets most no. of likes on his single photo is consider as famous personality. </a:t>
            </a:r>
            <a:endParaRPr b="0" i="0" sz="2400" u="none" cap="none" strike="noStrike">
              <a:solidFill>
                <a:schemeClr val="dk1"/>
              </a:solidFill>
              <a:latin typeface="Garamond"/>
              <a:ea typeface="Garamond"/>
              <a:cs typeface="Garamond"/>
              <a:sym typeface="Garamond"/>
            </a:endParaRPr>
          </a:p>
        </p:txBody>
      </p:sp>
      <p:pic>
        <p:nvPicPr>
          <p:cNvPr id="195" name="Google Shape;195;p5"/>
          <p:cNvPicPr preferRelativeResize="0"/>
          <p:nvPr/>
        </p:nvPicPr>
        <p:blipFill rotWithShape="1">
          <a:blip r:embed="rId3">
            <a:alphaModFix/>
          </a:blip>
          <a:srcRect b="0" l="0" r="0" t="0"/>
          <a:stretch/>
        </p:blipFill>
        <p:spPr>
          <a:xfrm>
            <a:off x="772717" y="1389459"/>
            <a:ext cx="5709642" cy="4714875"/>
          </a:xfrm>
          <a:prstGeom prst="rect">
            <a:avLst/>
          </a:prstGeom>
          <a:noFill/>
          <a:ln>
            <a:noFill/>
          </a:ln>
        </p:spPr>
      </p:pic>
      <p:sp>
        <p:nvSpPr>
          <p:cNvPr id="196" name="Google Shape;196;p5"/>
          <p:cNvSpPr txBox="1"/>
          <p:nvPr/>
        </p:nvSpPr>
        <p:spPr>
          <a:xfrm flipH="1">
            <a:off x="1071562" y="761150"/>
            <a:ext cx="479717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MYSQL QUERY &amp; RESULT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nvSpPr>
        <p:spPr>
          <a:xfrm flipH="1">
            <a:off x="9144298" y="746522"/>
            <a:ext cx="41558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INSIGHT</a:t>
            </a:r>
            <a:endParaRPr b="1" i="0" sz="2800" u="none" cap="none" strike="noStrike">
              <a:solidFill>
                <a:srgbClr val="00B0F0"/>
              </a:solidFill>
              <a:latin typeface="Garamond"/>
              <a:ea typeface="Garamond"/>
              <a:cs typeface="Garamond"/>
              <a:sym typeface="Garamond"/>
            </a:endParaRPr>
          </a:p>
        </p:txBody>
      </p:sp>
      <p:sp>
        <p:nvSpPr>
          <p:cNvPr id="202" name="Google Shape;202;p6"/>
          <p:cNvSpPr txBox="1"/>
          <p:nvPr/>
        </p:nvSpPr>
        <p:spPr>
          <a:xfrm>
            <a:off x="7372350" y="1698843"/>
            <a:ext cx="41558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Garamond"/>
                <a:ea typeface="Garamond"/>
                <a:cs typeface="Garamond"/>
                <a:sym typeface="Garamond"/>
              </a:rPr>
              <a:t>HASHTAG RESEARCHING</a:t>
            </a:r>
            <a:endParaRPr/>
          </a:p>
        </p:txBody>
      </p:sp>
      <p:sp>
        <p:nvSpPr>
          <p:cNvPr id="203" name="Google Shape;203;p6"/>
          <p:cNvSpPr txBox="1"/>
          <p:nvPr/>
        </p:nvSpPr>
        <p:spPr>
          <a:xfrm>
            <a:off x="7761685" y="2589609"/>
            <a:ext cx="3111102"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Here we will find ‘top five hashtags’ which are mostly used by the users.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Result, By using these hashtags we can reach out to maximum no. Of users. </a:t>
            </a:r>
            <a:endParaRPr/>
          </a:p>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pic>
        <p:nvPicPr>
          <p:cNvPr id="204" name="Google Shape;204;p6"/>
          <p:cNvPicPr preferRelativeResize="0"/>
          <p:nvPr/>
        </p:nvPicPr>
        <p:blipFill rotWithShape="1">
          <a:blip r:embed="rId3">
            <a:alphaModFix/>
          </a:blip>
          <a:srcRect b="0" l="0" r="0" t="0"/>
          <a:stretch/>
        </p:blipFill>
        <p:spPr>
          <a:xfrm>
            <a:off x="969763" y="1454723"/>
            <a:ext cx="6131313" cy="4656755"/>
          </a:xfrm>
          <a:prstGeom prst="rect">
            <a:avLst/>
          </a:prstGeom>
          <a:noFill/>
          <a:ln>
            <a:noFill/>
          </a:ln>
        </p:spPr>
      </p:pic>
      <p:sp>
        <p:nvSpPr>
          <p:cNvPr id="205" name="Google Shape;205;p6"/>
          <p:cNvSpPr txBox="1"/>
          <p:nvPr/>
        </p:nvSpPr>
        <p:spPr>
          <a:xfrm flipH="1">
            <a:off x="1071562" y="761150"/>
            <a:ext cx="479717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MYSQL QUERY &amp; RESULT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nvSpPr>
        <p:spPr>
          <a:xfrm>
            <a:off x="8970765" y="685800"/>
            <a:ext cx="1828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INSIGHT</a:t>
            </a:r>
            <a:endParaRPr b="1" i="0" sz="2800" u="none" cap="none" strike="noStrike">
              <a:solidFill>
                <a:srgbClr val="00B0F0"/>
              </a:solidFill>
              <a:latin typeface="Garamond"/>
              <a:ea typeface="Garamond"/>
              <a:cs typeface="Garamond"/>
              <a:sym typeface="Garamond"/>
            </a:endParaRPr>
          </a:p>
        </p:txBody>
      </p:sp>
      <p:sp>
        <p:nvSpPr>
          <p:cNvPr id="211" name="Google Shape;211;p7"/>
          <p:cNvSpPr txBox="1"/>
          <p:nvPr/>
        </p:nvSpPr>
        <p:spPr>
          <a:xfrm>
            <a:off x="7558981" y="1580615"/>
            <a:ext cx="41915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Garamond"/>
                <a:ea typeface="Garamond"/>
                <a:cs typeface="Garamond"/>
                <a:sym typeface="Garamond"/>
              </a:rPr>
              <a:t>LAUNCH AD CAMPAIGN</a:t>
            </a:r>
            <a:endParaRPr b="1" i="0" sz="2400" u="none" cap="none" strike="noStrike">
              <a:solidFill>
                <a:schemeClr val="dk1"/>
              </a:solidFill>
              <a:latin typeface="Garamond"/>
              <a:ea typeface="Garamond"/>
              <a:cs typeface="Garamond"/>
              <a:sym typeface="Garamond"/>
            </a:endParaRPr>
          </a:p>
        </p:txBody>
      </p:sp>
      <p:sp>
        <p:nvSpPr>
          <p:cNvPr id="212" name="Google Shape;212;p7"/>
          <p:cNvSpPr txBox="1"/>
          <p:nvPr/>
        </p:nvSpPr>
        <p:spPr>
          <a:xfrm>
            <a:off x="5184577" y="2514600"/>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213" name="Google Shape;213;p7"/>
          <p:cNvSpPr txBox="1"/>
          <p:nvPr/>
        </p:nvSpPr>
        <p:spPr>
          <a:xfrm>
            <a:off x="7725667" y="2702452"/>
            <a:ext cx="3347145"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We have to find ‘those days of a week which would we best to launch ad’.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Result when obtained we can connect or reach out to maximum number of users online. </a:t>
            </a:r>
            <a:endParaRPr b="0" i="0" sz="2400" u="none" cap="none" strike="noStrike">
              <a:solidFill>
                <a:schemeClr val="dk1"/>
              </a:solidFill>
              <a:latin typeface="Garamond"/>
              <a:ea typeface="Garamond"/>
              <a:cs typeface="Garamond"/>
              <a:sym typeface="Garamond"/>
            </a:endParaRPr>
          </a:p>
        </p:txBody>
      </p:sp>
      <p:pic>
        <p:nvPicPr>
          <p:cNvPr id="214" name="Google Shape;214;p7"/>
          <p:cNvPicPr preferRelativeResize="0"/>
          <p:nvPr/>
        </p:nvPicPr>
        <p:blipFill rotWithShape="1">
          <a:blip r:embed="rId3">
            <a:alphaModFix/>
          </a:blip>
          <a:srcRect b="0" l="0" r="0" t="0"/>
          <a:stretch/>
        </p:blipFill>
        <p:spPr>
          <a:xfrm>
            <a:off x="951904" y="1580615"/>
            <a:ext cx="6299002" cy="4441809"/>
          </a:xfrm>
          <a:prstGeom prst="rect">
            <a:avLst/>
          </a:prstGeom>
          <a:noFill/>
          <a:ln>
            <a:noFill/>
          </a:ln>
        </p:spPr>
      </p:pic>
      <p:sp>
        <p:nvSpPr>
          <p:cNvPr id="215" name="Google Shape;215;p7"/>
          <p:cNvSpPr txBox="1"/>
          <p:nvPr/>
        </p:nvSpPr>
        <p:spPr>
          <a:xfrm flipH="1">
            <a:off x="1071562" y="761150"/>
            <a:ext cx="479717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MYSQL QUERY &amp; RESULT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nvSpPr>
        <p:spPr>
          <a:xfrm flipH="1">
            <a:off x="9072562" y="720656"/>
            <a:ext cx="282178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INSIGHT</a:t>
            </a:r>
            <a:endParaRPr b="1" i="0" sz="2800" u="none" cap="none" strike="noStrike">
              <a:solidFill>
                <a:srgbClr val="00B0F0"/>
              </a:solidFill>
              <a:latin typeface="Garamond"/>
              <a:ea typeface="Garamond"/>
              <a:cs typeface="Garamond"/>
              <a:sym typeface="Garamond"/>
            </a:endParaRPr>
          </a:p>
        </p:txBody>
      </p:sp>
      <p:sp>
        <p:nvSpPr>
          <p:cNvPr id="221" name="Google Shape;221;p8"/>
          <p:cNvSpPr txBox="1"/>
          <p:nvPr/>
        </p:nvSpPr>
        <p:spPr>
          <a:xfrm>
            <a:off x="7307162" y="1568595"/>
            <a:ext cx="425053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Garamond"/>
                <a:ea typeface="Garamond"/>
                <a:cs typeface="Garamond"/>
                <a:sym typeface="Garamond"/>
              </a:rPr>
              <a:t>INVESTOR METRICS(USER ENGAGEMENT) </a:t>
            </a:r>
            <a:endParaRPr b="1" i="0" sz="2400" u="none" cap="none" strike="noStrike">
              <a:solidFill>
                <a:schemeClr val="dk1"/>
              </a:solidFill>
              <a:latin typeface="Garamond"/>
              <a:ea typeface="Garamond"/>
              <a:cs typeface="Garamond"/>
              <a:sym typeface="Garamond"/>
            </a:endParaRPr>
          </a:p>
        </p:txBody>
      </p:sp>
      <p:sp>
        <p:nvSpPr>
          <p:cNvPr id="222" name="Google Shape;222;p8"/>
          <p:cNvSpPr txBox="1"/>
          <p:nvPr/>
        </p:nvSpPr>
        <p:spPr>
          <a:xfrm flipH="1">
            <a:off x="7405091" y="2593343"/>
            <a:ext cx="374511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Here, we’ll find the ‘average post a user posts to understand the engagement’.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Result,   through result we’ll come to know ‘are users still active?’ or ‘are users liking this app?’. If not then how to adopt such methods to engage them. </a:t>
            </a:r>
            <a:endParaRPr b="0" i="0" sz="2400" u="none" cap="none" strike="noStrike">
              <a:solidFill>
                <a:schemeClr val="dk1"/>
              </a:solidFill>
              <a:latin typeface="Garamond"/>
              <a:ea typeface="Garamond"/>
              <a:cs typeface="Garamond"/>
              <a:sym typeface="Garamond"/>
            </a:endParaRPr>
          </a:p>
        </p:txBody>
      </p:sp>
      <p:pic>
        <p:nvPicPr>
          <p:cNvPr id="223" name="Google Shape;223;p8"/>
          <p:cNvPicPr preferRelativeResize="0"/>
          <p:nvPr/>
        </p:nvPicPr>
        <p:blipFill rotWithShape="1">
          <a:blip r:embed="rId3">
            <a:alphaModFix/>
          </a:blip>
          <a:srcRect b="0" l="0" r="0" t="0"/>
          <a:stretch/>
        </p:blipFill>
        <p:spPr>
          <a:xfrm>
            <a:off x="857251" y="1284370"/>
            <a:ext cx="6268640" cy="2144630"/>
          </a:xfrm>
          <a:prstGeom prst="rect">
            <a:avLst/>
          </a:prstGeom>
          <a:noFill/>
          <a:ln>
            <a:noFill/>
          </a:ln>
        </p:spPr>
      </p:pic>
      <p:sp>
        <p:nvSpPr>
          <p:cNvPr id="224" name="Google Shape;224;p8"/>
          <p:cNvSpPr txBox="1"/>
          <p:nvPr/>
        </p:nvSpPr>
        <p:spPr>
          <a:xfrm flipH="1">
            <a:off x="1119187" y="619039"/>
            <a:ext cx="479717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MYSQL QUERY &amp; RESULT  </a:t>
            </a:r>
            <a:endParaRPr/>
          </a:p>
        </p:txBody>
      </p:sp>
      <p:pic>
        <p:nvPicPr>
          <p:cNvPr id="225" name="Google Shape;225;p8"/>
          <p:cNvPicPr preferRelativeResize="0"/>
          <p:nvPr/>
        </p:nvPicPr>
        <p:blipFill rotWithShape="1">
          <a:blip r:embed="rId4">
            <a:alphaModFix/>
          </a:blip>
          <a:srcRect b="0" l="0" r="0" t="0"/>
          <a:stretch/>
        </p:blipFill>
        <p:spPr>
          <a:xfrm>
            <a:off x="857251" y="3713223"/>
            <a:ext cx="6263043" cy="23836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txBox="1"/>
          <p:nvPr/>
        </p:nvSpPr>
        <p:spPr>
          <a:xfrm flipH="1">
            <a:off x="9001125" y="776885"/>
            <a:ext cx="363110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INSIGHT</a:t>
            </a:r>
            <a:endParaRPr b="1" i="0" sz="2800" u="none" cap="none" strike="noStrike">
              <a:solidFill>
                <a:srgbClr val="00B0F0"/>
              </a:solidFill>
              <a:latin typeface="Garamond"/>
              <a:ea typeface="Garamond"/>
              <a:cs typeface="Garamond"/>
              <a:sym typeface="Garamond"/>
            </a:endParaRPr>
          </a:p>
        </p:txBody>
      </p:sp>
      <p:sp>
        <p:nvSpPr>
          <p:cNvPr id="231" name="Google Shape;231;p9"/>
          <p:cNvSpPr txBox="1"/>
          <p:nvPr/>
        </p:nvSpPr>
        <p:spPr>
          <a:xfrm>
            <a:off x="7301113" y="1516110"/>
            <a:ext cx="471249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Garamond"/>
                <a:ea typeface="Garamond"/>
                <a:cs typeface="Garamond"/>
                <a:sym typeface="Garamond"/>
              </a:rPr>
              <a:t>INVESTOR METRICS (BOTS AND FAKE ACCOUNTS) </a:t>
            </a:r>
            <a:endParaRPr b="1" i="0" sz="2400" u="none" cap="none" strike="noStrike">
              <a:solidFill>
                <a:schemeClr val="dk1"/>
              </a:solidFill>
              <a:latin typeface="Garamond"/>
              <a:ea typeface="Garamond"/>
              <a:cs typeface="Garamond"/>
              <a:sym typeface="Garamond"/>
            </a:endParaRPr>
          </a:p>
        </p:txBody>
      </p:sp>
      <p:sp>
        <p:nvSpPr>
          <p:cNvPr id="232" name="Google Shape;232;p9"/>
          <p:cNvSpPr txBox="1"/>
          <p:nvPr/>
        </p:nvSpPr>
        <p:spPr>
          <a:xfrm>
            <a:off x="7217569" y="2695573"/>
            <a:ext cx="3941564"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Here, we’ll find ‘those uses who have liked every single photo on Instagram’ because for a normal user it is not possible to like each and every photo. </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Result, It is done to find</a:t>
            </a:r>
            <a:endParaRPr/>
          </a:p>
          <a:p>
            <a:pPr indent="0" lvl="0" marL="0" marR="0" rtl="0" algn="l">
              <a:spcBef>
                <a:spcPts val="0"/>
              </a:spcBef>
              <a:spcAft>
                <a:spcPts val="0"/>
              </a:spcAft>
              <a:buNone/>
            </a:pPr>
            <a:r>
              <a:rPr b="0" i="0" lang="en-IN" sz="2400" u="none" cap="none" strike="noStrike">
                <a:solidFill>
                  <a:schemeClr val="dk1"/>
                </a:solidFill>
                <a:latin typeface="Garamond"/>
                <a:ea typeface="Garamond"/>
                <a:cs typeface="Garamond"/>
                <a:sym typeface="Garamond"/>
              </a:rPr>
              <a:t>Out the fake accounts on Instagram. </a:t>
            </a:r>
            <a:endParaRPr/>
          </a:p>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pic>
        <p:nvPicPr>
          <p:cNvPr id="233" name="Google Shape;233;p9"/>
          <p:cNvPicPr preferRelativeResize="0"/>
          <p:nvPr/>
        </p:nvPicPr>
        <p:blipFill rotWithShape="1">
          <a:blip r:embed="rId3">
            <a:alphaModFix/>
          </a:blip>
          <a:srcRect b="0" l="0" r="0" t="0"/>
          <a:stretch/>
        </p:blipFill>
        <p:spPr>
          <a:xfrm>
            <a:off x="857252" y="1516110"/>
            <a:ext cx="6143624" cy="4503450"/>
          </a:xfrm>
          <a:prstGeom prst="rect">
            <a:avLst/>
          </a:prstGeom>
          <a:noFill/>
          <a:ln>
            <a:noFill/>
          </a:ln>
        </p:spPr>
      </p:pic>
      <p:sp>
        <p:nvSpPr>
          <p:cNvPr id="234" name="Google Shape;234;p9"/>
          <p:cNvSpPr txBox="1"/>
          <p:nvPr/>
        </p:nvSpPr>
        <p:spPr>
          <a:xfrm flipH="1">
            <a:off x="1071562" y="761150"/>
            <a:ext cx="479717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B0F0"/>
                </a:solidFill>
                <a:latin typeface="Garamond"/>
                <a:ea typeface="Garamond"/>
                <a:cs typeface="Garamond"/>
                <a:sym typeface="Garamond"/>
              </a:rPr>
              <a:t>MYSQL QUERY &amp; RESULT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2023-02-25T17:32:47Z</dcterms:created>
  <dc:creator>Astha Pandey</dc:creator>
</cp:coreProperties>
</file>