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9" r:id="rId4"/>
    <p:sldId id="258" r:id="rId5"/>
    <p:sldId id="260" r:id="rId6"/>
    <p:sldId id="261" r:id="rId7"/>
    <p:sldId id="267" r:id="rId8"/>
    <p:sldId id="262" r:id="rId9"/>
    <p:sldId id="268" r:id="rId10"/>
    <p:sldId id="263" r:id="rId11"/>
    <p:sldId id="269" r:id="rId12"/>
    <p:sldId id="264" r:id="rId13"/>
    <p:sldId id="265" r:id="rId14"/>
    <p:sldId id="266"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3614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654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5973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8002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49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978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646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86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362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34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621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050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842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3/26/2023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204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3/26/2023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911243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3A7A19-4873-950D-CBA3-BF368E2680A5}"/>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39BEF4BC-7C7A-C9AB-E482-152ECB5CA84A}"/>
              </a:ext>
            </a:extLst>
          </p:cNvPr>
          <p:cNvSpPr txBox="1"/>
          <p:nvPr/>
        </p:nvSpPr>
        <p:spPr>
          <a:xfrm>
            <a:off x="1683947" y="607169"/>
            <a:ext cx="9964103" cy="4154984"/>
          </a:xfrm>
          <a:prstGeom prst="rect">
            <a:avLst/>
          </a:prstGeom>
          <a:noFill/>
        </p:spPr>
        <p:txBody>
          <a:bodyPr wrap="square" rtlCol="0">
            <a:spAutoFit/>
          </a:bodyPr>
          <a:lstStyle/>
          <a:p>
            <a:pPr algn="l"/>
            <a:r>
              <a:rPr lang="en-IN" sz="8800" b="1" dirty="0">
                <a:solidFill>
                  <a:schemeClr val="bg1"/>
                </a:solidFill>
              </a:rPr>
              <a:t>HIRING </a:t>
            </a:r>
          </a:p>
          <a:p>
            <a:pPr algn="l"/>
            <a:r>
              <a:rPr lang="en-IN" sz="8800" b="1" dirty="0">
                <a:solidFill>
                  <a:schemeClr val="bg1"/>
                </a:solidFill>
              </a:rPr>
              <a:t>    PROCESS</a:t>
            </a:r>
          </a:p>
          <a:p>
            <a:pPr algn="l"/>
            <a:r>
              <a:rPr lang="en-IN" sz="8800" b="1" dirty="0">
                <a:solidFill>
                  <a:schemeClr val="bg1"/>
                </a:solidFill>
              </a:rPr>
              <a:t>        ANALYTICS</a:t>
            </a:r>
            <a:endParaRPr lang="en-US" sz="8800" b="1" dirty="0">
              <a:solidFill>
                <a:schemeClr val="bg1"/>
              </a:solidFill>
            </a:endParaRPr>
          </a:p>
        </p:txBody>
      </p:sp>
    </p:spTree>
    <p:extLst>
      <p:ext uri="{BB962C8B-B14F-4D97-AF65-F5344CB8AC3E}">
        <p14:creationId xmlns:p14="http://schemas.microsoft.com/office/powerpoint/2010/main" val="189111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3F5C-DB08-30B4-2A7D-C6B624439EE5}"/>
              </a:ext>
            </a:extLst>
          </p:cNvPr>
          <p:cNvSpPr>
            <a:spLocks noGrp="1"/>
          </p:cNvSpPr>
          <p:nvPr>
            <p:ph type="title"/>
          </p:nvPr>
        </p:nvSpPr>
        <p:spPr/>
        <p:txBody>
          <a:bodyPr/>
          <a:lstStyle/>
          <a:p>
            <a:endParaRPr lang="en-US"/>
          </a:p>
        </p:txBody>
      </p:sp>
      <p:pic>
        <p:nvPicPr>
          <p:cNvPr id="8" name="Picture 8">
            <a:extLst>
              <a:ext uri="{FF2B5EF4-FFF2-40B4-BE49-F238E27FC236}">
                <a16:creationId xmlns:a16="http://schemas.microsoft.com/office/drawing/2014/main" id="{72A4B448-1B82-75BF-E421-4D702D9039A2}"/>
              </a:ext>
            </a:extLst>
          </p:cNvPr>
          <p:cNvPicPr>
            <a:picLocks noGrp="1" noChangeAspect="1"/>
          </p:cNvPicPr>
          <p:nvPr>
            <p:ph idx="1"/>
          </p:nvPr>
        </p:nvPicPr>
        <p:blipFill>
          <a:blip r:embed="rId2"/>
          <a:stretch>
            <a:fillRect/>
          </a:stretch>
        </p:blipFill>
        <p:spPr>
          <a:xfrm>
            <a:off x="2462212" y="2536031"/>
            <a:ext cx="7267575" cy="3009900"/>
          </a:xfrm>
        </p:spPr>
      </p:pic>
      <p:sp>
        <p:nvSpPr>
          <p:cNvPr id="4" name="TextBox 3">
            <a:extLst>
              <a:ext uri="{FF2B5EF4-FFF2-40B4-BE49-F238E27FC236}">
                <a16:creationId xmlns:a16="http://schemas.microsoft.com/office/drawing/2014/main" id="{33A4BD8F-EEA1-F8DC-400F-1965010C8E78}"/>
              </a:ext>
            </a:extLst>
          </p:cNvPr>
          <p:cNvSpPr txBox="1"/>
          <p:nvPr/>
        </p:nvSpPr>
        <p:spPr>
          <a:xfrm>
            <a:off x="5193506" y="2514600"/>
            <a:ext cx="1828800" cy="1828800"/>
          </a:xfrm>
          <a:prstGeom prst="rect">
            <a:avLst/>
          </a:prstGeom>
          <a:noFill/>
        </p:spPr>
        <p:txBody>
          <a:bodyPr wrap="square" rtlCol="0">
            <a:spAutoFit/>
          </a:bodyPr>
          <a:lstStyle/>
          <a:p>
            <a:pPr algn="l"/>
            <a:endParaRPr lang="en-US" dirty="0"/>
          </a:p>
        </p:txBody>
      </p:sp>
      <p:sp>
        <p:nvSpPr>
          <p:cNvPr id="5" name="Rectangle 4">
            <a:extLst>
              <a:ext uri="{FF2B5EF4-FFF2-40B4-BE49-F238E27FC236}">
                <a16:creationId xmlns:a16="http://schemas.microsoft.com/office/drawing/2014/main" id="{1456C3D5-64F4-6EA6-D546-3BB2D12A957F}"/>
              </a:ext>
            </a:extLst>
          </p:cNvPr>
          <p:cNvSpPr/>
          <p:nvPr/>
        </p:nvSpPr>
        <p:spPr>
          <a:xfrm>
            <a:off x="0" y="1"/>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Beveled 5">
            <a:extLst>
              <a:ext uri="{FF2B5EF4-FFF2-40B4-BE49-F238E27FC236}">
                <a16:creationId xmlns:a16="http://schemas.microsoft.com/office/drawing/2014/main" id="{3AF0B7DF-1212-4675-C1D7-00A2D3423FE0}"/>
              </a:ext>
            </a:extLst>
          </p:cNvPr>
          <p:cNvSpPr/>
          <p:nvPr/>
        </p:nvSpPr>
        <p:spPr>
          <a:xfrm>
            <a:off x="3278205" y="311086"/>
            <a:ext cx="4944691" cy="854371"/>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B. AVERAGE SALARY</a:t>
            </a:r>
            <a:endParaRPr lang="en-US" sz="2800" b="1" dirty="0">
              <a:solidFill>
                <a:schemeClr val="bg1"/>
              </a:solidFill>
            </a:endParaRPr>
          </a:p>
        </p:txBody>
      </p:sp>
      <p:sp>
        <p:nvSpPr>
          <p:cNvPr id="7" name="TextBox 6">
            <a:extLst>
              <a:ext uri="{FF2B5EF4-FFF2-40B4-BE49-F238E27FC236}">
                <a16:creationId xmlns:a16="http://schemas.microsoft.com/office/drawing/2014/main" id="{4B98FE8E-6D67-016C-4B93-60DD43E575B3}"/>
              </a:ext>
            </a:extLst>
          </p:cNvPr>
          <p:cNvSpPr txBox="1"/>
          <p:nvPr/>
        </p:nvSpPr>
        <p:spPr>
          <a:xfrm>
            <a:off x="449678" y="1513617"/>
            <a:ext cx="10923608" cy="1015663"/>
          </a:xfrm>
          <a:prstGeom prst="rect">
            <a:avLst/>
          </a:prstGeom>
          <a:noFill/>
        </p:spPr>
        <p:txBody>
          <a:bodyPr wrap="square" rtlCol="0">
            <a:spAutoFit/>
          </a:bodyPr>
          <a:lstStyle/>
          <a:p>
            <a:pPr algn="l"/>
            <a:r>
              <a:rPr lang="en-IN" sz="2000" b="1" dirty="0"/>
              <a:t>Adding all the salaries for a select group of employees and then dividing the sum by the number of employees in the group.
</a:t>
            </a:r>
            <a:r>
              <a:rPr lang="en-IN" sz="2000" b="1" dirty="0">
                <a:solidFill>
                  <a:schemeClr val="accent6"/>
                </a:solidFill>
              </a:rPr>
              <a:t>Your task: What is the average salary offered in this company?</a:t>
            </a:r>
            <a:endParaRPr lang="en-US" sz="2000" b="1" dirty="0">
              <a:solidFill>
                <a:schemeClr val="accent6"/>
              </a:solidFill>
            </a:endParaRPr>
          </a:p>
        </p:txBody>
      </p:sp>
      <p:pic>
        <p:nvPicPr>
          <p:cNvPr id="9" name="Picture 9">
            <a:extLst>
              <a:ext uri="{FF2B5EF4-FFF2-40B4-BE49-F238E27FC236}">
                <a16:creationId xmlns:a16="http://schemas.microsoft.com/office/drawing/2014/main" id="{7CF961F3-2E16-D66E-FEEB-6923849A99C5}"/>
              </a:ext>
            </a:extLst>
          </p:cNvPr>
          <p:cNvPicPr>
            <a:picLocks noChangeAspect="1"/>
          </p:cNvPicPr>
          <p:nvPr/>
        </p:nvPicPr>
        <p:blipFill>
          <a:blip r:embed="rId3"/>
          <a:stretch>
            <a:fillRect/>
          </a:stretch>
        </p:blipFill>
        <p:spPr>
          <a:xfrm>
            <a:off x="337625" y="2625258"/>
            <a:ext cx="11577710" cy="3903119"/>
          </a:xfrm>
          <a:prstGeom prst="rect">
            <a:avLst/>
          </a:prstGeom>
        </p:spPr>
      </p:pic>
    </p:spTree>
    <p:extLst>
      <p:ext uri="{BB962C8B-B14F-4D97-AF65-F5344CB8AC3E}">
        <p14:creationId xmlns:p14="http://schemas.microsoft.com/office/powerpoint/2010/main" val="317748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F959-7745-3511-F232-AE8B5784B1AF}"/>
              </a:ext>
            </a:extLst>
          </p:cNvPr>
          <p:cNvSpPr>
            <a:spLocks noGrp="1"/>
          </p:cNvSpPr>
          <p:nvPr>
            <p:ph type="title"/>
          </p:nvPr>
        </p:nvSpPr>
        <p:spPr/>
        <p:txBody>
          <a:bodyPr/>
          <a:lstStyle/>
          <a:p>
            <a:endParaRPr lang="en-US"/>
          </a:p>
        </p:txBody>
      </p:sp>
      <p:pic>
        <p:nvPicPr>
          <p:cNvPr id="5" name="Picture 5">
            <a:extLst>
              <a:ext uri="{FF2B5EF4-FFF2-40B4-BE49-F238E27FC236}">
                <a16:creationId xmlns:a16="http://schemas.microsoft.com/office/drawing/2014/main" id="{90EE11C5-A4E3-BDA7-4D7E-F04508AB553D}"/>
              </a:ext>
            </a:extLst>
          </p:cNvPr>
          <p:cNvPicPr>
            <a:picLocks noGrp="1" noChangeAspect="1"/>
          </p:cNvPicPr>
          <p:nvPr>
            <p:ph idx="1"/>
          </p:nvPr>
        </p:nvPicPr>
        <p:blipFill>
          <a:blip r:embed="rId2"/>
          <a:stretch>
            <a:fillRect/>
          </a:stretch>
        </p:blipFill>
        <p:spPr>
          <a:xfrm>
            <a:off x="1426741" y="2222500"/>
            <a:ext cx="9338517" cy="3636963"/>
          </a:xfrm>
        </p:spPr>
      </p:pic>
      <p:sp>
        <p:nvSpPr>
          <p:cNvPr id="4" name="Rectangle 3">
            <a:extLst>
              <a:ext uri="{FF2B5EF4-FFF2-40B4-BE49-F238E27FC236}">
                <a16:creationId xmlns:a16="http://schemas.microsoft.com/office/drawing/2014/main" id="{608DA4FF-78A1-0630-E810-1B80F5475F97}"/>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B5E1A7C4-625C-8BB6-D86C-F2CCBEB9FB3E}"/>
              </a:ext>
            </a:extLst>
          </p:cNvPr>
          <p:cNvPicPr>
            <a:picLocks noChangeAspect="1"/>
          </p:cNvPicPr>
          <p:nvPr/>
        </p:nvPicPr>
        <p:blipFill>
          <a:blip r:embed="rId3"/>
          <a:stretch>
            <a:fillRect/>
          </a:stretch>
        </p:blipFill>
        <p:spPr>
          <a:xfrm>
            <a:off x="430407" y="247127"/>
            <a:ext cx="11331183" cy="5253341"/>
          </a:xfrm>
          <a:prstGeom prst="rect">
            <a:avLst/>
          </a:prstGeom>
        </p:spPr>
      </p:pic>
      <p:sp>
        <p:nvSpPr>
          <p:cNvPr id="7" name="TextBox 6">
            <a:extLst>
              <a:ext uri="{FF2B5EF4-FFF2-40B4-BE49-F238E27FC236}">
                <a16:creationId xmlns:a16="http://schemas.microsoft.com/office/drawing/2014/main" id="{0528C722-4A27-B017-F29D-572754F6BEDE}"/>
              </a:ext>
            </a:extLst>
          </p:cNvPr>
          <p:cNvSpPr txBox="1"/>
          <p:nvPr/>
        </p:nvSpPr>
        <p:spPr>
          <a:xfrm rot="10800000" flipV="1">
            <a:off x="430407" y="5649921"/>
            <a:ext cx="11769926" cy="707886"/>
          </a:xfrm>
          <a:prstGeom prst="rect">
            <a:avLst/>
          </a:prstGeom>
          <a:noFill/>
        </p:spPr>
        <p:txBody>
          <a:bodyPr wrap="square" rtlCol="0">
            <a:spAutoFit/>
          </a:bodyPr>
          <a:lstStyle/>
          <a:p>
            <a:pPr algn="l"/>
            <a:r>
              <a:rPr lang="en-IN" sz="2000" b="1" dirty="0">
                <a:solidFill>
                  <a:schemeClr val="accent5"/>
                </a:solidFill>
              </a:rPr>
              <a:t>Result: Maximum average salary is offered by General Management Department (55295.29)  and least offered average salary is by Marketing Department (48349. 37) </a:t>
            </a:r>
            <a:endParaRPr lang="en-US" sz="2000" b="1" dirty="0">
              <a:solidFill>
                <a:schemeClr val="accent5"/>
              </a:solidFill>
            </a:endParaRPr>
          </a:p>
        </p:txBody>
      </p:sp>
    </p:spTree>
    <p:extLst>
      <p:ext uri="{BB962C8B-B14F-4D97-AF65-F5344CB8AC3E}">
        <p14:creationId xmlns:p14="http://schemas.microsoft.com/office/powerpoint/2010/main" val="173784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32BA-FBD6-BFE6-EAAA-B0B4B2D755EB}"/>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CEF82034-E1EE-0E94-64B2-3E62E470086D}"/>
              </a:ext>
            </a:extLst>
          </p:cNvPr>
          <p:cNvPicPr>
            <a:picLocks noGrp="1" noChangeAspect="1"/>
          </p:cNvPicPr>
          <p:nvPr>
            <p:ph idx="1"/>
          </p:nvPr>
        </p:nvPicPr>
        <p:blipFill>
          <a:blip r:embed="rId2"/>
          <a:stretch>
            <a:fillRect/>
          </a:stretch>
        </p:blipFill>
        <p:spPr>
          <a:xfrm>
            <a:off x="3652837" y="2559844"/>
            <a:ext cx="4886325" cy="2962275"/>
          </a:xfrm>
        </p:spPr>
      </p:pic>
      <p:sp>
        <p:nvSpPr>
          <p:cNvPr id="4" name="Rectangle 3">
            <a:extLst>
              <a:ext uri="{FF2B5EF4-FFF2-40B4-BE49-F238E27FC236}">
                <a16:creationId xmlns:a16="http://schemas.microsoft.com/office/drawing/2014/main" id="{53C55C7E-DF8C-3E88-A181-F34F32C4D02D}"/>
              </a:ext>
            </a:extLst>
          </p:cNvPr>
          <p:cNvSpPr/>
          <p:nvPr/>
        </p:nvSpPr>
        <p:spPr>
          <a:xfrm>
            <a:off x="1"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Beveled 4">
            <a:extLst>
              <a:ext uri="{FF2B5EF4-FFF2-40B4-BE49-F238E27FC236}">
                <a16:creationId xmlns:a16="http://schemas.microsoft.com/office/drawing/2014/main" id="{B7E6243D-E411-74E0-7C18-43BB5BCF8662}"/>
              </a:ext>
            </a:extLst>
          </p:cNvPr>
          <p:cNvSpPr/>
          <p:nvPr/>
        </p:nvSpPr>
        <p:spPr>
          <a:xfrm>
            <a:off x="3267683" y="146567"/>
            <a:ext cx="4953619" cy="87275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C. CLASS INTERVALS</a:t>
            </a:r>
            <a:endParaRPr lang="en-US" sz="2800" b="1" dirty="0">
              <a:solidFill>
                <a:schemeClr val="bg1"/>
              </a:solidFill>
            </a:endParaRPr>
          </a:p>
        </p:txBody>
      </p:sp>
      <p:sp>
        <p:nvSpPr>
          <p:cNvPr id="6" name="TextBox 5">
            <a:extLst>
              <a:ext uri="{FF2B5EF4-FFF2-40B4-BE49-F238E27FC236}">
                <a16:creationId xmlns:a16="http://schemas.microsoft.com/office/drawing/2014/main" id="{3DF7144F-1418-BE26-733C-91DF106FE7DE}"/>
              </a:ext>
            </a:extLst>
          </p:cNvPr>
          <p:cNvSpPr txBox="1"/>
          <p:nvPr/>
        </p:nvSpPr>
        <p:spPr>
          <a:xfrm>
            <a:off x="372070" y="1319941"/>
            <a:ext cx="11447859" cy="707886"/>
          </a:xfrm>
          <a:prstGeom prst="rect">
            <a:avLst/>
          </a:prstGeom>
          <a:noFill/>
        </p:spPr>
        <p:txBody>
          <a:bodyPr wrap="square" rtlCol="0">
            <a:spAutoFit/>
          </a:bodyPr>
          <a:lstStyle/>
          <a:p>
            <a:pPr algn="l"/>
            <a:r>
              <a:rPr lang="en-IN" sz="2000" b="1" dirty="0"/>
              <a:t>The class interval is the difference between the upper class limit and the lower class limit. </a:t>
            </a:r>
            <a:r>
              <a:rPr lang="en-IN" sz="2000" b="1" dirty="0">
                <a:solidFill>
                  <a:schemeClr val="accent6"/>
                </a:solidFill>
              </a:rPr>
              <a:t>Your task: Draw the class intervals for salary in the company?</a:t>
            </a:r>
            <a:endParaRPr lang="en-US" sz="2000" b="1" dirty="0">
              <a:solidFill>
                <a:schemeClr val="accent6"/>
              </a:solidFill>
            </a:endParaRPr>
          </a:p>
        </p:txBody>
      </p:sp>
      <p:pic>
        <p:nvPicPr>
          <p:cNvPr id="8" name="Picture 8">
            <a:extLst>
              <a:ext uri="{FF2B5EF4-FFF2-40B4-BE49-F238E27FC236}">
                <a16:creationId xmlns:a16="http://schemas.microsoft.com/office/drawing/2014/main" id="{9AC71AB0-1756-3DB3-1664-9B2642F9E097}"/>
              </a:ext>
            </a:extLst>
          </p:cNvPr>
          <p:cNvPicPr>
            <a:picLocks noChangeAspect="1"/>
          </p:cNvPicPr>
          <p:nvPr/>
        </p:nvPicPr>
        <p:blipFill>
          <a:blip r:embed="rId3"/>
          <a:stretch>
            <a:fillRect/>
          </a:stretch>
        </p:blipFill>
        <p:spPr>
          <a:xfrm>
            <a:off x="253218" y="2103944"/>
            <a:ext cx="3507371" cy="3874075"/>
          </a:xfrm>
          <a:prstGeom prst="rect">
            <a:avLst/>
          </a:prstGeom>
        </p:spPr>
      </p:pic>
      <p:pic>
        <p:nvPicPr>
          <p:cNvPr id="9" name="Picture 9">
            <a:extLst>
              <a:ext uri="{FF2B5EF4-FFF2-40B4-BE49-F238E27FC236}">
                <a16:creationId xmlns:a16="http://schemas.microsoft.com/office/drawing/2014/main" id="{206AFFC6-53A1-5510-97D1-E7B58AD429BA}"/>
              </a:ext>
            </a:extLst>
          </p:cNvPr>
          <p:cNvPicPr>
            <a:picLocks noChangeAspect="1"/>
          </p:cNvPicPr>
          <p:nvPr/>
        </p:nvPicPr>
        <p:blipFill>
          <a:blip r:embed="rId4"/>
          <a:stretch>
            <a:fillRect/>
          </a:stretch>
        </p:blipFill>
        <p:spPr>
          <a:xfrm>
            <a:off x="3961804" y="2082294"/>
            <a:ext cx="7976977" cy="3895725"/>
          </a:xfrm>
          <a:prstGeom prst="rect">
            <a:avLst/>
          </a:prstGeom>
        </p:spPr>
      </p:pic>
      <p:sp>
        <p:nvSpPr>
          <p:cNvPr id="10" name="TextBox 9">
            <a:extLst>
              <a:ext uri="{FF2B5EF4-FFF2-40B4-BE49-F238E27FC236}">
                <a16:creationId xmlns:a16="http://schemas.microsoft.com/office/drawing/2014/main" id="{5D7E0F48-A283-BB0D-44FF-1045C5A803C8}"/>
              </a:ext>
            </a:extLst>
          </p:cNvPr>
          <p:cNvSpPr txBox="1"/>
          <p:nvPr/>
        </p:nvSpPr>
        <p:spPr>
          <a:xfrm>
            <a:off x="613237" y="6054136"/>
            <a:ext cx="10571997" cy="646331"/>
          </a:xfrm>
          <a:prstGeom prst="rect">
            <a:avLst/>
          </a:prstGeom>
          <a:noFill/>
        </p:spPr>
        <p:txBody>
          <a:bodyPr wrap="square" rtlCol="0">
            <a:spAutoFit/>
          </a:bodyPr>
          <a:lstStyle/>
          <a:p>
            <a:pPr algn="l"/>
            <a:r>
              <a:rPr lang="en-IN" b="1" dirty="0">
                <a:solidFill>
                  <a:schemeClr val="accent5"/>
                </a:solidFill>
              </a:rPr>
              <a:t>Result: Maximum frequency of salary comes under the class interval 40001-50000.</a:t>
            </a:r>
          </a:p>
          <a:p>
            <a:pPr algn="l"/>
            <a:r>
              <a:rPr lang="en-IN" b="1" dirty="0">
                <a:solidFill>
                  <a:schemeClr val="accent5"/>
                </a:solidFill>
              </a:rPr>
              <a:t>            We created a class interval of 10000 to get the better understanding</a:t>
            </a:r>
            <a:endParaRPr lang="en-US" dirty="0"/>
          </a:p>
        </p:txBody>
      </p:sp>
    </p:spTree>
    <p:extLst>
      <p:ext uri="{BB962C8B-B14F-4D97-AF65-F5344CB8AC3E}">
        <p14:creationId xmlns:p14="http://schemas.microsoft.com/office/powerpoint/2010/main" val="407969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2E76-64F4-BB0E-B970-0DCC8FD79D50}"/>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13CABF04-7BB6-C8E8-E3B4-E51E90BE45DC}"/>
              </a:ext>
            </a:extLst>
          </p:cNvPr>
          <p:cNvPicPr>
            <a:picLocks noGrp="1" noChangeAspect="1"/>
          </p:cNvPicPr>
          <p:nvPr>
            <p:ph idx="1"/>
          </p:nvPr>
        </p:nvPicPr>
        <p:blipFill>
          <a:blip r:embed="rId2"/>
          <a:stretch>
            <a:fillRect/>
          </a:stretch>
        </p:blipFill>
        <p:spPr>
          <a:xfrm>
            <a:off x="3514725" y="2697956"/>
            <a:ext cx="5162550" cy="2686050"/>
          </a:xfrm>
        </p:spPr>
      </p:pic>
      <p:sp>
        <p:nvSpPr>
          <p:cNvPr id="4" name="Rectangle 3">
            <a:extLst>
              <a:ext uri="{FF2B5EF4-FFF2-40B4-BE49-F238E27FC236}">
                <a16:creationId xmlns:a16="http://schemas.microsoft.com/office/drawing/2014/main" id="{2D3BC391-7711-46D5-14C3-5E2C180F474A}"/>
              </a:ext>
            </a:extLst>
          </p:cNvPr>
          <p:cNvSpPr/>
          <p:nvPr/>
        </p:nvSpPr>
        <p:spPr>
          <a:xfrm>
            <a:off x="-1" y="1"/>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Beveled 4">
            <a:extLst>
              <a:ext uri="{FF2B5EF4-FFF2-40B4-BE49-F238E27FC236}">
                <a16:creationId xmlns:a16="http://schemas.microsoft.com/office/drawing/2014/main" id="{C7A382F1-56BA-5F0F-6D3C-8888BE2D559B}"/>
              </a:ext>
            </a:extLst>
          </p:cNvPr>
          <p:cNvSpPr/>
          <p:nvPr/>
        </p:nvSpPr>
        <p:spPr>
          <a:xfrm>
            <a:off x="3151163" y="124023"/>
            <a:ext cx="5033890" cy="91512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D. CHARTS AND PLOTS</a:t>
            </a:r>
            <a:endParaRPr lang="en-US" sz="2800" b="1" dirty="0">
              <a:solidFill>
                <a:schemeClr val="bg1"/>
              </a:solidFill>
            </a:endParaRPr>
          </a:p>
        </p:txBody>
      </p:sp>
      <p:sp>
        <p:nvSpPr>
          <p:cNvPr id="6" name="TextBox 5">
            <a:extLst>
              <a:ext uri="{FF2B5EF4-FFF2-40B4-BE49-F238E27FC236}">
                <a16:creationId xmlns:a16="http://schemas.microsoft.com/office/drawing/2014/main" id="{562244E7-85DF-4460-DDB5-E4C8F7FA12D7}"/>
              </a:ext>
            </a:extLst>
          </p:cNvPr>
          <p:cNvSpPr txBox="1"/>
          <p:nvPr/>
        </p:nvSpPr>
        <p:spPr>
          <a:xfrm rot="10800000" flipV="1">
            <a:off x="404812" y="1250067"/>
            <a:ext cx="11382374" cy="1015663"/>
          </a:xfrm>
          <a:prstGeom prst="rect">
            <a:avLst/>
          </a:prstGeom>
          <a:noFill/>
        </p:spPr>
        <p:txBody>
          <a:bodyPr wrap="square" rtlCol="0">
            <a:spAutoFit/>
          </a:bodyPr>
          <a:lstStyle/>
          <a:p>
            <a:pPr algn="l"/>
            <a:r>
              <a:rPr lang="en-US" sz="2000" b="1" dirty="0"/>
              <a:t>This is one of the most important part of analysis to visualize the </a:t>
            </a:r>
            <a:r>
              <a:rPr lang="en-US" sz="2000" b="1" dirty="0" err="1"/>
              <a:t>dat</a:t>
            </a:r>
            <a:r>
              <a:rPr lang="en-IN" sz="2000" b="1" dirty="0"/>
              <a:t>a.</a:t>
            </a:r>
          </a:p>
          <a:p>
            <a:pPr algn="l"/>
            <a:r>
              <a:rPr lang="en-IN" sz="2000" b="1" dirty="0">
                <a:solidFill>
                  <a:schemeClr val="accent6"/>
                </a:solidFill>
              </a:rPr>
              <a:t>Y</a:t>
            </a:r>
            <a:r>
              <a:rPr lang="en-US" sz="2000" b="1" dirty="0">
                <a:solidFill>
                  <a:schemeClr val="accent6"/>
                </a:solidFill>
              </a:rPr>
              <a:t>our task: Draw Pie Chart / Bar Graph (or any other graph) to show proportion of people working different department?</a:t>
            </a:r>
          </a:p>
        </p:txBody>
      </p:sp>
      <p:pic>
        <p:nvPicPr>
          <p:cNvPr id="8" name="Picture 8">
            <a:extLst>
              <a:ext uri="{FF2B5EF4-FFF2-40B4-BE49-F238E27FC236}">
                <a16:creationId xmlns:a16="http://schemas.microsoft.com/office/drawing/2014/main" id="{BA75AB68-BBB6-1B81-A8B2-FD08F1C34546}"/>
              </a:ext>
            </a:extLst>
          </p:cNvPr>
          <p:cNvPicPr>
            <a:picLocks noChangeAspect="1"/>
          </p:cNvPicPr>
          <p:nvPr/>
        </p:nvPicPr>
        <p:blipFill>
          <a:blip r:embed="rId3"/>
          <a:stretch>
            <a:fillRect/>
          </a:stretch>
        </p:blipFill>
        <p:spPr>
          <a:xfrm>
            <a:off x="232176" y="2361986"/>
            <a:ext cx="3945929" cy="3429213"/>
          </a:xfrm>
          <a:prstGeom prst="rect">
            <a:avLst/>
          </a:prstGeom>
        </p:spPr>
      </p:pic>
      <p:pic>
        <p:nvPicPr>
          <p:cNvPr id="9" name="Picture 9">
            <a:extLst>
              <a:ext uri="{FF2B5EF4-FFF2-40B4-BE49-F238E27FC236}">
                <a16:creationId xmlns:a16="http://schemas.microsoft.com/office/drawing/2014/main" id="{2E732956-3930-CD5D-D6C0-939640D72FD6}"/>
              </a:ext>
            </a:extLst>
          </p:cNvPr>
          <p:cNvPicPr>
            <a:picLocks noChangeAspect="1"/>
          </p:cNvPicPr>
          <p:nvPr/>
        </p:nvPicPr>
        <p:blipFill>
          <a:blip r:embed="rId4"/>
          <a:stretch>
            <a:fillRect/>
          </a:stretch>
        </p:blipFill>
        <p:spPr>
          <a:xfrm>
            <a:off x="4410282" y="2220516"/>
            <a:ext cx="7549543" cy="3570684"/>
          </a:xfrm>
          <a:prstGeom prst="rect">
            <a:avLst/>
          </a:prstGeom>
        </p:spPr>
      </p:pic>
      <p:sp>
        <p:nvSpPr>
          <p:cNvPr id="10" name="TextBox 9">
            <a:extLst>
              <a:ext uri="{FF2B5EF4-FFF2-40B4-BE49-F238E27FC236}">
                <a16:creationId xmlns:a16="http://schemas.microsoft.com/office/drawing/2014/main" id="{F224DF1F-DBA9-EB5D-854D-F59F42F5E971}"/>
              </a:ext>
            </a:extLst>
          </p:cNvPr>
          <p:cNvSpPr txBox="1"/>
          <p:nvPr/>
        </p:nvSpPr>
        <p:spPr>
          <a:xfrm>
            <a:off x="637361" y="6087646"/>
            <a:ext cx="11149825" cy="646331"/>
          </a:xfrm>
          <a:prstGeom prst="rect">
            <a:avLst/>
          </a:prstGeom>
          <a:noFill/>
        </p:spPr>
        <p:txBody>
          <a:bodyPr wrap="square" rtlCol="0">
            <a:spAutoFit/>
          </a:bodyPr>
          <a:lstStyle/>
          <a:p>
            <a:pPr algn="l"/>
            <a:r>
              <a:rPr lang="en-IN" b="1" dirty="0">
                <a:solidFill>
                  <a:schemeClr val="accent5"/>
                </a:solidFill>
              </a:rPr>
              <a:t> Result: Percentage share of operation department is maximum (38.71%) and least share is</a:t>
            </a:r>
          </a:p>
          <a:p>
            <a:pPr algn="l"/>
            <a:r>
              <a:rPr lang="en-IN" b="1" dirty="0">
                <a:solidFill>
                  <a:schemeClr val="accent5"/>
                </a:solidFill>
              </a:rPr>
              <a:t>             occupied by HR department (1.36%) </a:t>
            </a:r>
            <a:endParaRPr lang="en-US" b="1" dirty="0">
              <a:solidFill>
                <a:schemeClr val="accent5"/>
              </a:solidFill>
            </a:endParaRPr>
          </a:p>
        </p:txBody>
      </p:sp>
    </p:spTree>
    <p:extLst>
      <p:ext uri="{BB962C8B-B14F-4D97-AF65-F5344CB8AC3E}">
        <p14:creationId xmlns:p14="http://schemas.microsoft.com/office/powerpoint/2010/main" val="299775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6EBF-BFA5-DD28-1CA6-07DC4B8BC45E}"/>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3162AD97-DA74-2521-17BD-B0B4607B97BA}"/>
              </a:ext>
            </a:extLst>
          </p:cNvPr>
          <p:cNvPicPr>
            <a:picLocks noGrp="1" noChangeAspect="1"/>
          </p:cNvPicPr>
          <p:nvPr>
            <p:ph idx="1"/>
          </p:nvPr>
        </p:nvPicPr>
        <p:blipFill>
          <a:blip r:embed="rId2"/>
          <a:stretch>
            <a:fillRect/>
          </a:stretch>
        </p:blipFill>
        <p:spPr>
          <a:xfrm>
            <a:off x="2478696" y="2222500"/>
            <a:ext cx="7234607" cy="3636963"/>
          </a:xfrm>
        </p:spPr>
      </p:pic>
      <p:sp>
        <p:nvSpPr>
          <p:cNvPr id="4" name="Rectangle 3">
            <a:extLst>
              <a:ext uri="{FF2B5EF4-FFF2-40B4-BE49-F238E27FC236}">
                <a16:creationId xmlns:a16="http://schemas.microsoft.com/office/drawing/2014/main" id="{EC63F615-FB1D-4330-CE19-4F4744E8C791}"/>
              </a:ext>
            </a:extLst>
          </p:cNvPr>
          <p:cNvSpPr/>
          <p:nvPr/>
        </p:nvSpPr>
        <p:spPr>
          <a:xfrm>
            <a:off x="-1" y="1"/>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Beveled 4">
            <a:extLst>
              <a:ext uri="{FF2B5EF4-FFF2-40B4-BE49-F238E27FC236}">
                <a16:creationId xmlns:a16="http://schemas.microsoft.com/office/drawing/2014/main" id="{DCF8E7D6-B826-0AEA-F700-3868C80533C5}"/>
              </a:ext>
            </a:extLst>
          </p:cNvPr>
          <p:cNvSpPr/>
          <p:nvPr/>
        </p:nvSpPr>
        <p:spPr>
          <a:xfrm>
            <a:off x="3456552" y="139484"/>
            <a:ext cx="4078511" cy="85905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E. CHARTS</a:t>
            </a:r>
            <a:endParaRPr lang="en-US" sz="2800" b="1" dirty="0">
              <a:solidFill>
                <a:schemeClr val="bg1"/>
              </a:solidFill>
            </a:endParaRPr>
          </a:p>
        </p:txBody>
      </p:sp>
      <p:sp>
        <p:nvSpPr>
          <p:cNvPr id="6" name="TextBox 5">
            <a:extLst>
              <a:ext uri="{FF2B5EF4-FFF2-40B4-BE49-F238E27FC236}">
                <a16:creationId xmlns:a16="http://schemas.microsoft.com/office/drawing/2014/main" id="{713DA77A-4AD4-F562-9E77-4276F679FF51}"/>
              </a:ext>
            </a:extLst>
          </p:cNvPr>
          <p:cNvSpPr txBox="1"/>
          <p:nvPr/>
        </p:nvSpPr>
        <p:spPr>
          <a:xfrm flipH="1">
            <a:off x="699557" y="1277277"/>
            <a:ext cx="11373286" cy="707886"/>
          </a:xfrm>
          <a:prstGeom prst="rect">
            <a:avLst/>
          </a:prstGeom>
          <a:noFill/>
        </p:spPr>
        <p:txBody>
          <a:bodyPr wrap="square" rtlCol="0">
            <a:spAutoFit/>
          </a:bodyPr>
          <a:lstStyle/>
          <a:p>
            <a:pPr algn="l"/>
            <a:r>
              <a:rPr lang="en-IN" sz="2000" b="1" dirty="0"/>
              <a:t>Use different charts and graphs to perform the task representing the data.
</a:t>
            </a:r>
            <a:r>
              <a:rPr lang="en-IN" sz="2000" b="1" dirty="0">
                <a:solidFill>
                  <a:schemeClr val="accent6"/>
                </a:solidFill>
              </a:rPr>
              <a:t>Your task: Represent different post tiers using chart/graph?</a:t>
            </a:r>
            <a:endParaRPr lang="en-US" sz="2000" b="1" dirty="0">
              <a:solidFill>
                <a:schemeClr val="accent6"/>
              </a:solidFill>
            </a:endParaRPr>
          </a:p>
        </p:txBody>
      </p:sp>
      <p:pic>
        <p:nvPicPr>
          <p:cNvPr id="8" name="Picture 8">
            <a:extLst>
              <a:ext uri="{FF2B5EF4-FFF2-40B4-BE49-F238E27FC236}">
                <a16:creationId xmlns:a16="http://schemas.microsoft.com/office/drawing/2014/main" id="{3F1FC952-95AC-9A9B-CB27-8826DC898DF7}"/>
              </a:ext>
            </a:extLst>
          </p:cNvPr>
          <p:cNvPicPr>
            <a:picLocks noChangeAspect="1"/>
          </p:cNvPicPr>
          <p:nvPr/>
        </p:nvPicPr>
        <p:blipFill>
          <a:blip r:embed="rId3"/>
          <a:stretch>
            <a:fillRect/>
          </a:stretch>
        </p:blipFill>
        <p:spPr>
          <a:xfrm>
            <a:off x="379828" y="2003022"/>
            <a:ext cx="11493304" cy="4074221"/>
          </a:xfrm>
          <a:prstGeom prst="rect">
            <a:avLst/>
          </a:prstGeom>
        </p:spPr>
      </p:pic>
      <p:sp>
        <p:nvSpPr>
          <p:cNvPr id="9" name="TextBox 8">
            <a:extLst>
              <a:ext uri="{FF2B5EF4-FFF2-40B4-BE49-F238E27FC236}">
                <a16:creationId xmlns:a16="http://schemas.microsoft.com/office/drawing/2014/main" id="{58A107E3-23C1-88FB-ADB8-94DED2BFD85A}"/>
              </a:ext>
            </a:extLst>
          </p:cNvPr>
          <p:cNvSpPr txBox="1"/>
          <p:nvPr/>
        </p:nvSpPr>
        <p:spPr>
          <a:xfrm>
            <a:off x="810000" y="6226146"/>
            <a:ext cx="10812252" cy="369332"/>
          </a:xfrm>
          <a:prstGeom prst="rect">
            <a:avLst/>
          </a:prstGeom>
          <a:noFill/>
        </p:spPr>
        <p:txBody>
          <a:bodyPr wrap="square" rtlCol="0">
            <a:spAutoFit/>
          </a:bodyPr>
          <a:lstStyle/>
          <a:p>
            <a:pPr algn="l"/>
            <a:r>
              <a:rPr lang="en-IN" b="1" dirty="0">
                <a:solidFill>
                  <a:schemeClr val="accent5"/>
                </a:solidFill>
              </a:rPr>
              <a:t>Result: C5 and C9 have the maximum count and M7 to n9 have only 1 candidates each. </a:t>
            </a:r>
            <a:endParaRPr lang="en-US" b="1" dirty="0">
              <a:solidFill>
                <a:schemeClr val="accent5"/>
              </a:solidFill>
            </a:endParaRPr>
          </a:p>
        </p:txBody>
      </p:sp>
    </p:spTree>
    <p:extLst>
      <p:ext uri="{BB962C8B-B14F-4D97-AF65-F5344CB8AC3E}">
        <p14:creationId xmlns:p14="http://schemas.microsoft.com/office/powerpoint/2010/main" val="164416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C0FE-E533-BECD-E97A-C1F6E8C464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20B259-7C64-EB7C-F157-17D55A9C2777}"/>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307A1063-8D5D-119F-9843-098E3E833E41}"/>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Beveled 4">
            <a:extLst>
              <a:ext uri="{FF2B5EF4-FFF2-40B4-BE49-F238E27FC236}">
                <a16:creationId xmlns:a16="http://schemas.microsoft.com/office/drawing/2014/main" id="{DC595552-1BD7-394A-6D54-96472CBBE604}"/>
              </a:ext>
            </a:extLst>
          </p:cNvPr>
          <p:cNvSpPr/>
          <p:nvPr/>
        </p:nvSpPr>
        <p:spPr>
          <a:xfrm>
            <a:off x="3355763" y="252635"/>
            <a:ext cx="5480471" cy="97045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bg1"/>
                </a:solidFill>
              </a:rPr>
              <a:t>TAKEAWAY</a:t>
            </a:r>
            <a:endParaRPr lang="en-US" sz="3600" b="1" dirty="0">
              <a:solidFill>
                <a:schemeClr val="bg1"/>
              </a:solidFill>
            </a:endParaRPr>
          </a:p>
        </p:txBody>
      </p:sp>
      <p:sp>
        <p:nvSpPr>
          <p:cNvPr id="6" name="TextBox 5">
            <a:extLst>
              <a:ext uri="{FF2B5EF4-FFF2-40B4-BE49-F238E27FC236}">
                <a16:creationId xmlns:a16="http://schemas.microsoft.com/office/drawing/2014/main" id="{0E7EC989-0ED9-C26E-6483-34CE649DB31A}"/>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32399941-CA6C-F308-5CBB-D8274CBCBCD5}"/>
              </a:ext>
            </a:extLst>
          </p:cNvPr>
          <p:cNvSpPr txBox="1"/>
          <p:nvPr/>
        </p:nvSpPr>
        <p:spPr>
          <a:xfrm>
            <a:off x="544710" y="1732608"/>
            <a:ext cx="11126391" cy="4678204"/>
          </a:xfrm>
          <a:prstGeom prst="rect">
            <a:avLst/>
          </a:prstGeom>
          <a:solidFill>
            <a:schemeClr val="bg1"/>
          </a:solidFill>
          <a:ln w="38100">
            <a:solidFill>
              <a:schemeClr val="accent1"/>
            </a:solidFill>
          </a:ln>
        </p:spPr>
        <p:txBody>
          <a:bodyPr wrap="square" rtlCol="0">
            <a:spAutoFit/>
          </a:bodyPr>
          <a:lstStyle/>
          <a:p>
            <a:pPr marL="342900" indent="-342900" algn="l">
              <a:buAutoNum type="arabicPeriod"/>
            </a:pPr>
            <a:r>
              <a:rPr lang="en-IN" sz="2800" b="1" dirty="0"/>
              <a:t>How to get insights about the requirement to run a business in excel. </a:t>
            </a:r>
          </a:p>
          <a:p>
            <a:pPr marL="342900" indent="-342900" algn="l">
              <a:buAutoNum type="arabicPeriod"/>
            </a:pPr>
            <a:endParaRPr lang="en-IN" sz="2800" b="1" dirty="0"/>
          </a:p>
          <a:p>
            <a:pPr marL="342900" indent="-342900" algn="l">
              <a:buAutoNum type="arabicPeriod"/>
            </a:pPr>
            <a:r>
              <a:rPr lang="en-IN" sz="2800" b="1" dirty="0"/>
              <a:t>How to create class interval. </a:t>
            </a:r>
          </a:p>
          <a:p>
            <a:pPr marL="342900" indent="-342900" algn="l">
              <a:buAutoNum type="arabicPeriod"/>
            </a:pPr>
            <a:endParaRPr lang="en-IN" sz="2800" b="1" dirty="0"/>
          </a:p>
          <a:p>
            <a:pPr marL="342900" indent="-342900" algn="l">
              <a:buAutoNum type="arabicPeriod"/>
            </a:pPr>
            <a:r>
              <a:rPr lang="en-IN" sz="2800" b="1" dirty="0"/>
              <a:t>How to use Quartile and IQR to find Outliers. </a:t>
            </a:r>
          </a:p>
          <a:p>
            <a:pPr marL="342900" indent="-342900" algn="l">
              <a:buAutoNum type="arabicPeriod"/>
            </a:pPr>
            <a:endParaRPr lang="en-IN" sz="2800" b="1" dirty="0"/>
          </a:p>
          <a:p>
            <a:pPr marL="342900" indent="-342900" algn="l">
              <a:buAutoNum type="arabicPeriod"/>
            </a:pPr>
            <a:r>
              <a:rPr lang="en-IN" sz="2800" b="1" dirty="0"/>
              <a:t>How to find and remove outliers to get better insight. </a:t>
            </a:r>
          </a:p>
          <a:p>
            <a:pPr marL="342900" indent="-342900" algn="l">
              <a:buAutoNum type="arabicPeriod"/>
            </a:pPr>
            <a:endParaRPr lang="en-IN" sz="2800" b="1" dirty="0"/>
          </a:p>
          <a:p>
            <a:pPr marL="342900" indent="-342900" algn="l">
              <a:buAutoNum type="arabicPeriod"/>
            </a:pPr>
            <a:r>
              <a:rPr lang="en-IN" sz="2800" b="1" dirty="0"/>
              <a:t>Excel Visualization.</a:t>
            </a:r>
          </a:p>
          <a:p>
            <a:pPr marL="342900" indent="-342900" algn="l">
              <a:buAutoNum type="arabicPeriod"/>
            </a:pPr>
            <a:endParaRPr lang="en-US" dirty="0"/>
          </a:p>
        </p:txBody>
      </p:sp>
    </p:spTree>
    <p:extLst>
      <p:ext uri="{BB962C8B-B14F-4D97-AF65-F5344CB8AC3E}">
        <p14:creationId xmlns:p14="http://schemas.microsoft.com/office/powerpoint/2010/main" val="66463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94F2-E950-E96F-35E8-5D3FB29D0F88}"/>
              </a:ext>
            </a:extLst>
          </p:cNvPr>
          <p:cNvSpPr>
            <a:spLocks noGrp="1"/>
          </p:cNvSpPr>
          <p:nvPr>
            <p:ph type="title"/>
          </p:nvPr>
        </p:nvSpPr>
        <p:spPr/>
        <p:txBody>
          <a:bodyPr/>
          <a:lstStyle/>
          <a:p>
            <a:endParaRPr lang="en-US"/>
          </a:p>
        </p:txBody>
      </p:sp>
      <p:pic>
        <p:nvPicPr>
          <p:cNvPr id="5" name="Picture 5">
            <a:extLst>
              <a:ext uri="{FF2B5EF4-FFF2-40B4-BE49-F238E27FC236}">
                <a16:creationId xmlns:a16="http://schemas.microsoft.com/office/drawing/2014/main" id="{605877BF-9EC0-24FC-F6D8-25DD5899460F}"/>
              </a:ext>
            </a:extLst>
          </p:cNvPr>
          <p:cNvPicPr>
            <a:picLocks noGrp="1" noChangeAspect="1"/>
          </p:cNvPicPr>
          <p:nvPr>
            <p:ph idx="1"/>
          </p:nvPr>
        </p:nvPicPr>
        <p:blipFill>
          <a:blip r:embed="rId2"/>
          <a:stretch>
            <a:fillRect/>
          </a:stretch>
        </p:blipFill>
        <p:spPr>
          <a:xfrm>
            <a:off x="4344099" y="2222500"/>
            <a:ext cx="3503801" cy="3636963"/>
          </a:xfrm>
        </p:spPr>
      </p:pic>
      <p:sp>
        <p:nvSpPr>
          <p:cNvPr id="4" name="Rectangle 3">
            <a:extLst>
              <a:ext uri="{FF2B5EF4-FFF2-40B4-BE49-F238E27FC236}">
                <a16:creationId xmlns:a16="http://schemas.microsoft.com/office/drawing/2014/main" id="{F6FAB985-AA3B-BBB6-6595-1A8981364599}"/>
              </a:ext>
            </a:extLst>
          </p:cNvPr>
          <p:cNvSpPr/>
          <p:nvPr/>
        </p:nvSpPr>
        <p:spPr>
          <a:xfrm>
            <a:off x="0" y="1"/>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1F880DEC-1E13-2A2A-0CD4-2A37357504CC}"/>
              </a:ext>
            </a:extLst>
          </p:cNvPr>
          <p:cNvPicPr>
            <a:picLocks noChangeAspect="1"/>
          </p:cNvPicPr>
          <p:nvPr/>
        </p:nvPicPr>
        <p:blipFill>
          <a:blip r:embed="rId2"/>
          <a:stretch>
            <a:fillRect/>
          </a:stretch>
        </p:blipFill>
        <p:spPr>
          <a:xfrm>
            <a:off x="946548" y="998538"/>
            <a:ext cx="9411890" cy="4530066"/>
          </a:xfrm>
          <a:prstGeom prst="rect">
            <a:avLst/>
          </a:prstGeom>
        </p:spPr>
      </p:pic>
    </p:spTree>
    <p:extLst>
      <p:ext uri="{BB962C8B-B14F-4D97-AF65-F5344CB8AC3E}">
        <p14:creationId xmlns:p14="http://schemas.microsoft.com/office/powerpoint/2010/main" val="255257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E24749-57CC-1C7B-BFE2-293BC9F54EF5}"/>
              </a:ext>
            </a:extLst>
          </p:cNvPr>
          <p:cNvSpPr txBox="1"/>
          <p:nvPr/>
        </p:nvSpPr>
        <p:spPr>
          <a:xfrm>
            <a:off x="5193506" y="3639741"/>
            <a:ext cx="1828800" cy="646331"/>
          </a:xfrm>
          <a:prstGeom prst="rect">
            <a:avLst/>
          </a:prstGeom>
          <a:noFill/>
        </p:spPr>
        <p:txBody>
          <a:bodyPr wrap="square" rtlCol="0">
            <a:spAutoFit/>
          </a:bodyPr>
          <a:lstStyle/>
          <a:p>
            <a:pPr algn="l"/>
            <a:endParaRPr lang="en-IN" dirty="0"/>
          </a:p>
          <a:p>
            <a:pPr algn="l"/>
            <a:endParaRPr lang="en-US" dirty="0"/>
          </a:p>
        </p:txBody>
      </p:sp>
      <p:sp>
        <p:nvSpPr>
          <p:cNvPr id="11" name="Rectangle 10">
            <a:extLst>
              <a:ext uri="{FF2B5EF4-FFF2-40B4-BE49-F238E27FC236}">
                <a16:creationId xmlns:a16="http://schemas.microsoft.com/office/drawing/2014/main" id="{5CB32082-38C9-7A17-EB7E-5B3D535B04B6}"/>
              </a:ext>
            </a:extLst>
          </p:cNvPr>
          <p:cNvSpPr/>
          <p:nvPr/>
        </p:nvSpPr>
        <p:spPr>
          <a:xfrm>
            <a:off x="0" y="0"/>
            <a:ext cx="1229558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Beveled 11">
            <a:extLst>
              <a:ext uri="{FF2B5EF4-FFF2-40B4-BE49-F238E27FC236}">
                <a16:creationId xmlns:a16="http://schemas.microsoft.com/office/drawing/2014/main" id="{480D6B5A-1EAA-7812-21B7-5010A9E96D01}"/>
              </a:ext>
            </a:extLst>
          </p:cNvPr>
          <p:cNvSpPr/>
          <p:nvPr/>
        </p:nvSpPr>
        <p:spPr>
          <a:xfrm>
            <a:off x="331163" y="228544"/>
            <a:ext cx="3801690" cy="81917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PROJECT DESCRIPTION</a:t>
            </a:r>
            <a:endParaRPr lang="en-US" sz="2400" b="1" dirty="0">
              <a:solidFill>
                <a:schemeClr val="bg1"/>
              </a:solidFill>
            </a:endParaRPr>
          </a:p>
        </p:txBody>
      </p:sp>
      <p:sp>
        <p:nvSpPr>
          <p:cNvPr id="13" name="TextBox 12">
            <a:extLst>
              <a:ext uri="{FF2B5EF4-FFF2-40B4-BE49-F238E27FC236}">
                <a16:creationId xmlns:a16="http://schemas.microsoft.com/office/drawing/2014/main" id="{88FA4198-3699-C16A-890D-7C8ECB4C661D}"/>
              </a:ext>
            </a:extLst>
          </p:cNvPr>
          <p:cNvSpPr txBox="1"/>
          <p:nvPr/>
        </p:nvSpPr>
        <p:spPr>
          <a:xfrm>
            <a:off x="145233" y="1286426"/>
            <a:ext cx="4173550" cy="5632311"/>
          </a:xfrm>
          <a:prstGeom prst="rect">
            <a:avLst/>
          </a:prstGeom>
          <a:noFill/>
        </p:spPr>
        <p:txBody>
          <a:bodyPr wrap="square" rtlCol="0">
            <a:spAutoFit/>
          </a:bodyPr>
          <a:lstStyle/>
          <a:p>
            <a:pPr algn="l"/>
            <a:r>
              <a:rPr lang="en-IN" sz="2400" b="1" dirty="0"/>
              <a:t>Hiring process is the most important and fundamental function of a company. Here the MNC’S  got to know major underlying trends about the hiring process. Trends such as number of rejections, number of interviews, type of job vacancies etc. are important for a company to </a:t>
            </a:r>
            <a:r>
              <a:rPr lang="en-IN" sz="2400" b="1" dirty="0" err="1"/>
              <a:t>analyze</a:t>
            </a:r>
            <a:r>
              <a:rPr lang="en-IN" sz="2400" b="1" dirty="0"/>
              <a:t> before hiring  </a:t>
            </a:r>
            <a:r>
              <a:rPr lang="en-IN" sz="2400" b="1" dirty="0" err="1"/>
              <a:t>freshers</a:t>
            </a:r>
            <a:r>
              <a:rPr lang="en-IN" sz="2400" b="1" dirty="0"/>
              <a:t> or any other individual. </a:t>
            </a:r>
            <a:endParaRPr lang="en-US" sz="2400" b="1" dirty="0"/>
          </a:p>
        </p:txBody>
      </p:sp>
      <p:sp>
        <p:nvSpPr>
          <p:cNvPr id="14" name="Rectangle: Beveled 13">
            <a:extLst>
              <a:ext uri="{FF2B5EF4-FFF2-40B4-BE49-F238E27FC236}">
                <a16:creationId xmlns:a16="http://schemas.microsoft.com/office/drawing/2014/main" id="{B7708AAD-92C1-FBF2-D321-DB46C53D6931}"/>
              </a:ext>
            </a:extLst>
          </p:cNvPr>
          <p:cNvSpPr/>
          <p:nvPr/>
        </p:nvSpPr>
        <p:spPr>
          <a:xfrm>
            <a:off x="4681251" y="228544"/>
            <a:ext cx="3154454" cy="81917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APPROACH</a:t>
            </a:r>
            <a:endParaRPr lang="en-US" sz="2400" b="1" dirty="0">
              <a:solidFill>
                <a:schemeClr val="bg1"/>
              </a:solidFill>
            </a:endParaRPr>
          </a:p>
        </p:txBody>
      </p:sp>
      <p:sp>
        <p:nvSpPr>
          <p:cNvPr id="2" name="TextBox 1">
            <a:extLst>
              <a:ext uri="{FF2B5EF4-FFF2-40B4-BE49-F238E27FC236}">
                <a16:creationId xmlns:a16="http://schemas.microsoft.com/office/drawing/2014/main" id="{6C2BDE7B-7995-16D5-41AE-621A92680919}"/>
              </a:ext>
            </a:extLst>
          </p:cNvPr>
          <p:cNvSpPr txBox="1"/>
          <p:nvPr/>
        </p:nvSpPr>
        <p:spPr>
          <a:xfrm>
            <a:off x="4681251" y="1276260"/>
            <a:ext cx="2997054" cy="5262979"/>
          </a:xfrm>
          <a:prstGeom prst="rect">
            <a:avLst/>
          </a:prstGeom>
          <a:noFill/>
        </p:spPr>
        <p:txBody>
          <a:bodyPr wrap="square" rtlCol="0">
            <a:spAutoFit/>
          </a:bodyPr>
          <a:lstStyle/>
          <a:p>
            <a:pPr algn="l"/>
            <a:r>
              <a:rPr lang="en-IN" sz="2400" b="1" dirty="0"/>
              <a:t>We are going to understand the data first and we will check for missing or incomplete data. Afterwards we’ll identify and remove outliers from the data and then create Charts and graphs to meet the business requirements. </a:t>
            </a:r>
          </a:p>
        </p:txBody>
      </p:sp>
      <p:sp>
        <p:nvSpPr>
          <p:cNvPr id="3" name="Rectangle: Beveled 2">
            <a:extLst>
              <a:ext uri="{FF2B5EF4-FFF2-40B4-BE49-F238E27FC236}">
                <a16:creationId xmlns:a16="http://schemas.microsoft.com/office/drawing/2014/main" id="{C2566416-BDB0-605B-B6BA-A3C9208548FC}"/>
              </a:ext>
            </a:extLst>
          </p:cNvPr>
          <p:cNvSpPr/>
          <p:nvPr/>
        </p:nvSpPr>
        <p:spPr>
          <a:xfrm>
            <a:off x="8642728" y="4890602"/>
            <a:ext cx="3279896" cy="70834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TECH-STACK USED</a:t>
            </a:r>
            <a:endParaRPr lang="en-US" sz="2400" b="1" dirty="0">
              <a:solidFill>
                <a:schemeClr val="bg1"/>
              </a:solidFill>
            </a:endParaRPr>
          </a:p>
        </p:txBody>
      </p:sp>
      <p:sp>
        <p:nvSpPr>
          <p:cNvPr id="4" name="TextBox 3">
            <a:extLst>
              <a:ext uri="{FF2B5EF4-FFF2-40B4-BE49-F238E27FC236}">
                <a16:creationId xmlns:a16="http://schemas.microsoft.com/office/drawing/2014/main" id="{2C855DD2-98EF-2477-ED80-C697F392A9B3}"/>
              </a:ext>
            </a:extLst>
          </p:cNvPr>
          <p:cNvSpPr txBox="1"/>
          <p:nvPr/>
        </p:nvSpPr>
        <p:spPr>
          <a:xfrm>
            <a:off x="8776079" y="5912521"/>
            <a:ext cx="2421732" cy="461665"/>
          </a:xfrm>
          <a:prstGeom prst="rect">
            <a:avLst/>
          </a:prstGeom>
          <a:noFill/>
        </p:spPr>
        <p:txBody>
          <a:bodyPr wrap="square" rtlCol="0">
            <a:spAutoFit/>
          </a:bodyPr>
          <a:lstStyle/>
          <a:p>
            <a:pPr algn="l"/>
            <a:r>
              <a:rPr lang="en-IN" sz="2400" b="1" dirty="0"/>
              <a:t>MS EXCEL 2019</a:t>
            </a:r>
            <a:endParaRPr lang="en-US" sz="2400" b="1" dirty="0"/>
          </a:p>
        </p:txBody>
      </p:sp>
      <p:sp>
        <p:nvSpPr>
          <p:cNvPr id="6" name="Rectangle: Beveled 5">
            <a:extLst>
              <a:ext uri="{FF2B5EF4-FFF2-40B4-BE49-F238E27FC236}">
                <a16:creationId xmlns:a16="http://schemas.microsoft.com/office/drawing/2014/main" id="{ECDB7EC7-E82A-4A21-541E-7D7684C65451}"/>
              </a:ext>
            </a:extLst>
          </p:cNvPr>
          <p:cNvSpPr/>
          <p:nvPr/>
        </p:nvSpPr>
        <p:spPr>
          <a:xfrm>
            <a:off x="8518584" y="228544"/>
            <a:ext cx="3404040" cy="81917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REQUIREMENTS</a:t>
            </a:r>
            <a:endParaRPr lang="en-US" sz="2400" b="1" dirty="0">
              <a:solidFill>
                <a:schemeClr val="bg1"/>
              </a:solidFill>
            </a:endParaRPr>
          </a:p>
        </p:txBody>
      </p:sp>
      <p:sp>
        <p:nvSpPr>
          <p:cNvPr id="7" name="TextBox 6">
            <a:extLst>
              <a:ext uri="{FF2B5EF4-FFF2-40B4-BE49-F238E27FC236}">
                <a16:creationId xmlns:a16="http://schemas.microsoft.com/office/drawing/2014/main" id="{27CB2636-4877-A6B1-4A2E-33166A7BB4F1}"/>
              </a:ext>
            </a:extLst>
          </p:cNvPr>
          <p:cNvSpPr txBox="1"/>
          <p:nvPr/>
        </p:nvSpPr>
        <p:spPr>
          <a:xfrm>
            <a:off x="8642728" y="1501899"/>
            <a:ext cx="3155752" cy="3046988"/>
          </a:xfrm>
          <a:prstGeom prst="rect">
            <a:avLst/>
          </a:prstGeom>
          <a:noFill/>
        </p:spPr>
        <p:txBody>
          <a:bodyPr wrap="square" rtlCol="0">
            <a:spAutoFit/>
          </a:bodyPr>
          <a:lstStyle/>
          <a:p>
            <a:pPr algn="l"/>
            <a:r>
              <a:rPr lang="en-IN" sz="2400" b="1" dirty="0"/>
              <a:t>We will  find some insights such as “HIRING”, “AVERAGE SALARY”, “CLASS INTERVAL” , “CHARTS AND PLOTS”.  </a:t>
            </a:r>
            <a:endParaRPr lang="en-US" sz="2400" b="1" dirty="0"/>
          </a:p>
        </p:txBody>
      </p:sp>
    </p:spTree>
    <p:extLst>
      <p:ext uri="{BB962C8B-B14F-4D97-AF65-F5344CB8AC3E}">
        <p14:creationId xmlns:p14="http://schemas.microsoft.com/office/powerpoint/2010/main" val="184541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19F313-471F-12FC-E518-55FE96369267}"/>
              </a:ext>
            </a:extLst>
          </p:cNvPr>
          <p:cNvSpPr/>
          <p:nvPr/>
        </p:nvSpPr>
        <p:spPr>
          <a:xfrm>
            <a:off x="0" y="1"/>
            <a:ext cx="12191999" cy="68580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Beveled 4">
            <a:extLst>
              <a:ext uri="{FF2B5EF4-FFF2-40B4-BE49-F238E27FC236}">
                <a16:creationId xmlns:a16="http://schemas.microsoft.com/office/drawing/2014/main" id="{46DBDCF5-4A8C-8206-3102-F7395D872985}"/>
              </a:ext>
            </a:extLst>
          </p:cNvPr>
          <p:cNvSpPr/>
          <p:nvPr/>
        </p:nvSpPr>
        <p:spPr>
          <a:xfrm>
            <a:off x="2160984" y="216669"/>
            <a:ext cx="7554516" cy="94419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rPr>
              <a:t>UNDERSTANDING THE DATA</a:t>
            </a:r>
            <a:endParaRPr lang="en-US" sz="3200" b="1" dirty="0">
              <a:solidFill>
                <a:schemeClr val="bg1"/>
              </a:solidFill>
            </a:endParaRPr>
          </a:p>
        </p:txBody>
      </p:sp>
      <p:graphicFrame>
        <p:nvGraphicFramePr>
          <p:cNvPr id="9" name="Table 9">
            <a:extLst>
              <a:ext uri="{FF2B5EF4-FFF2-40B4-BE49-F238E27FC236}">
                <a16:creationId xmlns:a16="http://schemas.microsoft.com/office/drawing/2014/main" id="{9915EB3E-023C-F111-6C86-9806B129852C}"/>
              </a:ext>
            </a:extLst>
          </p:cNvPr>
          <p:cNvGraphicFramePr>
            <a:graphicFrameLocks noGrp="1"/>
          </p:cNvGraphicFramePr>
          <p:nvPr>
            <p:extLst>
              <p:ext uri="{D42A27DB-BD31-4B8C-83A1-F6EECF244321}">
                <p14:modId xmlns:p14="http://schemas.microsoft.com/office/powerpoint/2010/main" val="3979241738"/>
              </p:ext>
            </p:extLst>
          </p:nvPr>
        </p:nvGraphicFramePr>
        <p:xfrm>
          <a:off x="379828" y="1631852"/>
          <a:ext cx="11521440" cy="4895557"/>
        </p:xfrm>
        <a:graphic>
          <a:graphicData uri="http://schemas.openxmlformats.org/drawingml/2006/table">
            <a:tbl>
              <a:tblPr firstRow="1" bandRow="1">
                <a:tableStyleId>{5C22544A-7EE6-4342-B048-85BDC9FD1C3A}</a:tableStyleId>
              </a:tblPr>
              <a:tblGrid>
                <a:gridCol w="5760720">
                  <a:extLst>
                    <a:ext uri="{9D8B030D-6E8A-4147-A177-3AD203B41FA5}">
                      <a16:colId xmlns:a16="http://schemas.microsoft.com/office/drawing/2014/main" val="1618428475"/>
                    </a:ext>
                  </a:extLst>
                </a:gridCol>
                <a:gridCol w="5760720">
                  <a:extLst>
                    <a:ext uri="{9D8B030D-6E8A-4147-A177-3AD203B41FA5}">
                      <a16:colId xmlns:a16="http://schemas.microsoft.com/office/drawing/2014/main" val="1758011262"/>
                    </a:ext>
                  </a:extLst>
                </a:gridCol>
              </a:tblGrid>
              <a:tr h="548524">
                <a:tc>
                  <a:txBody>
                    <a:bodyPr/>
                    <a:lstStyle/>
                    <a:p>
                      <a:r>
                        <a:rPr lang="en-IN" sz="2400" dirty="0">
                          <a:solidFill>
                            <a:schemeClr val="accent6"/>
                          </a:solidFill>
                        </a:rPr>
                        <a:t>Column Name</a:t>
                      </a:r>
                      <a:endParaRPr lang="en-US" sz="2400" dirty="0">
                        <a:solidFill>
                          <a:schemeClr val="accent6"/>
                        </a:solidFill>
                      </a:endParaRPr>
                    </a:p>
                  </a:txBody>
                  <a:tcPr/>
                </a:tc>
                <a:tc>
                  <a:txBody>
                    <a:bodyPr/>
                    <a:lstStyle/>
                    <a:p>
                      <a:r>
                        <a:rPr lang="en-IN" sz="2400" dirty="0">
                          <a:solidFill>
                            <a:schemeClr val="accent6"/>
                          </a:solidFill>
                        </a:rPr>
                        <a:t>Description</a:t>
                      </a:r>
                      <a:endParaRPr lang="en-US" sz="2400" dirty="0">
                        <a:solidFill>
                          <a:schemeClr val="accent6"/>
                        </a:solidFill>
                      </a:endParaRPr>
                    </a:p>
                  </a:txBody>
                  <a:tcPr/>
                </a:tc>
                <a:extLst>
                  <a:ext uri="{0D108BD9-81ED-4DB2-BD59-A6C34878D82A}">
                    <a16:rowId xmlns:a16="http://schemas.microsoft.com/office/drawing/2014/main" val="2909130234"/>
                  </a:ext>
                </a:extLst>
              </a:tr>
              <a:tr h="946768">
                <a:tc>
                  <a:txBody>
                    <a:bodyPr/>
                    <a:lstStyle/>
                    <a:p>
                      <a:r>
                        <a:rPr lang="en-IN" dirty="0" err="1">
                          <a:solidFill>
                            <a:schemeClr val="bg1"/>
                          </a:solidFill>
                        </a:rPr>
                        <a:t>Application_id</a:t>
                      </a:r>
                      <a:endParaRPr lang="en-US" dirty="0">
                        <a:solidFill>
                          <a:schemeClr val="bg1"/>
                        </a:solidFill>
                      </a:endParaRPr>
                    </a:p>
                  </a:txBody>
                  <a:tcPr/>
                </a:tc>
                <a:tc>
                  <a:txBody>
                    <a:bodyPr/>
                    <a:lstStyle/>
                    <a:p>
                      <a:r>
                        <a:rPr lang="en-IN" dirty="0"/>
                        <a:t>Unique I’d of each person, It is Represented by numbers. </a:t>
                      </a:r>
                      <a:endParaRPr lang="en-US" dirty="0"/>
                    </a:p>
                  </a:txBody>
                  <a:tcPr/>
                </a:tc>
                <a:extLst>
                  <a:ext uri="{0D108BD9-81ED-4DB2-BD59-A6C34878D82A}">
                    <a16:rowId xmlns:a16="http://schemas.microsoft.com/office/drawing/2014/main" val="969608260"/>
                  </a:ext>
                </a:extLst>
              </a:tr>
              <a:tr h="548524">
                <a:tc>
                  <a:txBody>
                    <a:bodyPr/>
                    <a:lstStyle/>
                    <a:p>
                      <a:r>
                        <a:rPr lang="en-IN" dirty="0"/>
                        <a:t>Interview Taken On</a:t>
                      </a:r>
                      <a:endParaRPr lang="en-US" dirty="0"/>
                    </a:p>
                  </a:txBody>
                  <a:tcPr/>
                </a:tc>
                <a:tc>
                  <a:txBody>
                    <a:bodyPr/>
                    <a:lstStyle/>
                    <a:p>
                      <a:r>
                        <a:rPr lang="en-IN" dirty="0"/>
                        <a:t>Date and time description</a:t>
                      </a:r>
                      <a:endParaRPr lang="en-US" dirty="0"/>
                    </a:p>
                  </a:txBody>
                  <a:tcPr/>
                </a:tc>
                <a:extLst>
                  <a:ext uri="{0D108BD9-81ED-4DB2-BD59-A6C34878D82A}">
                    <a16:rowId xmlns:a16="http://schemas.microsoft.com/office/drawing/2014/main" val="3593918519"/>
                  </a:ext>
                </a:extLst>
              </a:tr>
              <a:tr h="548524">
                <a:tc>
                  <a:txBody>
                    <a:bodyPr/>
                    <a:lstStyle/>
                    <a:p>
                      <a:r>
                        <a:rPr lang="en-IN" dirty="0"/>
                        <a:t>Status</a:t>
                      </a:r>
                      <a:endParaRPr lang="en-US" dirty="0"/>
                    </a:p>
                  </a:txBody>
                  <a:tcPr/>
                </a:tc>
                <a:tc>
                  <a:txBody>
                    <a:bodyPr/>
                    <a:lstStyle/>
                    <a:p>
                      <a:r>
                        <a:rPr lang="en-IN" dirty="0"/>
                        <a:t>Result of Interview(Hired or Rejected) </a:t>
                      </a:r>
                      <a:endParaRPr lang="en-US" dirty="0"/>
                    </a:p>
                  </a:txBody>
                  <a:tcPr/>
                </a:tc>
                <a:extLst>
                  <a:ext uri="{0D108BD9-81ED-4DB2-BD59-A6C34878D82A}">
                    <a16:rowId xmlns:a16="http://schemas.microsoft.com/office/drawing/2014/main" val="2308686370"/>
                  </a:ext>
                </a:extLst>
              </a:tr>
              <a:tr h="548524">
                <a:tc>
                  <a:txBody>
                    <a:bodyPr/>
                    <a:lstStyle/>
                    <a:p>
                      <a:r>
                        <a:rPr lang="en-IN" dirty="0" err="1"/>
                        <a:t>Event_name</a:t>
                      </a:r>
                      <a:endParaRPr lang="en-US" dirty="0"/>
                    </a:p>
                  </a:txBody>
                  <a:tcPr/>
                </a:tc>
                <a:tc>
                  <a:txBody>
                    <a:bodyPr/>
                    <a:lstStyle/>
                    <a:p>
                      <a:r>
                        <a:rPr lang="en-IN" dirty="0"/>
                        <a:t>Classified according to Gender</a:t>
                      </a:r>
                      <a:endParaRPr lang="en-US" dirty="0"/>
                    </a:p>
                  </a:txBody>
                  <a:tcPr/>
                </a:tc>
                <a:extLst>
                  <a:ext uri="{0D108BD9-81ED-4DB2-BD59-A6C34878D82A}">
                    <a16:rowId xmlns:a16="http://schemas.microsoft.com/office/drawing/2014/main" val="1707566148"/>
                  </a:ext>
                </a:extLst>
              </a:tr>
              <a:tr h="548524">
                <a:tc>
                  <a:txBody>
                    <a:bodyPr/>
                    <a:lstStyle/>
                    <a:p>
                      <a:r>
                        <a:rPr lang="en-IN" dirty="0"/>
                        <a:t>Department</a:t>
                      </a:r>
                      <a:endParaRPr lang="en-US" dirty="0"/>
                    </a:p>
                  </a:txBody>
                  <a:tcPr/>
                </a:tc>
                <a:tc>
                  <a:txBody>
                    <a:bodyPr/>
                    <a:lstStyle/>
                    <a:p>
                      <a:r>
                        <a:rPr lang="en-IN" dirty="0"/>
                        <a:t>Department for which the interview was taken</a:t>
                      </a:r>
                      <a:endParaRPr lang="en-US" dirty="0"/>
                    </a:p>
                  </a:txBody>
                  <a:tcPr/>
                </a:tc>
                <a:extLst>
                  <a:ext uri="{0D108BD9-81ED-4DB2-BD59-A6C34878D82A}">
                    <a16:rowId xmlns:a16="http://schemas.microsoft.com/office/drawing/2014/main" val="3712251121"/>
                  </a:ext>
                </a:extLst>
              </a:tr>
              <a:tr h="548524">
                <a:tc>
                  <a:txBody>
                    <a:bodyPr/>
                    <a:lstStyle/>
                    <a:p>
                      <a:r>
                        <a:rPr lang="en-IN" dirty="0"/>
                        <a:t>Post Name</a:t>
                      </a:r>
                      <a:endParaRPr lang="en-US" dirty="0"/>
                    </a:p>
                  </a:txBody>
                  <a:tcPr/>
                </a:tc>
                <a:tc>
                  <a:txBody>
                    <a:bodyPr/>
                    <a:lstStyle/>
                    <a:p>
                      <a:r>
                        <a:rPr lang="en-IN" dirty="0"/>
                        <a:t>Define the post, including both numbers and text</a:t>
                      </a:r>
                      <a:endParaRPr lang="en-US" dirty="0"/>
                    </a:p>
                  </a:txBody>
                  <a:tcPr/>
                </a:tc>
                <a:extLst>
                  <a:ext uri="{0D108BD9-81ED-4DB2-BD59-A6C34878D82A}">
                    <a16:rowId xmlns:a16="http://schemas.microsoft.com/office/drawing/2014/main" val="1952887040"/>
                  </a:ext>
                </a:extLst>
              </a:tr>
              <a:tr h="657645">
                <a:tc>
                  <a:txBody>
                    <a:bodyPr/>
                    <a:lstStyle/>
                    <a:p>
                      <a:r>
                        <a:rPr lang="en-IN" dirty="0"/>
                        <a:t>Offered Salary</a:t>
                      </a:r>
                      <a:endParaRPr lang="en-US" dirty="0"/>
                    </a:p>
                  </a:txBody>
                  <a:tcPr/>
                </a:tc>
                <a:tc>
                  <a:txBody>
                    <a:bodyPr/>
                    <a:lstStyle/>
                    <a:p>
                      <a:r>
                        <a:rPr lang="en-IN" dirty="0"/>
                        <a:t>Salary offered as per the interview taken, represented in numbers. </a:t>
                      </a:r>
                      <a:endParaRPr lang="en-US" dirty="0"/>
                    </a:p>
                  </a:txBody>
                  <a:tcPr/>
                </a:tc>
                <a:extLst>
                  <a:ext uri="{0D108BD9-81ED-4DB2-BD59-A6C34878D82A}">
                    <a16:rowId xmlns:a16="http://schemas.microsoft.com/office/drawing/2014/main" val="4149719219"/>
                  </a:ext>
                </a:extLst>
              </a:tr>
            </a:tbl>
          </a:graphicData>
        </a:graphic>
      </p:graphicFrame>
    </p:spTree>
    <p:extLst>
      <p:ext uri="{BB962C8B-B14F-4D97-AF65-F5344CB8AC3E}">
        <p14:creationId xmlns:p14="http://schemas.microsoft.com/office/powerpoint/2010/main" val="107431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A2FA8-6654-6E9C-A729-F7F71E56581E}"/>
              </a:ext>
            </a:extLst>
          </p:cNvPr>
          <p:cNvSpPr txBox="1"/>
          <p:nvPr/>
        </p:nvSpPr>
        <p:spPr>
          <a:xfrm>
            <a:off x="5193506" y="2514600"/>
            <a:ext cx="1828800" cy="1828800"/>
          </a:xfrm>
          <a:prstGeom prst="rect">
            <a:avLst/>
          </a:prstGeom>
          <a:noFill/>
        </p:spPr>
        <p:txBody>
          <a:bodyPr wrap="square" rtlCol="0">
            <a:spAutoFit/>
          </a:bodyPr>
          <a:lstStyle/>
          <a:p>
            <a:pPr algn="l"/>
            <a:endParaRPr lang="en-US" dirty="0"/>
          </a:p>
        </p:txBody>
      </p:sp>
      <p:sp>
        <p:nvSpPr>
          <p:cNvPr id="5" name="Rectangle 4">
            <a:extLst>
              <a:ext uri="{FF2B5EF4-FFF2-40B4-BE49-F238E27FC236}">
                <a16:creationId xmlns:a16="http://schemas.microsoft.com/office/drawing/2014/main" id="{8AEDF321-60E2-17B3-52F7-0E6CA58877AC}"/>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Beveled 5">
            <a:extLst>
              <a:ext uri="{FF2B5EF4-FFF2-40B4-BE49-F238E27FC236}">
                <a16:creationId xmlns:a16="http://schemas.microsoft.com/office/drawing/2014/main" id="{571B50A0-8E72-2C5F-3722-7DDD0AA90EE5}"/>
              </a:ext>
            </a:extLst>
          </p:cNvPr>
          <p:cNvSpPr/>
          <p:nvPr/>
        </p:nvSpPr>
        <p:spPr>
          <a:xfrm>
            <a:off x="2110154" y="193604"/>
            <a:ext cx="7244862" cy="1063695"/>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CHECKING FOR MISSING DATA</a:t>
            </a:r>
            <a:endParaRPr lang="en-US" sz="2800" b="1" dirty="0">
              <a:solidFill>
                <a:schemeClr val="bg1"/>
              </a:solidFill>
            </a:endParaRPr>
          </a:p>
        </p:txBody>
      </p:sp>
      <p:graphicFrame>
        <p:nvGraphicFramePr>
          <p:cNvPr id="7" name="Table 7">
            <a:extLst>
              <a:ext uri="{FF2B5EF4-FFF2-40B4-BE49-F238E27FC236}">
                <a16:creationId xmlns:a16="http://schemas.microsoft.com/office/drawing/2014/main" id="{9A817CC6-55BD-FF9A-72EF-5003BA1DC32D}"/>
              </a:ext>
            </a:extLst>
          </p:cNvPr>
          <p:cNvGraphicFramePr>
            <a:graphicFrameLocks noGrp="1"/>
          </p:cNvGraphicFramePr>
          <p:nvPr>
            <p:extLst>
              <p:ext uri="{D42A27DB-BD31-4B8C-83A1-F6EECF244321}">
                <p14:modId xmlns:p14="http://schemas.microsoft.com/office/powerpoint/2010/main" val="242176510"/>
              </p:ext>
            </p:extLst>
          </p:nvPr>
        </p:nvGraphicFramePr>
        <p:xfrm>
          <a:off x="422031" y="1674054"/>
          <a:ext cx="11352628" cy="4855040"/>
        </p:xfrm>
        <a:graphic>
          <a:graphicData uri="http://schemas.openxmlformats.org/drawingml/2006/table">
            <a:tbl>
              <a:tblPr firstRow="1" bandRow="1">
                <a:tableStyleId>{5C22544A-7EE6-4342-B048-85BDC9FD1C3A}</a:tableStyleId>
              </a:tblPr>
              <a:tblGrid>
                <a:gridCol w="5676314">
                  <a:extLst>
                    <a:ext uri="{9D8B030D-6E8A-4147-A177-3AD203B41FA5}">
                      <a16:colId xmlns:a16="http://schemas.microsoft.com/office/drawing/2014/main" val="2903186370"/>
                    </a:ext>
                  </a:extLst>
                </a:gridCol>
                <a:gridCol w="5676314">
                  <a:extLst>
                    <a:ext uri="{9D8B030D-6E8A-4147-A177-3AD203B41FA5}">
                      <a16:colId xmlns:a16="http://schemas.microsoft.com/office/drawing/2014/main" val="1840370455"/>
                    </a:ext>
                  </a:extLst>
                </a:gridCol>
              </a:tblGrid>
              <a:tr h="606880">
                <a:tc>
                  <a:txBody>
                    <a:bodyPr/>
                    <a:lstStyle/>
                    <a:p>
                      <a:r>
                        <a:rPr lang="en-IN" sz="2400" dirty="0">
                          <a:solidFill>
                            <a:schemeClr val="accent6"/>
                          </a:solidFill>
                        </a:rPr>
                        <a:t>Column Name</a:t>
                      </a:r>
                      <a:endParaRPr lang="en-US" sz="2400" dirty="0">
                        <a:solidFill>
                          <a:schemeClr val="accent6"/>
                        </a:solidFill>
                      </a:endParaRPr>
                    </a:p>
                  </a:txBody>
                  <a:tcPr/>
                </a:tc>
                <a:tc>
                  <a:txBody>
                    <a:bodyPr/>
                    <a:lstStyle/>
                    <a:p>
                      <a:r>
                        <a:rPr lang="en-IN" sz="2400" dirty="0">
                          <a:solidFill>
                            <a:schemeClr val="accent6"/>
                          </a:solidFill>
                        </a:rPr>
                        <a:t>Missing data (if any) </a:t>
                      </a:r>
                      <a:endParaRPr lang="en-US" sz="2400" dirty="0">
                        <a:solidFill>
                          <a:schemeClr val="accent6"/>
                        </a:solidFill>
                      </a:endParaRPr>
                    </a:p>
                  </a:txBody>
                  <a:tcPr/>
                </a:tc>
                <a:extLst>
                  <a:ext uri="{0D108BD9-81ED-4DB2-BD59-A6C34878D82A}">
                    <a16:rowId xmlns:a16="http://schemas.microsoft.com/office/drawing/2014/main" val="1965304919"/>
                  </a:ext>
                </a:extLst>
              </a:tr>
              <a:tr h="606880">
                <a:tc>
                  <a:txBody>
                    <a:bodyPr/>
                    <a:lstStyle/>
                    <a:p>
                      <a:r>
                        <a:rPr lang="en-IN" dirty="0" err="1"/>
                        <a:t>Application_id</a:t>
                      </a:r>
                      <a:endParaRPr lang="en-US" dirty="0"/>
                    </a:p>
                  </a:txBody>
                  <a:tcPr/>
                </a:tc>
                <a:tc>
                  <a:txBody>
                    <a:bodyPr/>
                    <a:lstStyle/>
                    <a:p>
                      <a:r>
                        <a:rPr lang="en-IN" dirty="0"/>
                        <a:t>No missing data</a:t>
                      </a:r>
                      <a:endParaRPr lang="en-US" dirty="0"/>
                    </a:p>
                  </a:txBody>
                  <a:tcPr/>
                </a:tc>
                <a:extLst>
                  <a:ext uri="{0D108BD9-81ED-4DB2-BD59-A6C34878D82A}">
                    <a16:rowId xmlns:a16="http://schemas.microsoft.com/office/drawing/2014/main" val="3265180301"/>
                  </a:ext>
                </a:extLst>
              </a:tr>
              <a:tr h="606880">
                <a:tc>
                  <a:txBody>
                    <a:bodyPr/>
                    <a:lstStyle/>
                    <a:p>
                      <a:r>
                        <a:rPr lang="en-IN" dirty="0"/>
                        <a:t>Interview taken on</a:t>
                      </a:r>
                      <a:endParaRPr lang="en-US" dirty="0"/>
                    </a:p>
                  </a:txBody>
                  <a:tcPr/>
                </a:tc>
                <a:tc>
                  <a:txBody>
                    <a:bodyPr/>
                    <a:lstStyle/>
                    <a:p>
                      <a:r>
                        <a:rPr lang="en-IN" dirty="0"/>
                        <a:t>No missing data</a:t>
                      </a:r>
                      <a:endParaRPr lang="en-US" dirty="0"/>
                    </a:p>
                  </a:txBody>
                  <a:tcPr/>
                </a:tc>
                <a:extLst>
                  <a:ext uri="{0D108BD9-81ED-4DB2-BD59-A6C34878D82A}">
                    <a16:rowId xmlns:a16="http://schemas.microsoft.com/office/drawing/2014/main" val="3041519960"/>
                  </a:ext>
                </a:extLst>
              </a:tr>
              <a:tr h="606880">
                <a:tc>
                  <a:txBody>
                    <a:bodyPr/>
                    <a:lstStyle/>
                    <a:p>
                      <a:r>
                        <a:rPr lang="en-IN" dirty="0"/>
                        <a:t>Status</a:t>
                      </a:r>
                      <a:endParaRPr lang="en-US" dirty="0"/>
                    </a:p>
                  </a:txBody>
                  <a:tcPr/>
                </a:tc>
                <a:tc>
                  <a:txBody>
                    <a:bodyPr/>
                    <a:lstStyle/>
                    <a:p>
                      <a:r>
                        <a:rPr lang="en-IN" dirty="0"/>
                        <a:t>No missing data</a:t>
                      </a:r>
                      <a:endParaRPr lang="en-US" dirty="0"/>
                    </a:p>
                  </a:txBody>
                  <a:tcPr/>
                </a:tc>
                <a:extLst>
                  <a:ext uri="{0D108BD9-81ED-4DB2-BD59-A6C34878D82A}">
                    <a16:rowId xmlns:a16="http://schemas.microsoft.com/office/drawing/2014/main" val="4048145870"/>
                  </a:ext>
                </a:extLst>
              </a:tr>
              <a:tr h="606880">
                <a:tc>
                  <a:txBody>
                    <a:bodyPr/>
                    <a:lstStyle/>
                    <a:p>
                      <a:r>
                        <a:rPr lang="en-IN" dirty="0"/>
                        <a:t>Event_ name</a:t>
                      </a:r>
                      <a:endParaRPr lang="en-US" dirty="0"/>
                    </a:p>
                  </a:txBody>
                  <a:tcPr/>
                </a:tc>
                <a:tc>
                  <a:txBody>
                    <a:bodyPr/>
                    <a:lstStyle/>
                    <a:p>
                      <a:r>
                        <a:rPr lang="en-IN" dirty="0"/>
                        <a:t>There are 15 data missing in this column</a:t>
                      </a:r>
                      <a:endParaRPr lang="en-US" dirty="0"/>
                    </a:p>
                  </a:txBody>
                  <a:tcPr/>
                </a:tc>
                <a:extLst>
                  <a:ext uri="{0D108BD9-81ED-4DB2-BD59-A6C34878D82A}">
                    <a16:rowId xmlns:a16="http://schemas.microsoft.com/office/drawing/2014/main" val="1730259077"/>
                  </a:ext>
                </a:extLst>
              </a:tr>
              <a:tr h="606880">
                <a:tc>
                  <a:txBody>
                    <a:bodyPr/>
                    <a:lstStyle/>
                    <a:p>
                      <a:r>
                        <a:rPr lang="en-IN" dirty="0"/>
                        <a:t>Department</a:t>
                      </a:r>
                      <a:endParaRPr lang="en-US" dirty="0"/>
                    </a:p>
                  </a:txBody>
                  <a:tcPr/>
                </a:tc>
                <a:tc>
                  <a:txBody>
                    <a:bodyPr/>
                    <a:lstStyle/>
                    <a:p>
                      <a:r>
                        <a:rPr lang="en-IN" dirty="0"/>
                        <a:t>No missing data</a:t>
                      </a:r>
                      <a:endParaRPr lang="en-US" dirty="0"/>
                    </a:p>
                  </a:txBody>
                  <a:tcPr/>
                </a:tc>
                <a:extLst>
                  <a:ext uri="{0D108BD9-81ED-4DB2-BD59-A6C34878D82A}">
                    <a16:rowId xmlns:a16="http://schemas.microsoft.com/office/drawing/2014/main" val="1810950527"/>
                  </a:ext>
                </a:extLst>
              </a:tr>
              <a:tr h="606880">
                <a:tc>
                  <a:txBody>
                    <a:bodyPr/>
                    <a:lstStyle/>
                    <a:p>
                      <a:r>
                        <a:rPr lang="en-IN" dirty="0"/>
                        <a:t>Post _name</a:t>
                      </a:r>
                      <a:endParaRPr lang="en-US" dirty="0"/>
                    </a:p>
                  </a:txBody>
                  <a:tcPr/>
                </a:tc>
                <a:tc>
                  <a:txBody>
                    <a:bodyPr/>
                    <a:lstStyle/>
                    <a:p>
                      <a:r>
                        <a:rPr lang="en-IN" dirty="0"/>
                        <a:t>1 missing data</a:t>
                      </a:r>
                      <a:endParaRPr lang="en-US" dirty="0"/>
                    </a:p>
                  </a:txBody>
                  <a:tcPr/>
                </a:tc>
                <a:extLst>
                  <a:ext uri="{0D108BD9-81ED-4DB2-BD59-A6C34878D82A}">
                    <a16:rowId xmlns:a16="http://schemas.microsoft.com/office/drawing/2014/main" val="3280852856"/>
                  </a:ext>
                </a:extLst>
              </a:tr>
              <a:tr h="606880">
                <a:tc>
                  <a:txBody>
                    <a:bodyPr/>
                    <a:lstStyle/>
                    <a:p>
                      <a:r>
                        <a:rPr lang="en-IN" dirty="0"/>
                        <a:t>Offered salary</a:t>
                      </a:r>
                      <a:endParaRPr lang="en-US" dirty="0"/>
                    </a:p>
                  </a:txBody>
                  <a:tcPr/>
                </a:tc>
                <a:tc>
                  <a:txBody>
                    <a:bodyPr/>
                    <a:lstStyle/>
                    <a:p>
                      <a:r>
                        <a:rPr lang="en-IN" dirty="0"/>
                        <a:t>There exists one blank row in the column</a:t>
                      </a:r>
                      <a:endParaRPr lang="en-US" dirty="0"/>
                    </a:p>
                  </a:txBody>
                  <a:tcPr/>
                </a:tc>
                <a:extLst>
                  <a:ext uri="{0D108BD9-81ED-4DB2-BD59-A6C34878D82A}">
                    <a16:rowId xmlns:a16="http://schemas.microsoft.com/office/drawing/2014/main" val="1389004604"/>
                  </a:ext>
                </a:extLst>
              </a:tr>
            </a:tbl>
          </a:graphicData>
        </a:graphic>
      </p:graphicFrame>
    </p:spTree>
    <p:extLst>
      <p:ext uri="{BB962C8B-B14F-4D97-AF65-F5344CB8AC3E}">
        <p14:creationId xmlns:p14="http://schemas.microsoft.com/office/powerpoint/2010/main" val="234487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EBF1F0-4902-CE40-DEE3-6ECD4171FCF5}"/>
              </a:ext>
            </a:extLst>
          </p:cNvPr>
          <p:cNvSpPr txBox="1"/>
          <p:nvPr/>
        </p:nvSpPr>
        <p:spPr>
          <a:xfrm>
            <a:off x="5193506" y="2514600"/>
            <a:ext cx="1828800" cy="1828800"/>
          </a:xfrm>
          <a:prstGeom prst="rect">
            <a:avLst/>
          </a:prstGeom>
          <a:noFill/>
        </p:spPr>
        <p:txBody>
          <a:bodyPr wrap="square" rtlCol="0">
            <a:spAutoFit/>
          </a:bodyPr>
          <a:lstStyle/>
          <a:p>
            <a:pPr algn="l"/>
            <a:endParaRPr lang="en-US" dirty="0"/>
          </a:p>
        </p:txBody>
      </p:sp>
      <p:sp>
        <p:nvSpPr>
          <p:cNvPr id="5" name="Rectangle 4">
            <a:extLst>
              <a:ext uri="{FF2B5EF4-FFF2-40B4-BE49-F238E27FC236}">
                <a16:creationId xmlns:a16="http://schemas.microsoft.com/office/drawing/2014/main" id="{0A920F05-1B24-6D7E-8F2E-05B03C3A2340}"/>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Beveled 5">
            <a:extLst>
              <a:ext uri="{FF2B5EF4-FFF2-40B4-BE49-F238E27FC236}">
                <a16:creationId xmlns:a16="http://schemas.microsoft.com/office/drawing/2014/main" id="{2EF18CF4-AE53-619F-3082-D19C6E3A3E1E}"/>
              </a:ext>
            </a:extLst>
          </p:cNvPr>
          <p:cNvSpPr/>
          <p:nvPr/>
        </p:nvSpPr>
        <p:spPr>
          <a:xfrm>
            <a:off x="2587035" y="132744"/>
            <a:ext cx="6775277" cy="100966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REMOVING BLANK VALUES FROM DATA</a:t>
            </a:r>
            <a:endParaRPr lang="en-US" sz="2400" b="1" dirty="0">
              <a:solidFill>
                <a:schemeClr val="bg1"/>
              </a:solidFill>
            </a:endParaRPr>
          </a:p>
        </p:txBody>
      </p:sp>
      <p:sp>
        <p:nvSpPr>
          <p:cNvPr id="2" name="TextBox 1">
            <a:extLst>
              <a:ext uri="{FF2B5EF4-FFF2-40B4-BE49-F238E27FC236}">
                <a16:creationId xmlns:a16="http://schemas.microsoft.com/office/drawing/2014/main" id="{443D40F3-F2C4-E0D6-665A-11AD8739C32E}"/>
              </a:ext>
            </a:extLst>
          </p:cNvPr>
          <p:cNvSpPr txBox="1"/>
          <p:nvPr/>
        </p:nvSpPr>
        <p:spPr>
          <a:xfrm>
            <a:off x="78651" y="1471910"/>
            <a:ext cx="4276656" cy="5386090"/>
          </a:xfrm>
          <a:prstGeom prst="rect">
            <a:avLst/>
          </a:prstGeom>
          <a:noFill/>
        </p:spPr>
        <p:txBody>
          <a:bodyPr wrap="square" rtlCol="0">
            <a:spAutoFit/>
          </a:bodyPr>
          <a:lstStyle/>
          <a:p>
            <a:pPr algn="l"/>
            <a:r>
              <a:rPr lang="en-IN" sz="2000" b="1" i="0" dirty="0">
                <a:effectLst/>
                <a:latin typeface="Roboto" panose="02000000000000000000" pitchFamily="2" charset="0"/>
              </a:rPr>
              <a:t>• </a:t>
            </a:r>
            <a:r>
              <a:rPr lang="en-IN" b="1" i="0" dirty="0">
                <a:effectLst/>
                <a:latin typeface="Roboto" panose="02000000000000000000" pitchFamily="2" charset="0"/>
              </a:rPr>
              <a:t>Now, we will remove data that is blank or  having outliers from our dataset. This process is very important when </a:t>
            </a:r>
            <a:r>
              <a:rPr lang="en-IN" b="1" i="0" dirty="0" err="1">
                <a:effectLst/>
                <a:latin typeface="Roboto" panose="02000000000000000000" pitchFamily="2" charset="0"/>
              </a:rPr>
              <a:t>analyzing</a:t>
            </a:r>
            <a:r>
              <a:rPr lang="en-IN" b="1" i="0" dirty="0">
                <a:effectLst/>
                <a:latin typeface="Roboto" panose="02000000000000000000" pitchFamily="2" charset="0"/>
              </a:rPr>
              <a:t> any data for a business because  Missing values and outliers can affect our observation.</a:t>
            </a:r>
          </a:p>
          <a:p>
            <a:pPr algn="l"/>
            <a:endParaRPr lang="en-IN" b="1" i="0" dirty="0">
              <a:effectLst/>
              <a:latin typeface="Roboto" panose="02000000000000000000" pitchFamily="2" charset="0"/>
            </a:endParaRPr>
          </a:p>
          <a:p>
            <a:pPr algn="l"/>
            <a:r>
              <a:rPr lang="en-IN" b="1" dirty="0">
                <a:latin typeface="Roboto" panose="02000000000000000000" pitchFamily="2" charset="0"/>
              </a:rPr>
              <a:t>•Firstly, we will remove blank value from event name column, Offered salary column and Post Name column by applying filter. </a:t>
            </a:r>
          </a:p>
          <a:p>
            <a:pPr algn="l"/>
            <a:endParaRPr lang="en-IN" b="1" i="0" dirty="0">
              <a:effectLst/>
              <a:latin typeface="Roboto" panose="02000000000000000000" pitchFamily="2" charset="0"/>
            </a:endParaRPr>
          </a:p>
          <a:p>
            <a:pPr algn="l"/>
            <a:r>
              <a:rPr lang="en-IN" b="1" i="0" dirty="0">
                <a:effectLst/>
                <a:latin typeface="Roboto" panose="02000000000000000000" pitchFamily="2" charset="0"/>
              </a:rPr>
              <a:t>• In Post Name column apart from blank values we will also rectify data having value(c-10)  which is different from other data then, we will remove ‘-’ from the data and convert it into (C10) </a:t>
            </a:r>
          </a:p>
        </p:txBody>
      </p:sp>
      <p:pic>
        <p:nvPicPr>
          <p:cNvPr id="8" name="Picture 8">
            <a:extLst>
              <a:ext uri="{FF2B5EF4-FFF2-40B4-BE49-F238E27FC236}">
                <a16:creationId xmlns:a16="http://schemas.microsoft.com/office/drawing/2014/main" id="{45358128-C2D2-DBC5-B056-261D3A25BEDA}"/>
              </a:ext>
            </a:extLst>
          </p:cNvPr>
          <p:cNvPicPr>
            <a:picLocks noChangeAspect="1"/>
          </p:cNvPicPr>
          <p:nvPr/>
        </p:nvPicPr>
        <p:blipFill>
          <a:blip r:embed="rId2"/>
          <a:stretch>
            <a:fillRect/>
          </a:stretch>
        </p:blipFill>
        <p:spPr>
          <a:xfrm>
            <a:off x="4355307" y="1457919"/>
            <a:ext cx="2543440" cy="4257675"/>
          </a:xfrm>
          <a:prstGeom prst="rect">
            <a:avLst/>
          </a:prstGeom>
        </p:spPr>
      </p:pic>
      <p:pic>
        <p:nvPicPr>
          <p:cNvPr id="9" name="Picture 9">
            <a:extLst>
              <a:ext uri="{FF2B5EF4-FFF2-40B4-BE49-F238E27FC236}">
                <a16:creationId xmlns:a16="http://schemas.microsoft.com/office/drawing/2014/main" id="{2859442E-26AA-6E76-D73C-8ABE46431156}"/>
              </a:ext>
            </a:extLst>
          </p:cNvPr>
          <p:cNvPicPr>
            <a:picLocks noChangeAspect="1"/>
          </p:cNvPicPr>
          <p:nvPr/>
        </p:nvPicPr>
        <p:blipFill>
          <a:blip r:embed="rId3"/>
          <a:stretch>
            <a:fillRect/>
          </a:stretch>
        </p:blipFill>
        <p:spPr>
          <a:xfrm>
            <a:off x="7022306" y="3305908"/>
            <a:ext cx="2340006" cy="3393016"/>
          </a:xfrm>
          <a:prstGeom prst="rect">
            <a:avLst/>
          </a:prstGeom>
        </p:spPr>
      </p:pic>
      <p:pic>
        <p:nvPicPr>
          <p:cNvPr id="10" name="Picture 10">
            <a:extLst>
              <a:ext uri="{FF2B5EF4-FFF2-40B4-BE49-F238E27FC236}">
                <a16:creationId xmlns:a16="http://schemas.microsoft.com/office/drawing/2014/main" id="{A630F172-8F79-9659-8150-3D5CFF1C2460}"/>
              </a:ext>
            </a:extLst>
          </p:cNvPr>
          <p:cNvPicPr>
            <a:picLocks noChangeAspect="1"/>
          </p:cNvPicPr>
          <p:nvPr/>
        </p:nvPicPr>
        <p:blipFill>
          <a:blip r:embed="rId4"/>
          <a:stretch>
            <a:fillRect/>
          </a:stretch>
        </p:blipFill>
        <p:spPr>
          <a:xfrm>
            <a:off x="9443656" y="1457920"/>
            <a:ext cx="2669693" cy="4257675"/>
          </a:xfrm>
          <a:prstGeom prst="rect">
            <a:avLst/>
          </a:prstGeom>
        </p:spPr>
      </p:pic>
    </p:spTree>
    <p:extLst>
      <p:ext uri="{BB962C8B-B14F-4D97-AF65-F5344CB8AC3E}">
        <p14:creationId xmlns:p14="http://schemas.microsoft.com/office/powerpoint/2010/main" val="64136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B9C2-A76C-42A7-6DE6-05157BF398A4}"/>
              </a:ext>
            </a:extLst>
          </p:cNvPr>
          <p:cNvSpPr>
            <a:spLocks noGrp="1"/>
          </p:cNvSpPr>
          <p:nvPr>
            <p:ph type="title"/>
          </p:nvPr>
        </p:nvSpPr>
        <p:spPr/>
        <p:txBody>
          <a:bodyPr/>
          <a:lstStyle/>
          <a:p>
            <a:endParaRPr lang="en-US"/>
          </a:p>
        </p:txBody>
      </p:sp>
      <p:pic>
        <p:nvPicPr>
          <p:cNvPr id="8" name="Picture 8">
            <a:extLst>
              <a:ext uri="{FF2B5EF4-FFF2-40B4-BE49-F238E27FC236}">
                <a16:creationId xmlns:a16="http://schemas.microsoft.com/office/drawing/2014/main" id="{E7E336D4-66E6-7C13-8D63-EB42C0AB7F11}"/>
              </a:ext>
            </a:extLst>
          </p:cNvPr>
          <p:cNvPicPr>
            <a:picLocks noGrp="1" noChangeAspect="1"/>
          </p:cNvPicPr>
          <p:nvPr>
            <p:ph idx="1"/>
          </p:nvPr>
        </p:nvPicPr>
        <p:blipFill>
          <a:blip r:embed="rId2"/>
          <a:stretch>
            <a:fillRect/>
          </a:stretch>
        </p:blipFill>
        <p:spPr>
          <a:xfrm>
            <a:off x="2452687" y="3036094"/>
            <a:ext cx="7286625" cy="2009775"/>
          </a:xfrm>
        </p:spPr>
      </p:pic>
      <p:sp>
        <p:nvSpPr>
          <p:cNvPr id="4" name="TextBox 3">
            <a:extLst>
              <a:ext uri="{FF2B5EF4-FFF2-40B4-BE49-F238E27FC236}">
                <a16:creationId xmlns:a16="http://schemas.microsoft.com/office/drawing/2014/main" id="{BA0E60A5-B2CF-D530-F23C-2FA20D53FA74}"/>
              </a:ext>
            </a:extLst>
          </p:cNvPr>
          <p:cNvSpPr txBox="1"/>
          <p:nvPr/>
        </p:nvSpPr>
        <p:spPr>
          <a:xfrm>
            <a:off x="5193506" y="2514600"/>
            <a:ext cx="1828800" cy="1828800"/>
          </a:xfrm>
          <a:prstGeom prst="rect">
            <a:avLst/>
          </a:prstGeom>
          <a:noFill/>
        </p:spPr>
        <p:txBody>
          <a:bodyPr wrap="square" rtlCol="0">
            <a:spAutoFit/>
          </a:bodyPr>
          <a:lstStyle/>
          <a:p>
            <a:pPr algn="l"/>
            <a:endParaRPr lang="en-US" dirty="0"/>
          </a:p>
        </p:txBody>
      </p:sp>
      <p:sp>
        <p:nvSpPr>
          <p:cNvPr id="5" name="Rectangle 4">
            <a:extLst>
              <a:ext uri="{FF2B5EF4-FFF2-40B4-BE49-F238E27FC236}">
                <a16:creationId xmlns:a16="http://schemas.microsoft.com/office/drawing/2014/main" id="{AAD7983D-62CB-6F95-A352-3043B811C366}"/>
              </a:ext>
            </a:extLst>
          </p:cNvPr>
          <p:cNvSpPr/>
          <p:nvPr/>
        </p:nvSpPr>
        <p:spPr>
          <a:xfrm>
            <a:off x="-8432" y="0"/>
            <a:ext cx="12208859" cy="6983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Beveled 5">
            <a:extLst>
              <a:ext uri="{FF2B5EF4-FFF2-40B4-BE49-F238E27FC236}">
                <a16:creationId xmlns:a16="http://schemas.microsoft.com/office/drawing/2014/main" id="{5D2ADAA1-E19F-7538-A3D5-FCEA381444A8}"/>
              </a:ext>
            </a:extLst>
          </p:cNvPr>
          <p:cNvSpPr/>
          <p:nvPr/>
        </p:nvSpPr>
        <p:spPr>
          <a:xfrm>
            <a:off x="2525553" y="175971"/>
            <a:ext cx="6875859" cy="93537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FINDING AND REMOVING OUTLIERS</a:t>
            </a:r>
            <a:endParaRPr lang="en-US" sz="2800" b="1" dirty="0">
              <a:solidFill>
                <a:schemeClr val="bg1"/>
              </a:solidFill>
            </a:endParaRPr>
          </a:p>
        </p:txBody>
      </p:sp>
      <p:sp>
        <p:nvSpPr>
          <p:cNvPr id="7" name="TextBox 6">
            <a:extLst>
              <a:ext uri="{FF2B5EF4-FFF2-40B4-BE49-F238E27FC236}">
                <a16:creationId xmlns:a16="http://schemas.microsoft.com/office/drawing/2014/main" id="{0932E7EE-2A04-5460-B995-C0FA2B4BC885}"/>
              </a:ext>
            </a:extLst>
          </p:cNvPr>
          <p:cNvSpPr txBox="1"/>
          <p:nvPr/>
        </p:nvSpPr>
        <p:spPr>
          <a:xfrm>
            <a:off x="12236" y="1417638"/>
            <a:ext cx="4767699" cy="5324535"/>
          </a:xfrm>
          <a:prstGeom prst="rect">
            <a:avLst/>
          </a:prstGeom>
          <a:noFill/>
        </p:spPr>
        <p:txBody>
          <a:bodyPr wrap="square" rtlCol="0">
            <a:spAutoFit/>
          </a:bodyPr>
          <a:lstStyle/>
          <a:p>
            <a:pPr algn="l"/>
            <a:r>
              <a:rPr lang="en-IN" sz="2000" b="1" dirty="0"/>
              <a:t>• The data that falls on the far left or right side of the ordered data is tested to be the outliers. Generally,  the outliers fall more than the specified distance from the first and the third quartile. </a:t>
            </a:r>
          </a:p>
          <a:p>
            <a:pPr algn="l"/>
            <a:endParaRPr lang="en-IN" sz="2000" b="1" dirty="0"/>
          </a:p>
          <a:p>
            <a:pPr algn="l"/>
            <a:r>
              <a:rPr lang="en-IN" sz="2000" b="1" dirty="0"/>
              <a:t>• Here, we have to use the quartile and IQR to find if there is any outlier exist in the Offered salary column dataset or not. If it exist then we’re going to remove it. </a:t>
            </a:r>
          </a:p>
          <a:p>
            <a:pPr algn="l"/>
            <a:endParaRPr lang="en-IN" sz="2000" b="1" dirty="0"/>
          </a:p>
          <a:p>
            <a:pPr algn="l"/>
            <a:r>
              <a:rPr lang="en-IN" sz="2000" b="1" dirty="0"/>
              <a:t>• In this dataset of offered salary above (147694) and below (-47790.0) are considered as outliers. Hence, we’ll remove it. </a:t>
            </a:r>
            <a:endParaRPr lang="en-US" sz="2000" b="1" dirty="0"/>
          </a:p>
        </p:txBody>
      </p:sp>
      <p:pic>
        <p:nvPicPr>
          <p:cNvPr id="9" name="Picture 9">
            <a:extLst>
              <a:ext uri="{FF2B5EF4-FFF2-40B4-BE49-F238E27FC236}">
                <a16:creationId xmlns:a16="http://schemas.microsoft.com/office/drawing/2014/main" id="{3E6E0CE7-5985-0BF2-C8AD-0A05FE826FC7}"/>
              </a:ext>
            </a:extLst>
          </p:cNvPr>
          <p:cNvPicPr>
            <a:picLocks noChangeAspect="1"/>
          </p:cNvPicPr>
          <p:nvPr/>
        </p:nvPicPr>
        <p:blipFill>
          <a:blip r:embed="rId3"/>
          <a:stretch>
            <a:fillRect/>
          </a:stretch>
        </p:blipFill>
        <p:spPr>
          <a:xfrm>
            <a:off x="4800604" y="1543183"/>
            <a:ext cx="7100664" cy="1885817"/>
          </a:xfrm>
          <a:prstGeom prst="rect">
            <a:avLst/>
          </a:prstGeom>
        </p:spPr>
      </p:pic>
      <p:pic>
        <p:nvPicPr>
          <p:cNvPr id="10" name="Picture 10">
            <a:extLst>
              <a:ext uri="{FF2B5EF4-FFF2-40B4-BE49-F238E27FC236}">
                <a16:creationId xmlns:a16="http://schemas.microsoft.com/office/drawing/2014/main" id="{56D4340F-1BA6-1E28-2362-3326C5AD6406}"/>
              </a:ext>
            </a:extLst>
          </p:cNvPr>
          <p:cNvPicPr>
            <a:picLocks noChangeAspect="1"/>
          </p:cNvPicPr>
          <p:nvPr/>
        </p:nvPicPr>
        <p:blipFill>
          <a:blip r:embed="rId4"/>
          <a:stretch>
            <a:fillRect/>
          </a:stretch>
        </p:blipFill>
        <p:spPr>
          <a:xfrm>
            <a:off x="4800603" y="3593118"/>
            <a:ext cx="7147126" cy="3264882"/>
          </a:xfrm>
          <a:prstGeom prst="rect">
            <a:avLst/>
          </a:prstGeom>
        </p:spPr>
      </p:pic>
    </p:spTree>
    <p:extLst>
      <p:ext uri="{BB962C8B-B14F-4D97-AF65-F5344CB8AC3E}">
        <p14:creationId xmlns:p14="http://schemas.microsoft.com/office/powerpoint/2010/main" val="347758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985A92-C94C-CC7E-2BE7-E3AE10139502}"/>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7">
            <a:extLst>
              <a:ext uri="{FF2B5EF4-FFF2-40B4-BE49-F238E27FC236}">
                <a16:creationId xmlns:a16="http://schemas.microsoft.com/office/drawing/2014/main" id="{91D68519-76A0-1748-F882-1C160E1C5E54}"/>
              </a:ext>
            </a:extLst>
          </p:cNvPr>
          <p:cNvPicPr>
            <a:picLocks noChangeAspect="1"/>
          </p:cNvPicPr>
          <p:nvPr/>
        </p:nvPicPr>
        <p:blipFill>
          <a:blip r:embed="rId2"/>
          <a:stretch>
            <a:fillRect/>
          </a:stretch>
        </p:blipFill>
        <p:spPr>
          <a:xfrm>
            <a:off x="482204" y="689317"/>
            <a:ext cx="11236184" cy="2739683"/>
          </a:xfrm>
          <a:prstGeom prst="rect">
            <a:avLst/>
          </a:prstGeom>
        </p:spPr>
      </p:pic>
      <p:sp>
        <p:nvSpPr>
          <p:cNvPr id="8" name="TextBox 7">
            <a:extLst>
              <a:ext uri="{FF2B5EF4-FFF2-40B4-BE49-F238E27FC236}">
                <a16:creationId xmlns:a16="http://schemas.microsoft.com/office/drawing/2014/main" id="{11AF4365-1DAE-FB94-0894-3C379735FC61}"/>
              </a:ext>
            </a:extLst>
          </p:cNvPr>
          <p:cNvSpPr txBox="1"/>
          <p:nvPr/>
        </p:nvSpPr>
        <p:spPr>
          <a:xfrm>
            <a:off x="482204" y="3712339"/>
            <a:ext cx="11834813" cy="2862322"/>
          </a:xfrm>
          <a:prstGeom prst="rect">
            <a:avLst/>
          </a:prstGeom>
          <a:noFill/>
        </p:spPr>
        <p:txBody>
          <a:bodyPr wrap="square" rtlCol="0">
            <a:spAutoFit/>
          </a:bodyPr>
          <a:lstStyle/>
          <a:p>
            <a:pPr algn="l"/>
            <a:r>
              <a:rPr lang="en-IN" sz="2000" b="1" dirty="0">
                <a:solidFill>
                  <a:schemeClr val="accent5"/>
                </a:solidFill>
              </a:rPr>
              <a:t>Result:  We removed Total 20 data from our dataset</a:t>
            </a:r>
          </a:p>
          <a:p>
            <a:pPr algn="l"/>
            <a:endParaRPr lang="en-IN" sz="2000" b="1" dirty="0">
              <a:solidFill>
                <a:schemeClr val="accent5"/>
              </a:solidFill>
            </a:endParaRPr>
          </a:p>
          <a:p>
            <a:pPr algn="l"/>
            <a:r>
              <a:rPr lang="en-IN" sz="2000" b="1" dirty="0">
                <a:solidFill>
                  <a:schemeClr val="accent5"/>
                </a:solidFill>
              </a:rPr>
              <a:t> </a:t>
            </a:r>
            <a:r>
              <a:rPr lang="en-IN" sz="2000" b="1" dirty="0"/>
              <a:t>Total dataset-7169           After removing blank values-7152      After removing outliers-7149</a:t>
            </a:r>
          </a:p>
          <a:p>
            <a:pPr algn="l"/>
            <a:endParaRPr lang="en-IN" sz="2000" b="1" dirty="0">
              <a:solidFill>
                <a:schemeClr val="accent5"/>
              </a:solidFill>
            </a:endParaRPr>
          </a:p>
          <a:p>
            <a:pPr algn="l"/>
            <a:r>
              <a:rPr lang="en-IN" sz="2000" b="1" dirty="0">
                <a:solidFill>
                  <a:schemeClr val="accent5"/>
                </a:solidFill>
              </a:rPr>
              <a:t>• 17 data we removed from blank values that are from event name column, offered salary</a:t>
            </a:r>
          </a:p>
          <a:p>
            <a:pPr algn="l"/>
            <a:r>
              <a:rPr lang="en-IN" sz="2000" b="1" dirty="0">
                <a:solidFill>
                  <a:schemeClr val="accent5"/>
                </a:solidFill>
              </a:rPr>
              <a:t>    column and Post Name column. </a:t>
            </a:r>
          </a:p>
          <a:p>
            <a:pPr algn="l"/>
            <a:endParaRPr lang="en-IN" sz="2000" b="1" dirty="0">
              <a:solidFill>
                <a:schemeClr val="accent5"/>
              </a:solidFill>
            </a:endParaRPr>
          </a:p>
          <a:p>
            <a:pPr algn="l"/>
            <a:r>
              <a:rPr lang="en-IN" sz="2000" b="1" dirty="0">
                <a:solidFill>
                  <a:schemeClr val="accent5"/>
                </a:solidFill>
              </a:rPr>
              <a:t>•  3 data we removed from outliers, we denoted outliers as ‘TRUE’. </a:t>
            </a:r>
          </a:p>
          <a:p>
            <a:pPr algn="l"/>
            <a:r>
              <a:rPr lang="en-US" sz="2000" b="1" dirty="0">
                <a:solidFill>
                  <a:schemeClr val="accent5"/>
                </a:solidFill>
              </a:rPr>
              <a:t>  </a:t>
            </a:r>
          </a:p>
        </p:txBody>
      </p:sp>
    </p:spTree>
    <p:extLst>
      <p:ext uri="{BB962C8B-B14F-4D97-AF65-F5344CB8AC3E}">
        <p14:creationId xmlns:p14="http://schemas.microsoft.com/office/powerpoint/2010/main" val="423096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422E-C669-6E8D-8F09-E1D47B1E4DDF}"/>
              </a:ext>
            </a:extLst>
          </p:cNvPr>
          <p:cNvSpPr>
            <a:spLocks noGrp="1"/>
          </p:cNvSpPr>
          <p:nvPr>
            <p:ph type="title"/>
          </p:nvPr>
        </p:nvSpPr>
        <p:spPr/>
        <p:txBody>
          <a:bodyPr/>
          <a:lstStyle/>
          <a:p>
            <a:endParaRPr lang="en-US"/>
          </a:p>
        </p:txBody>
      </p:sp>
      <p:pic>
        <p:nvPicPr>
          <p:cNvPr id="8" name="Picture 8">
            <a:extLst>
              <a:ext uri="{FF2B5EF4-FFF2-40B4-BE49-F238E27FC236}">
                <a16:creationId xmlns:a16="http://schemas.microsoft.com/office/drawing/2014/main" id="{83DB4DB9-9CE0-6A01-43AD-4493A728460D}"/>
              </a:ext>
            </a:extLst>
          </p:cNvPr>
          <p:cNvPicPr>
            <a:picLocks noGrp="1" noChangeAspect="1"/>
          </p:cNvPicPr>
          <p:nvPr>
            <p:ph idx="1"/>
          </p:nvPr>
        </p:nvPicPr>
        <p:blipFill>
          <a:blip r:embed="rId2"/>
          <a:stretch>
            <a:fillRect/>
          </a:stretch>
        </p:blipFill>
        <p:spPr>
          <a:xfrm>
            <a:off x="2861565" y="2222500"/>
            <a:ext cx="6468869" cy="3636963"/>
          </a:xfrm>
        </p:spPr>
      </p:pic>
      <p:sp>
        <p:nvSpPr>
          <p:cNvPr id="4" name="TextBox 3">
            <a:extLst>
              <a:ext uri="{FF2B5EF4-FFF2-40B4-BE49-F238E27FC236}">
                <a16:creationId xmlns:a16="http://schemas.microsoft.com/office/drawing/2014/main" id="{FBD33B08-C72D-FF0A-140D-28F4FF7803E0}"/>
              </a:ext>
            </a:extLst>
          </p:cNvPr>
          <p:cNvSpPr txBox="1"/>
          <p:nvPr/>
        </p:nvSpPr>
        <p:spPr>
          <a:xfrm>
            <a:off x="5193506" y="2514600"/>
            <a:ext cx="1828800" cy="1828800"/>
          </a:xfrm>
          <a:prstGeom prst="rect">
            <a:avLst/>
          </a:prstGeom>
          <a:noFill/>
        </p:spPr>
        <p:txBody>
          <a:bodyPr wrap="square" rtlCol="0">
            <a:spAutoFit/>
          </a:bodyPr>
          <a:lstStyle/>
          <a:p>
            <a:pPr algn="l"/>
            <a:endParaRPr lang="en-US" dirty="0"/>
          </a:p>
        </p:txBody>
      </p:sp>
      <p:sp>
        <p:nvSpPr>
          <p:cNvPr id="5" name="Rectangle 4">
            <a:extLst>
              <a:ext uri="{FF2B5EF4-FFF2-40B4-BE49-F238E27FC236}">
                <a16:creationId xmlns:a16="http://schemas.microsoft.com/office/drawing/2014/main" id="{247E4BA0-C456-1561-D6B1-AB6D1C6E2FCB}"/>
              </a:ext>
            </a:extLst>
          </p:cNvPr>
          <p:cNvSpPr/>
          <p:nvPr/>
        </p:nvSpPr>
        <p:spPr>
          <a:xfrm>
            <a:off x="-50007"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Beveled 5">
            <a:extLst>
              <a:ext uri="{FF2B5EF4-FFF2-40B4-BE49-F238E27FC236}">
                <a16:creationId xmlns:a16="http://schemas.microsoft.com/office/drawing/2014/main" id="{145B8A4A-6FEB-8336-E871-29F7E136BC89}"/>
              </a:ext>
            </a:extLst>
          </p:cNvPr>
          <p:cNvSpPr/>
          <p:nvPr/>
        </p:nvSpPr>
        <p:spPr>
          <a:xfrm>
            <a:off x="3756073" y="178798"/>
            <a:ext cx="4166349" cy="82453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A. HIRING</a:t>
            </a:r>
            <a:endParaRPr lang="en-US" sz="2800" b="1" dirty="0">
              <a:solidFill>
                <a:schemeClr val="bg1"/>
              </a:solidFill>
            </a:endParaRPr>
          </a:p>
        </p:txBody>
      </p:sp>
      <p:sp>
        <p:nvSpPr>
          <p:cNvPr id="7" name="TextBox 6">
            <a:extLst>
              <a:ext uri="{FF2B5EF4-FFF2-40B4-BE49-F238E27FC236}">
                <a16:creationId xmlns:a16="http://schemas.microsoft.com/office/drawing/2014/main" id="{EED1018F-285B-69AF-E26D-AEBD454E8065}"/>
              </a:ext>
            </a:extLst>
          </p:cNvPr>
          <p:cNvSpPr txBox="1"/>
          <p:nvPr/>
        </p:nvSpPr>
        <p:spPr>
          <a:xfrm>
            <a:off x="289321" y="1182127"/>
            <a:ext cx="13465969" cy="830997"/>
          </a:xfrm>
          <a:prstGeom prst="rect">
            <a:avLst/>
          </a:prstGeom>
          <a:noFill/>
        </p:spPr>
        <p:txBody>
          <a:bodyPr wrap="square" rtlCol="0">
            <a:spAutoFit/>
          </a:bodyPr>
          <a:lstStyle/>
          <a:p>
            <a:pPr algn="l"/>
            <a:r>
              <a:rPr lang="en-IN" sz="2400" b="1" dirty="0"/>
              <a:t>Process of </a:t>
            </a:r>
            <a:r>
              <a:rPr lang="en-IN" sz="2400" b="1" dirty="0" err="1"/>
              <a:t>intaking</a:t>
            </a:r>
            <a:r>
              <a:rPr lang="en-IN" sz="2400" b="1" dirty="0"/>
              <a:t> of people into an organization for different kinds of positions.
</a:t>
            </a:r>
            <a:r>
              <a:rPr lang="en-IN" sz="2400" b="1" dirty="0">
                <a:solidFill>
                  <a:schemeClr val="accent6"/>
                </a:solidFill>
              </a:rPr>
              <a:t>Your task:</a:t>
            </a:r>
            <a:r>
              <a:rPr lang="en-IN" sz="2400" b="1" dirty="0"/>
              <a:t> </a:t>
            </a:r>
            <a:r>
              <a:rPr lang="en-IN" sz="2400" b="1" dirty="0">
                <a:solidFill>
                  <a:schemeClr val="accent6"/>
                </a:solidFill>
              </a:rPr>
              <a:t>How many males and females are Hired?</a:t>
            </a:r>
            <a:endParaRPr lang="en-US" sz="2400" b="1" dirty="0">
              <a:solidFill>
                <a:schemeClr val="accent6"/>
              </a:solidFill>
            </a:endParaRPr>
          </a:p>
        </p:txBody>
      </p:sp>
      <p:pic>
        <p:nvPicPr>
          <p:cNvPr id="13" name="Picture 13">
            <a:extLst>
              <a:ext uri="{FF2B5EF4-FFF2-40B4-BE49-F238E27FC236}">
                <a16:creationId xmlns:a16="http://schemas.microsoft.com/office/drawing/2014/main" id="{385CC46B-2406-94DA-D120-DF56739668B1}"/>
              </a:ext>
            </a:extLst>
          </p:cNvPr>
          <p:cNvPicPr>
            <a:picLocks noChangeAspect="1"/>
          </p:cNvPicPr>
          <p:nvPr/>
        </p:nvPicPr>
        <p:blipFill>
          <a:blip r:embed="rId3"/>
          <a:stretch>
            <a:fillRect/>
          </a:stretch>
        </p:blipFill>
        <p:spPr>
          <a:xfrm>
            <a:off x="6227297" y="2160065"/>
            <a:ext cx="5631768" cy="4487281"/>
          </a:xfrm>
          <a:prstGeom prst="rect">
            <a:avLst/>
          </a:prstGeom>
        </p:spPr>
      </p:pic>
      <p:pic>
        <p:nvPicPr>
          <p:cNvPr id="14" name="Picture 14">
            <a:extLst>
              <a:ext uri="{FF2B5EF4-FFF2-40B4-BE49-F238E27FC236}">
                <a16:creationId xmlns:a16="http://schemas.microsoft.com/office/drawing/2014/main" id="{84110499-D4A0-F009-A7A6-AC4097D98E92}"/>
              </a:ext>
            </a:extLst>
          </p:cNvPr>
          <p:cNvPicPr>
            <a:picLocks noChangeAspect="1"/>
          </p:cNvPicPr>
          <p:nvPr/>
        </p:nvPicPr>
        <p:blipFill>
          <a:blip r:embed="rId4"/>
          <a:stretch>
            <a:fillRect/>
          </a:stretch>
        </p:blipFill>
        <p:spPr>
          <a:xfrm>
            <a:off x="215008" y="2145570"/>
            <a:ext cx="5749694" cy="4501776"/>
          </a:xfrm>
          <a:prstGeom prst="rect">
            <a:avLst/>
          </a:prstGeom>
        </p:spPr>
      </p:pic>
    </p:spTree>
    <p:extLst>
      <p:ext uri="{BB962C8B-B14F-4D97-AF65-F5344CB8AC3E}">
        <p14:creationId xmlns:p14="http://schemas.microsoft.com/office/powerpoint/2010/main" val="327502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855E-7D00-5E22-4948-A651FB5B5CEB}"/>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BC7E9C8F-CB0A-66AA-344F-F4D61DCFA547}"/>
              </a:ext>
            </a:extLst>
          </p:cNvPr>
          <p:cNvPicPr>
            <a:picLocks noGrp="1" noChangeAspect="1"/>
          </p:cNvPicPr>
          <p:nvPr>
            <p:ph idx="1"/>
          </p:nvPr>
        </p:nvPicPr>
        <p:blipFill>
          <a:blip r:embed="rId2"/>
          <a:stretch>
            <a:fillRect/>
          </a:stretch>
        </p:blipFill>
        <p:spPr>
          <a:xfrm>
            <a:off x="2861565" y="2222500"/>
            <a:ext cx="6468869" cy="3636963"/>
          </a:xfrm>
        </p:spPr>
      </p:pic>
      <p:sp>
        <p:nvSpPr>
          <p:cNvPr id="4" name="TextBox 3">
            <a:extLst>
              <a:ext uri="{FF2B5EF4-FFF2-40B4-BE49-F238E27FC236}">
                <a16:creationId xmlns:a16="http://schemas.microsoft.com/office/drawing/2014/main" id="{EFE7FA42-2BDD-43B9-8A4B-47EB177B593B}"/>
              </a:ext>
            </a:extLst>
          </p:cNvPr>
          <p:cNvSpPr txBox="1"/>
          <p:nvPr/>
        </p:nvSpPr>
        <p:spPr>
          <a:xfrm>
            <a:off x="5193506" y="2514600"/>
            <a:ext cx="1828800" cy="1828800"/>
          </a:xfrm>
          <a:prstGeom prst="rect">
            <a:avLst/>
          </a:prstGeom>
          <a:noFill/>
        </p:spPr>
        <p:txBody>
          <a:bodyPr wrap="square" rtlCol="0">
            <a:spAutoFit/>
          </a:bodyPr>
          <a:lstStyle/>
          <a:p>
            <a:pPr algn="l"/>
            <a:endParaRPr lang="en-US" dirty="0"/>
          </a:p>
        </p:txBody>
      </p:sp>
      <p:sp>
        <p:nvSpPr>
          <p:cNvPr id="5" name="Rectangle 4">
            <a:extLst>
              <a:ext uri="{FF2B5EF4-FFF2-40B4-BE49-F238E27FC236}">
                <a16:creationId xmlns:a16="http://schemas.microsoft.com/office/drawing/2014/main" id="{B9CE2E9A-FBD7-216B-4187-1AEBCD600C74}"/>
              </a:ext>
            </a:extLst>
          </p:cNvPr>
          <p:cNvSpPr/>
          <p:nvPr/>
        </p:nvSpPr>
        <p:spPr>
          <a:xfrm>
            <a:off x="11906" y="-16271"/>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8">
            <a:extLst>
              <a:ext uri="{FF2B5EF4-FFF2-40B4-BE49-F238E27FC236}">
                <a16:creationId xmlns:a16="http://schemas.microsoft.com/office/drawing/2014/main" id="{383FEF86-4570-C55A-3D5B-AF51E1443226}"/>
              </a:ext>
            </a:extLst>
          </p:cNvPr>
          <p:cNvPicPr>
            <a:picLocks noChangeAspect="1"/>
          </p:cNvPicPr>
          <p:nvPr/>
        </p:nvPicPr>
        <p:blipFill rotWithShape="1">
          <a:blip r:embed="rId3"/>
          <a:srcRect l="1934" t="15302" r="10515" b="-25"/>
          <a:stretch/>
        </p:blipFill>
        <p:spPr>
          <a:xfrm>
            <a:off x="375048" y="245005"/>
            <a:ext cx="11526220" cy="5368003"/>
          </a:xfrm>
          <a:prstGeom prst="rect">
            <a:avLst/>
          </a:prstGeom>
        </p:spPr>
      </p:pic>
      <p:sp>
        <p:nvSpPr>
          <p:cNvPr id="9" name="TextBox 8">
            <a:extLst>
              <a:ext uri="{FF2B5EF4-FFF2-40B4-BE49-F238E27FC236}">
                <a16:creationId xmlns:a16="http://schemas.microsoft.com/office/drawing/2014/main" id="{DB33CA09-57C0-2C15-7266-021AE2C876D4}"/>
              </a:ext>
            </a:extLst>
          </p:cNvPr>
          <p:cNvSpPr txBox="1"/>
          <p:nvPr/>
        </p:nvSpPr>
        <p:spPr>
          <a:xfrm rot="10800000" flipV="1">
            <a:off x="517225" y="5905108"/>
            <a:ext cx="11805046" cy="707886"/>
          </a:xfrm>
          <a:prstGeom prst="rect">
            <a:avLst/>
          </a:prstGeom>
          <a:noFill/>
        </p:spPr>
        <p:txBody>
          <a:bodyPr wrap="square" rtlCol="0">
            <a:spAutoFit/>
          </a:bodyPr>
          <a:lstStyle/>
          <a:p>
            <a:pPr algn="l"/>
            <a:r>
              <a:rPr lang="en-IN" sz="2000" b="1" dirty="0">
                <a:solidFill>
                  <a:schemeClr val="accent5"/>
                </a:solidFill>
              </a:rPr>
              <a:t>Result: Number of males hired is 2561 and number of females hired is 1854, it clearly shows </a:t>
            </a:r>
          </a:p>
          <a:p>
            <a:pPr algn="l"/>
            <a:r>
              <a:rPr lang="en-IN" sz="2000" b="1" dirty="0">
                <a:solidFill>
                  <a:schemeClr val="accent5"/>
                </a:solidFill>
              </a:rPr>
              <a:t>            that males are hired more as compared to females in the company. </a:t>
            </a:r>
            <a:endParaRPr lang="en-US" sz="2000" b="1" dirty="0">
              <a:solidFill>
                <a:schemeClr val="accent5"/>
              </a:solidFill>
            </a:endParaRPr>
          </a:p>
        </p:txBody>
      </p:sp>
    </p:spTree>
    <p:extLst>
      <p:ext uri="{BB962C8B-B14F-4D97-AF65-F5344CB8AC3E}">
        <p14:creationId xmlns:p14="http://schemas.microsoft.com/office/powerpoint/2010/main" val="1406885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0</TotalTime>
  <Words>907</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Roboto</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Pandey</dc:creator>
  <cp:lastModifiedBy>ADITI</cp:lastModifiedBy>
  <cp:revision>15</cp:revision>
  <dcterms:created xsi:type="dcterms:W3CDTF">2023-03-23T04:02:28Z</dcterms:created>
  <dcterms:modified xsi:type="dcterms:W3CDTF">2023-03-27T04:47:16Z</dcterms:modified>
</cp:coreProperties>
</file>