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7" r:id="rId14"/>
    <p:sldId id="281" r:id="rId15"/>
    <p:sldId id="282" r:id="rId16"/>
    <p:sldId id="283" r:id="rId17"/>
    <p:sldId id="268" r:id="rId18"/>
    <p:sldId id="285" r:id="rId19"/>
    <p:sldId id="277" r:id="rId20"/>
    <p:sldId id="269" r:id="rId21"/>
    <p:sldId id="270" r:id="rId22"/>
    <p:sldId id="289" r:id="rId23"/>
    <p:sldId id="284" r:id="rId24"/>
    <p:sldId id="271" r:id="rId25"/>
    <p:sldId id="273" r:id="rId26"/>
    <p:sldId id="272" r:id="rId27"/>
    <p:sldId id="274" r:id="rId28"/>
    <p:sldId id="278"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6" d="100"/>
          <a:sy n="76" d="100"/>
        </p:scale>
        <p:origin x="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1F6720A-F203-47A0-A86C-3BC9AA21CF62}"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35682093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6720A-F203-47A0-A86C-3BC9AA21CF62}"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109647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6720A-F203-47A0-A86C-3BC9AA21CF62}"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321096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6720A-F203-47A0-A86C-3BC9AA21CF62}"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181002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1F6720A-F203-47A0-A86C-3BC9AA21CF62}"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6765844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1F6720A-F203-47A0-A86C-3BC9AA21CF62}" type="datetimeFigureOut">
              <a:rPr lang="en-IN" smtClean="0"/>
              <a:t>20-11-2024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23552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1F6720A-F203-47A0-A86C-3BC9AA21CF62}"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75420-82F1-4727-B260-5276874E28E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451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6720A-F203-47A0-A86C-3BC9AA21CF62}"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199572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6720A-F203-47A0-A86C-3BC9AA21CF62}"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129985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1F6720A-F203-47A0-A86C-3BC9AA21CF62}" type="datetimeFigureOut">
              <a:rPr lang="en-IN" smtClean="0"/>
              <a:t>20-11-2024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245334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1F6720A-F203-47A0-A86C-3BC9AA21CF62}" type="datetimeFigureOut">
              <a:rPr lang="en-IN" smtClean="0"/>
              <a:t>20-11-2024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7C75420-82F1-4727-B260-5276874E28ED}" type="slidenum">
              <a:rPr lang="en-IN" smtClean="0"/>
              <a:t>‹#›</a:t>
            </a:fld>
            <a:endParaRPr lang="en-IN"/>
          </a:p>
        </p:txBody>
      </p:sp>
    </p:spTree>
    <p:extLst>
      <p:ext uri="{BB962C8B-B14F-4D97-AF65-F5344CB8AC3E}">
        <p14:creationId xmlns:p14="http://schemas.microsoft.com/office/powerpoint/2010/main" val="2271876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1F6720A-F203-47A0-A86C-3BC9AA21CF62}" type="datetimeFigureOut">
              <a:rPr lang="en-IN" smtClean="0"/>
              <a:t>20-11-2024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7C75420-82F1-4727-B260-5276874E28ED}" type="slidenum">
              <a:rPr lang="en-IN" smtClean="0"/>
              <a:t>‹#›</a:t>
            </a:fld>
            <a:endParaRPr lang="en-IN"/>
          </a:p>
        </p:txBody>
      </p:sp>
    </p:spTree>
    <p:extLst>
      <p:ext uri="{BB962C8B-B14F-4D97-AF65-F5344CB8AC3E}">
        <p14:creationId xmlns:p14="http://schemas.microsoft.com/office/powerpoint/2010/main" val="396599457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AF44-7EA3-5321-D1E1-BF8499CE815C}"/>
              </a:ext>
            </a:extLst>
          </p:cNvPr>
          <p:cNvSpPr>
            <a:spLocks noGrp="1"/>
          </p:cNvSpPr>
          <p:nvPr>
            <p:ph type="ctrTitle"/>
          </p:nvPr>
        </p:nvSpPr>
        <p:spPr/>
        <p:txBody>
          <a:bodyPr/>
          <a:lstStyle/>
          <a:p>
            <a:r>
              <a:rPr lang="en-US" sz="4000" b="1" dirty="0">
                <a:effectLst/>
                <a:latin typeface="Sitka Small Semibold" pitchFamily="2" charset="0"/>
                <a:ea typeface="Times New Roman" panose="02020603050405020304" pitchFamily="18" charset="0"/>
              </a:rPr>
              <a:t>Optimizing Brain Tumor MRI with </a:t>
            </a:r>
            <a:r>
              <a:rPr lang="en-US" sz="4000" b="1" dirty="0" err="1">
                <a:effectLst/>
                <a:latin typeface="Sitka Small Semibold" pitchFamily="2" charset="0"/>
                <a:ea typeface="Times New Roman" panose="02020603050405020304" pitchFamily="18" charset="0"/>
              </a:rPr>
              <a:t>DcGans</a:t>
            </a:r>
            <a:endParaRPr lang="en-IN" sz="4000" dirty="0">
              <a:latin typeface="Sitka Small Semibold" pitchFamily="2" charset="0"/>
            </a:endParaRPr>
          </a:p>
        </p:txBody>
      </p:sp>
      <p:sp>
        <p:nvSpPr>
          <p:cNvPr id="3" name="Subtitle 2">
            <a:extLst>
              <a:ext uri="{FF2B5EF4-FFF2-40B4-BE49-F238E27FC236}">
                <a16:creationId xmlns:a16="http://schemas.microsoft.com/office/drawing/2014/main" id="{324F0A4E-F3C7-D301-CF10-BF038C426F9F}"/>
              </a:ext>
            </a:extLst>
          </p:cNvPr>
          <p:cNvSpPr>
            <a:spLocks noGrp="1"/>
          </p:cNvSpPr>
          <p:nvPr>
            <p:ph type="subTitle" idx="1"/>
          </p:nvPr>
        </p:nvSpPr>
        <p:spPr/>
        <p:txBody>
          <a:bodyPr>
            <a:normAutofit/>
          </a:bodyPr>
          <a:lstStyle/>
          <a:p>
            <a:r>
              <a:rPr lang="en-IN" dirty="0"/>
              <a:t>FAT Review</a:t>
            </a:r>
          </a:p>
          <a:p>
            <a:pPr marL="57150" algn="ctr"/>
            <a:r>
              <a:rPr lang="en-US" sz="1800" b="1" dirty="0">
                <a:effectLst/>
                <a:latin typeface="Times New Roman" panose="02020603050405020304" pitchFamily="18" charset="0"/>
                <a:ea typeface="Times New Roman" panose="02020603050405020304" pitchFamily="18" charset="0"/>
              </a:rPr>
              <a:t>BITE497J – Project I</a:t>
            </a:r>
            <a:endParaRPr lang="en-IN" sz="1800" dirty="0">
              <a:effectLst/>
              <a:latin typeface="Times New Roman" panose="02020603050405020304" pitchFamily="18" charset="0"/>
              <a:ea typeface="Times New Roman" panose="02020603050405020304" pitchFamily="18" charset="0"/>
            </a:endParaRPr>
          </a:p>
          <a:p>
            <a:r>
              <a:rPr lang="en-IN" dirty="0"/>
              <a:t>By Aditi Patra 21BIT0125</a:t>
            </a:r>
          </a:p>
        </p:txBody>
      </p:sp>
    </p:spTree>
    <p:extLst>
      <p:ext uri="{BB962C8B-B14F-4D97-AF65-F5344CB8AC3E}">
        <p14:creationId xmlns:p14="http://schemas.microsoft.com/office/powerpoint/2010/main" val="127572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E104-9E22-1E4F-1DDB-932772E794B7}"/>
              </a:ext>
            </a:extLst>
          </p:cNvPr>
          <p:cNvSpPr>
            <a:spLocks noGrp="1"/>
          </p:cNvSpPr>
          <p:nvPr>
            <p:ph type="title"/>
          </p:nvPr>
        </p:nvSpPr>
        <p:spPr>
          <a:xfrm>
            <a:off x="2851921" y="385853"/>
            <a:ext cx="7729728" cy="1188720"/>
          </a:xfrm>
        </p:spPr>
        <p:txBody>
          <a:bodyPr/>
          <a:lstStyle/>
          <a:p>
            <a:r>
              <a:rPr lang="en-IN" dirty="0" err="1"/>
              <a:t>Dcgan</a:t>
            </a:r>
            <a:r>
              <a:rPr lang="en-IN" dirty="0"/>
              <a:t> for </a:t>
            </a:r>
            <a:r>
              <a:rPr lang="en-IN" dirty="0" err="1"/>
              <a:t>mri</a:t>
            </a:r>
            <a:r>
              <a:rPr lang="en-IN" dirty="0"/>
              <a:t> augmentation</a:t>
            </a:r>
          </a:p>
        </p:txBody>
      </p:sp>
      <p:sp>
        <p:nvSpPr>
          <p:cNvPr id="7" name="Rectangle 3">
            <a:extLst>
              <a:ext uri="{FF2B5EF4-FFF2-40B4-BE49-F238E27FC236}">
                <a16:creationId xmlns:a16="http://schemas.microsoft.com/office/drawing/2014/main" id="{61940DAA-FFDC-CF24-EAA8-B810928F1A16}"/>
              </a:ext>
            </a:extLst>
          </p:cNvPr>
          <p:cNvSpPr>
            <a:spLocks noGrp="1" noChangeArrowheads="1"/>
          </p:cNvSpPr>
          <p:nvPr>
            <p:ph idx="1"/>
          </p:nvPr>
        </p:nvSpPr>
        <p:spPr bwMode="auto">
          <a:xfrm>
            <a:off x="243815" y="1686719"/>
            <a:ext cx="619107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Objective of DCGAN Implementation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 high-quality synthetic MRI images to augment the dataset.</a:t>
            </a:r>
          </a:p>
          <a:p>
            <a:pPr marL="228600" lvl="1" indent="0" algn="just" eaLnBrk="0" fontAlgn="base" hangingPunct="0">
              <a:spcBef>
                <a:spcPct val="0"/>
              </a:spcBef>
              <a:spcAft>
                <a:spcPct val="0"/>
              </a:spcAft>
              <a:buClr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Address issues like data imbalance and limited sample size by creating realistic images of brain tumors.</a:t>
            </a:r>
          </a:p>
          <a:p>
            <a:pPr marL="228600" lvl="1" indent="0" algn="just" eaLnBrk="0" fontAlgn="base" hangingPunct="0">
              <a:spcBef>
                <a:spcPct val="0"/>
              </a:spcBef>
              <a:spcAft>
                <a:spcPct val="0"/>
              </a:spcAft>
              <a:buClrTx/>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Why DCGAN?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High-Quality Image Generation</a:t>
            </a:r>
            <a:r>
              <a:rPr kumimoji="0" lang="en-US" altLang="en-US" sz="1400" b="0" i="0" u="none" strike="noStrike" cap="none" normalizeH="0" baseline="0" dirty="0">
                <a:ln>
                  <a:noFill/>
                </a:ln>
                <a:solidFill>
                  <a:schemeClr val="tx1"/>
                </a:solidFill>
                <a:effectLst/>
                <a:latin typeface="Arial" panose="020B0604020202020204" pitchFamily="34" charset="0"/>
              </a:rPr>
              <a:t>: Convolutional layers in DCGANs enable the generation of detailed images.</a:t>
            </a: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Ability to Capture Complex Patterns</a:t>
            </a:r>
            <a:r>
              <a:rPr kumimoji="0" lang="en-US" altLang="en-US" sz="1400" b="0" i="0" u="none" strike="noStrike" cap="none" normalizeH="0" baseline="0" dirty="0">
                <a:ln>
                  <a:noFill/>
                </a:ln>
                <a:solidFill>
                  <a:schemeClr val="tx1"/>
                </a:solidFill>
                <a:effectLst/>
                <a:latin typeface="Arial" panose="020B0604020202020204" pitchFamily="34" charset="0"/>
              </a:rPr>
              <a:t>: Well-suited for medical imaging where fine details are crucial.</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Expected Benefits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Enhanced Data Diversity</a:t>
            </a:r>
            <a:r>
              <a:rPr kumimoji="0" lang="en-US" altLang="en-US" sz="1400" b="0" i="0" u="none" strike="noStrike" cap="none" normalizeH="0" baseline="0" dirty="0">
                <a:ln>
                  <a:noFill/>
                </a:ln>
                <a:solidFill>
                  <a:schemeClr val="tx1"/>
                </a:solidFill>
                <a:effectLst/>
                <a:latin typeface="Arial" panose="020B0604020202020204" pitchFamily="34" charset="0"/>
              </a:rPr>
              <a:t>: More varied examples for improved model training.</a:t>
            </a: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Improved Model Performance</a:t>
            </a:r>
            <a:r>
              <a:rPr kumimoji="0" lang="en-US" altLang="en-US" sz="1400" b="0" i="0" u="none" strike="noStrike" cap="none" normalizeH="0" baseline="0" dirty="0">
                <a:ln>
                  <a:noFill/>
                </a:ln>
                <a:solidFill>
                  <a:schemeClr val="tx1"/>
                </a:solidFill>
                <a:effectLst/>
                <a:latin typeface="Arial" panose="020B0604020202020204" pitchFamily="34" charset="0"/>
              </a:rPr>
              <a:t>: With a larger, balanced dataset, models can achieve better accuracy and generalization.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Integration with Current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Plan to combine generated images with real MRI data to build a more comprehensive training dataset.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74B1DB1-9BF3-07F2-09AB-0E45C167FD33}"/>
              </a:ext>
            </a:extLst>
          </p:cNvPr>
          <p:cNvPicPr>
            <a:picLocks noChangeAspect="1"/>
          </p:cNvPicPr>
          <p:nvPr/>
        </p:nvPicPr>
        <p:blipFill>
          <a:blip r:embed="rId2"/>
          <a:stretch>
            <a:fillRect/>
          </a:stretch>
        </p:blipFill>
        <p:spPr>
          <a:xfrm>
            <a:off x="7029973" y="2142772"/>
            <a:ext cx="4555223" cy="3561741"/>
          </a:xfrm>
          <a:prstGeom prst="rect">
            <a:avLst/>
          </a:prstGeom>
        </p:spPr>
      </p:pic>
    </p:spTree>
    <p:extLst>
      <p:ext uri="{BB962C8B-B14F-4D97-AF65-F5344CB8AC3E}">
        <p14:creationId xmlns:p14="http://schemas.microsoft.com/office/powerpoint/2010/main" val="321070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B966-9F81-63F0-5186-E7C726724575}"/>
              </a:ext>
            </a:extLst>
          </p:cNvPr>
          <p:cNvSpPr>
            <a:spLocks noGrp="1"/>
          </p:cNvSpPr>
          <p:nvPr>
            <p:ph type="title"/>
          </p:nvPr>
        </p:nvSpPr>
        <p:spPr/>
        <p:txBody>
          <a:bodyPr/>
          <a:lstStyle/>
          <a:p>
            <a:r>
              <a:rPr lang="en-IN" dirty="0"/>
              <a:t>ARCHITECTURE</a:t>
            </a:r>
          </a:p>
        </p:txBody>
      </p:sp>
      <p:sp>
        <p:nvSpPr>
          <p:cNvPr id="6" name="Rectangle 2">
            <a:extLst>
              <a:ext uri="{FF2B5EF4-FFF2-40B4-BE49-F238E27FC236}">
                <a16:creationId xmlns:a16="http://schemas.microsoft.com/office/drawing/2014/main" id="{F293BD79-FAC0-AAEA-6488-17791375BC73}"/>
              </a:ext>
            </a:extLst>
          </p:cNvPr>
          <p:cNvSpPr>
            <a:spLocks noGrp="1" noChangeArrowheads="1"/>
          </p:cNvSpPr>
          <p:nvPr>
            <p:ph idx="1"/>
          </p:nvPr>
        </p:nvSpPr>
        <p:spPr bwMode="auto">
          <a:xfrm>
            <a:off x="469012" y="2333399"/>
            <a:ext cx="5340928"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Overview of DCGAN Components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Generator</a:t>
            </a:r>
            <a:r>
              <a:rPr kumimoji="0" lang="en-US" altLang="en-US" sz="1200" b="0" i="0" u="none" strike="noStrike" cap="none" normalizeH="0" baseline="0" dirty="0">
                <a:ln>
                  <a:noFill/>
                </a:ln>
                <a:solidFill>
                  <a:schemeClr val="tx1"/>
                </a:solidFill>
                <a:effectLst/>
                <a:latin typeface="Arial" panose="020B0604020202020204" pitchFamily="34" charset="0"/>
              </a:rPr>
              <a:t>: Creates synthetic MRI images from random noise input.</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Discriminator</a:t>
            </a:r>
            <a:r>
              <a:rPr kumimoji="0" lang="en-US" altLang="en-US" sz="1200" b="0" i="0" u="none" strike="noStrike" cap="none" normalizeH="0" baseline="0" dirty="0">
                <a:ln>
                  <a:noFill/>
                </a:ln>
                <a:solidFill>
                  <a:schemeClr val="tx1"/>
                </a:solidFill>
                <a:effectLst/>
                <a:latin typeface="Arial" panose="020B0604020202020204" pitchFamily="34" charset="0"/>
              </a:rPr>
              <a:t>: Distinguishes between real and generated images, providing feedback to improve image realism.</a:t>
            </a:r>
          </a:p>
          <a:p>
            <a:pPr marL="228600" lvl="1" indent="0" algn="just" eaLnBrk="0" fontAlgn="base" hangingPunct="0">
              <a:spcBef>
                <a:spcPct val="0"/>
              </a:spcBef>
              <a:spcAft>
                <a:spcPct val="0"/>
              </a:spcAft>
              <a:buClrTx/>
              <a:buFontTx/>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Key Layers in Generator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Transposed Convolutional Layers</a:t>
            </a:r>
            <a:r>
              <a:rPr kumimoji="0" lang="en-US" altLang="en-US" sz="1200" b="0" i="0" u="none" strike="noStrike" cap="none" normalizeH="0" baseline="0" dirty="0">
                <a:ln>
                  <a:noFill/>
                </a:ln>
                <a:solidFill>
                  <a:schemeClr val="tx1"/>
                </a:solidFill>
                <a:effectLst/>
                <a:latin typeface="Arial" panose="020B0604020202020204" pitchFamily="34" charset="0"/>
              </a:rPr>
              <a:t>: Used to </a:t>
            </a:r>
            <a:r>
              <a:rPr kumimoji="0" lang="en-US" altLang="en-US" sz="1200" b="0" i="0" u="none" strike="noStrike" cap="none" normalizeH="0" baseline="0" dirty="0" err="1">
                <a:ln>
                  <a:noFill/>
                </a:ln>
                <a:solidFill>
                  <a:schemeClr val="tx1"/>
                </a:solidFill>
                <a:effectLst/>
                <a:latin typeface="Arial" panose="020B0604020202020204" pitchFamily="34" charset="0"/>
              </a:rPr>
              <a:t>upsample</a:t>
            </a:r>
            <a:r>
              <a:rPr kumimoji="0" lang="en-US" altLang="en-US" sz="1200" b="0" i="0" u="none" strike="noStrike" cap="none" normalizeH="0" baseline="0" dirty="0">
                <a:ln>
                  <a:noFill/>
                </a:ln>
                <a:solidFill>
                  <a:schemeClr val="tx1"/>
                </a:solidFill>
                <a:effectLst/>
                <a:latin typeface="Arial" panose="020B0604020202020204" pitchFamily="34" charset="0"/>
              </a:rPr>
              <a:t> and generate high-resolution images.</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Batch Normalization &amp; Activation Layers</a:t>
            </a:r>
            <a:r>
              <a:rPr kumimoji="0" lang="en-US" altLang="en-US" sz="1200" b="0" i="0" u="none" strike="noStrike" cap="none" normalizeH="0" baseline="0" dirty="0">
                <a:ln>
                  <a:noFill/>
                </a:ln>
                <a:solidFill>
                  <a:schemeClr val="tx1"/>
                </a:solidFill>
                <a:effectLst/>
                <a:latin typeface="Arial" panose="020B0604020202020204" pitchFamily="34" charset="0"/>
              </a:rPr>
              <a:t>: Stabilize and enhance the quality of generated images.</a:t>
            </a:r>
          </a:p>
          <a:p>
            <a:pPr marL="228600" lvl="1" indent="0" algn="just" eaLnBrk="0" fontAlgn="base" hangingPunct="0">
              <a:spcBef>
                <a:spcPct val="0"/>
              </a:spcBef>
              <a:spcAft>
                <a:spcPct val="0"/>
              </a:spcAft>
              <a:buClrTx/>
              <a:buFontTx/>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Key Layers in Discriminator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Convolutional Layers</a:t>
            </a:r>
            <a:r>
              <a:rPr kumimoji="0" lang="en-US" altLang="en-US" sz="1200" b="0" i="0" u="none" strike="noStrike" cap="none" normalizeH="0" baseline="0" dirty="0">
                <a:ln>
                  <a:noFill/>
                </a:ln>
                <a:solidFill>
                  <a:schemeClr val="tx1"/>
                </a:solidFill>
                <a:effectLst/>
                <a:latin typeface="Arial" panose="020B0604020202020204" pitchFamily="34" charset="0"/>
              </a:rPr>
              <a:t>: Used to </a:t>
            </a:r>
            <a:r>
              <a:rPr kumimoji="0" lang="en-US" altLang="en-US" sz="1200" b="0" i="0" u="none" strike="noStrike" cap="none" normalizeH="0" baseline="0" dirty="0" err="1">
                <a:ln>
                  <a:noFill/>
                </a:ln>
                <a:solidFill>
                  <a:schemeClr val="tx1"/>
                </a:solidFill>
                <a:effectLst/>
                <a:latin typeface="Arial" panose="020B0604020202020204" pitchFamily="34" charset="0"/>
              </a:rPr>
              <a:t>downsample</a:t>
            </a:r>
            <a:r>
              <a:rPr kumimoji="0" lang="en-US" altLang="en-US" sz="1200" b="0" i="0" u="none" strike="noStrike" cap="none" normalizeH="0" baseline="0" dirty="0">
                <a:ln>
                  <a:noFill/>
                </a:ln>
                <a:solidFill>
                  <a:schemeClr val="tx1"/>
                </a:solidFill>
                <a:effectLst/>
                <a:latin typeface="Arial" panose="020B0604020202020204" pitchFamily="34" charset="0"/>
              </a:rPr>
              <a:t> and learn features of real vs. generated images.</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Leaky </a:t>
            </a:r>
            <a:r>
              <a:rPr kumimoji="0" lang="en-US" altLang="en-US" sz="1200" b="1" i="0" u="none" strike="noStrike" cap="none" normalizeH="0" baseline="0" dirty="0" err="1">
                <a:ln>
                  <a:noFill/>
                </a:ln>
                <a:solidFill>
                  <a:schemeClr val="tx1"/>
                </a:solidFill>
                <a:effectLst/>
                <a:latin typeface="Arial" panose="020B0604020202020204" pitchFamily="34" charset="0"/>
              </a:rPr>
              <a:t>ReLU</a:t>
            </a:r>
            <a:r>
              <a:rPr kumimoji="0" lang="en-US" altLang="en-US" sz="1200" b="1" i="0" u="none" strike="noStrike" cap="none" normalizeH="0" baseline="0" dirty="0">
                <a:ln>
                  <a:noFill/>
                </a:ln>
                <a:solidFill>
                  <a:schemeClr val="tx1"/>
                </a:solidFill>
                <a:effectLst/>
                <a:latin typeface="Arial" panose="020B0604020202020204" pitchFamily="34" charset="0"/>
              </a:rPr>
              <a:t> (rectified linear unit) Activation</a:t>
            </a:r>
            <a:r>
              <a:rPr kumimoji="0" lang="en-US" altLang="en-US" sz="1200" b="0" i="0" u="none" strike="noStrike" cap="none" normalizeH="0" baseline="0" dirty="0">
                <a:ln>
                  <a:noFill/>
                </a:ln>
                <a:solidFill>
                  <a:schemeClr val="tx1"/>
                </a:solidFill>
                <a:effectLst/>
                <a:latin typeface="Arial" panose="020B0604020202020204" pitchFamily="34" charset="0"/>
              </a:rPr>
              <a:t>: Helps the discriminator recognize subtle details and improve classification accuracy.</a:t>
            </a:r>
          </a:p>
          <a:p>
            <a:pPr marL="228600" lvl="1" indent="0" algn="just" eaLnBrk="0" fontAlgn="base" hangingPunct="0">
              <a:spcBef>
                <a:spcPct val="0"/>
              </a:spcBef>
              <a:spcAft>
                <a:spcPct val="0"/>
              </a:spcAft>
              <a:buClrTx/>
              <a:buFontTx/>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Training Process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Generator and Discriminator compete in a zero-sum game, iteratively improving each other to generate realistic images.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C4FE558-4B3A-23B7-B898-A3DC67668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528" y="2425731"/>
            <a:ext cx="5777651" cy="3698231"/>
          </a:xfrm>
          <a:prstGeom prst="rect">
            <a:avLst/>
          </a:prstGeom>
        </p:spPr>
      </p:pic>
    </p:spTree>
    <p:extLst>
      <p:ext uri="{BB962C8B-B14F-4D97-AF65-F5344CB8AC3E}">
        <p14:creationId xmlns:p14="http://schemas.microsoft.com/office/powerpoint/2010/main" val="367199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0F9D-54DC-562E-761D-61FA2CE5E9DD}"/>
              </a:ext>
            </a:extLst>
          </p:cNvPr>
          <p:cNvSpPr>
            <a:spLocks noGrp="1"/>
          </p:cNvSpPr>
          <p:nvPr>
            <p:ph type="title"/>
          </p:nvPr>
        </p:nvSpPr>
        <p:spPr/>
        <p:txBody>
          <a:bodyPr/>
          <a:lstStyle/>
          <a:p>
            <a:r>
              <a:rPr lang="en-IN" dirty="0"/>
              <a:t>Implementation</a:t>
            </a:r>
          </a:p>
        </p:txBody>
      </p:sp>
      <p:sp>
        <p:nvSpPr>
          <p:cNvPr id="4" name="Rectangle 1">
            <a:extLst>
              <a:ext uri="{FF2B5EF4-FFF2-40B4-BE49-F238E27FC236}">
                <a16:creationId xmlns:a16="http://schemas.microsoft.com/office/drawing/2014/main" id="{E353BF20-99B6-7FF1-EFFE-C6C035983E54}"/>
              </a:ext>
            </a:extLst>
          </p:cNvPr>
          <p:cNvSpPr>
            <a:spLocks noGrp="1" noChangeArrowheads="1"/>
          </p:cNvSpPr>
          <p:nvPr>
            <p:ph idx="1"/>
          </p:nvPr>
        </p:nvSpPr>
        <p:spPr bwMode="auto">
          <a:xfrm>
            <a:off x="184558" y="2260487"/>
            <a:ext cx="7290033"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Initialize Generator and Discriminator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Begin by setting up both models with initialized weights and parameters.</a:t>
            </a:r>
          </a:p>
          <a:p>
            <a:pPr marL="228600" lvl="1" indent="0" algn="just" eaLnBrk="0" fontAlgn="base" hangingPunct="0">
              <a:spcBef>
                <a:spcPct val="0"/>
              </a:spcBef>
              <a:spcAft>
                <a:spcPct val="0"/>
              </a:spcAft>
              <a:buClrTx/>
              <a:buFontTx/>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Generate Random Noise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Feed random noise into the Generator, which transforms it into synthetic MRI images.</a:t>
            </a:r>
          </a:p>
          <a:p>
            <a:pPr marL="228600" lvl="1" indent="0" algn="just" eaLnBrk="0" fontAlgn="base" hangingPunct="0">
              <a:spcBef>
                <a:spcPct val="0"/>
              </a:spcBef>
              <a:spcAft>
                <a:spcPct val="0"/>
              </a:spcAft>
              <a:buClrTx/>
              <a:buFontTx/>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Discriminator Evaluation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The Discriminator evaluates both real MRI images and synthetic images from the Generator.</a:t>
            </a:r>
            <a:endParaRPr lang="en-US" altLang="en-US" sz="1200" dirty="0">
              <a:solidFill>
                <a:schemeClr val="tx1"/>
              </a:solidFill>
              <a:latin typeface="Arial" panose="020B0604020202020204" pitchFamily="34" charset="0"/>
            </a:endParaRPr>
          </a:p>
          <a:p>
            <a:pPr marL="228600" lvl="1" indent="0" algn="just" eaLnBrk="0" fontAlgn="base" hangingPunct="0">
              <a:spcBef>
                <a:spcPct val="0"/>
              </a:spcBef>
              <a:spcAft>
                <a:spcPct val="0"/>
              </a:spcAft>
              <a:buClrTx/>
              <a:buNone/>
            </a:pPr>
            <a:r>
              <a:rPr kumimoji="0" lang="en-US" altLang="en-US" sz="1200" b="1" i="0" u="none" strike="noStrike" cap="none" normalizeH="0" baseline="0" dirty="0">
                <a:ln>
                  <a:noFill/>
                </a:ln>
                <a:solidFill>
                  <a:schemeClr val="tx1"/>
                </a:solidFill>
                <a:effectLst/>
                <a:latin typeface="Arial" panose="020B0604020202020204" pitchFamily="34" charset="0"/>
              </a:rPr>
              <a:t>Goal</a:t>
            </a:r>
            <a:r>
              <a:rPr kumimoji="0" lang="en-US" altLang="en-US" sz="1200" b="0" i="0" u="none" strike="noStrike" cap="none" normalizeH="0" baseline="0" dirty="0">
                <a:ln>
                  <a:noFill/>
                </a:ln>
                <a:solidFill>
                  <a:schemeClr val="tx1"/>
                </a:solidFill>
                <a:effectLst/>
                <a:latin typeface="Arial" panose="020B0604020202020204" pitchFamily="34" charset="0"/>
              </a:rPr>
              <a:t>: Distinguish real images from fake ones and provide feedback to the Generator.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Backpropagation and Optimization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Discriminator</a:t>
            </a:r>
            <a:r>
              <a:rPr kumimoji="0" lang="en-US" altLang="en-US" sz="1200" b="0" i="0" u="none" strike="noStrike" cap="none" normalizeH="0" baseline="0" dirty="0">
                <a:ln>
                  <a:noFill/>
                </a:ln>
                <a:solidFill>
                  <a:schemeClr val="tx1"/>
                </a:solidFill>
                <a:effectLst/>
                <a:latin typeface="Arial" panose="020B0604020202020204" pitchFamily="34" charset="0"/>
              </a:rPr>
              <a:t>: Update to improve its ability to detect fake images.</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Generator</a:t>
            </a:r>
            <a:r>
              <a:rPr kumimoji="0" lang="en-US" altLang="en-US" sz="1200" b="0" i="0" u="none" strike="noStrike" cap="none" normalizeH="0" baseline="0" dirty="0">
                <a:ln>
                  <a:noFill/>
                </a:ln>
                <a:solidFill>
                  <a:schemeClr val="tx1"/>
                </a:solidFill>
                <a:effectLst/>
                <a:latin typeface="Arial" panose="020B0604020202020204" pitchFamily="34" charset="0"/>
              </a:rPr>
              <a:t>: Adjust weights based on feedback to create more realistic images.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Iterative Improvement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Repeat steps in multiple epochs until the Generator produces highly realistic images and the Discriminator reaches an optimal accuracy.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Convergence Goal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Achieve a balance where the Generator creates images that the Discriminator finds difficult to classify, indicating realistic outputs.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0FF42CB-FA81-1B96-20AE-7D205474DA1E}"/>
              </a:ext>
            </a:extLst>
          </p:cNvPr>
          <p:cNvPicPr>
            <a:picLocks noChangeAspect="1"/>
          </p:cNvPicPr>
          <p:nvPr/>
        </p:nvPicPr>
        <p:blipFill>
          <a:blip r:embed="rId2"/>
          <a:stretch>
            <a:fillRect/>
          </a:stretch>
        </p:blipFill>
        <p:spPr>
          <a:xfrm>
            <a:off x="7555154" y="2441196"/>
            <a:ext cx="4452288" cy="3800213"/>
          </a:xfrm>
          <a:prstGeom prst="rect">
            <a:avLst/>
          </a:prstGeom>
        </p:spPr>
      </p:pic>
    </p:spTree>
    <p:extLst>
      <p:ext uri="{BB962C8B-B14F-4D97-AF65-F5344CB8AC3E}">
        <p14:creationId xmlns:p14="http://schemas.microsoft.com/office/powerpoint/2010/main" val="270676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4BBA48-80A2-1786-4CE1-84BD23A7E4F4}"/>
              </a:ext>
            </a:extLst>
          </p:cNvPr>
          <p:cNvPicPr>
            <a:picLocks noChangeAspect="1"/>
          </p:cNvPicPr>
          <p:nvPr/>
        </p:nvPicPr>
        <p:blipFill>
          <a:blip r:embed="rId2"/>
          <a:stretch>
            <a:fillRect/>
          </a:stretch>
        </p:blipFill>
        <p:spPr>
          <a:xfrm>
            <a:off x="394282" y="177966"/>
            <a:ext cx="5087976" cy="3112575"/>
          </a:xfrm>
          <a:prstGeom prst="rect">
            <a:avLst/>
          </a:prstGeom>
        </p:spPr>
      </p:pic>
      <p:pic>
        <p:nvPicPr>
          <p:cNvPr id="5" name="Picture 4">
            <a:extLst>
              <a:ext uri="{FF2B5EF4-FFF2-40B4-BE49-F238E27FC236}">
                <a16:creationId xmlns:a16="http://schemas.microsoft.com/office/drawing/2014/main" id="{5C8C5F7E-CFB6-E68E-F5A6-26DDDE237DE5}"/>
              </a:ext>
            </a:extLst>
          </p:cNvPr>
          <p:cNvPicPr>
            <a:picLocks noChangeAspect="1"/>
          </p:cNvPicPr>
          <p:nvPr/>
        </p:nvPicPr>
        <p:blipFill>
          <a:blip r:embed="rId3"/>
          <a:stretch>
            <a:fillRect/>
          </a:stretch>
        </p:blipFill>
        <p:spPr>
          <a:xfrm>
            <a:off x="394282" y="3307960"/>
            <a:ext cx="5087976" cy="3372074"/>
          </a:xfrm>
          <a:prstGeom prst="rect">
            <a:avLst/>
          </a:prstGeom>
        </p:spPr>
      </p:pic>
      <p:pic>
        <p:nvPicPr>
          <p:cNvPr id="7" name="Picture 6">
            <a:extLst>
              <a:ext uri="{FF2B5EF4-FFF2-40B4-BE49-F238E27FC236}">
                <a16:creationId xmlns:a16="http://schemas.microsoft.com/office/drawing/2014/main" id="{552C4B6F-AF60-2B3D-216C-0197C33C3979}"/>
              </a:ext>
            </a:extLst>
          </p:cNvPr>
          <p:cNvPicPr>
            <a:picLocks noChangeAspect="1"/>
          </p:cNvPicPr>
          <p:nvPr/>
        </p:nvPicPr>
        <p:blipFill>
          <a:blip r:embed="rId4"/>
          <a:stretch>
            <a:fillRect/>
          </a:stretch>
        </p:blipFill>
        <p:spPr>
          <a:xfrm>
            <a:off x="7312674" y="177965"/>
            <a:ext cx="3308223" cy="3112575"/>
          </a:xfrm>
          <a:prstGeom prst="rect">
            <a:avLst/>
          </a:prstGeom>
        </p:spPr>
      </p:pic>
      <p:pic>
        <p:nvPicPr>
          <p:cNvPr id="9" name="Picture 8">
            <a:extLst>
              <a:ext uri="{FF2B5EF4-FFF2-40B4-BE49-F238E27FC236}">
                <a16:creationId xmlns:a16="http://schemas.microsoft.com/office/drawing/2014/main" id="{D23D0732-15E7-638A-25B2-F67EAC1748E6}"/>
              </a:ext>
            </a:extLst>
          </p:cNvPr>
          <p:cNvPicPr>
            <a:picLocks noChangeAspect="1"/>
          </p:cNvPicPr>
          <p:nvPr/>
        </p:nvPicPr>
        <p:blipFill>
          <a:blip r:embed="rId5"/>
          <a:stretch>
            <a:fillRect/>
          </a:stretch>
        </p:blipFill>
        <p:spPr>
          <a:xfrm>
            <a:off x="7845291" y="3850546"/>
            <a:ext cx="2775606" cy="2153487"/>
          </a:xfrm>
          <a:prstGeom prst="rect">
            <a:avLst/>
          </a:prstGeom>
        </p:spPr>
      </p:pic>
    </p:spTree>
    <p:extLst>
      <p:ext uri="{BB962C8B-B14F-4D97-AF65-F5344CB8AC3E}">
        <p14:creationId xmlns:p14="http://schemas.microsoft.com/office/powerpoint/2010/main" val="373151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4A06-04EE-4B9E-3453-9799815632D5}"/>
              </a:ext>
            </a:extLst>
          </p:cNvPr>
          <p:cNvSpPr>
            <a:spLocks noGrp="1"/>
          </p:cNvSpPr>
          <p:nvPr>
            <p:ph type="title"/>
          </p:nvPr>
        </p:nvSpPr>
        <p:spPr/>
        <p:txBody>
          <a:bodyPr/>
          <a:lstStyle/>
          <a:p>
            <a:r>
              <a:rPr lang="en-IN" dirty="0"/>
              <a:t>Project demonstration</a:t>
            </a:r>
          </a:p>
        </p:txBody>
      </p:sp>
      <p:sp>
        <p:nvSpPr>
          <p:cNvPr id="4" name="Rectangle 1">
            <a:extLst>
              <a:ext uri="{FF2B5EF4-FFF2-40B4-BE49-F238E27FC236}">
                <a16:creationId xmlns:a16="http://schemas.microsoft.com/office/drawing/2014/main" id="{098CD92B-C017-AD88-2765-B9E5021FF71D}"/>
              </a:ext>
            </a:extLst>
          </p:cNvPr>
          <p:cNvSpPr>
            <a:spLocks noGrp="1" noChangeArrowheads="1"/>
          </p:cNvSpPr>
          <p:nvPr>
            <p:ph idx="1"/>
          </p:nvPr>
        </p:nvSpPr>
        <p:spPr bwMode="auto">
          <a:xfrm>
            <a:off x="2048907" y="2308141"/>
            <a:ext cx="8094186"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Objective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000" b="0" i="0" u="none" strike="noStrike" cap="none" normalizeH="0" baseline="0" dirty="0">
                <a:ln>
                  <a:noFill/>
                </a:ln>
                <a:solidFill>
                  <a:schemeClr val="tx1"/>
                </a:solidFill>
                <a:effectLst/>
                <a:latin typeface="Arial" panose="020B0604020202020204" pitchFamily="34" charset="0"/>
              </a:rPr>
              <a:t>The goal of this demonstration is to show the capability of the DCGAN model to generate synthetic brain tumor MRI images from random noise (latent space).</a:t>
            </a:r>
          </a:p>
          <a:p>
            <a:pPr marL="228600" lvl="1" indent="0" algn="just" eaLnBrk="0" fontAlgn="base" hangingPunct="0">
              <a:spcBef>
                <a:spcPct val="0"/>
              </a:spcBef>
              <a:spcAft>
                <a:spcPct val="0"/>
              </a:spcAft>
              <a:buClrTx/>
              <a:buFontTx/>
              <a:buChar char="•"/>
            </a:pPr>
            <a:r>
              <a:rPr kumimoji="0" lang="en-US" altLang="en-US" sz="1000" b="0" i="0" u="none" strike="noStrike" cap="none" normalizeH="0" baseline="0" dirty="0">
                <a:ln>
                  <a:noFill/>
                </a:ln>
                <a:solidFill>
                  <a:schemeClr val="tx1"/>
                </a:solidFill>
                <a:effectLst/>
                <a:latin typeface="Arial" panose="020B0604020202020204" pitchFamily="34" charset="0"/>
              </a:rPr>
              <a:t>This provides a glimpse into the model's ability to augment limited datasets with high-quality, realistic images that can be used for training diagnostic models.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Input</a:t>
            </a:r>
            <a:r>
              <a:rPr kumimoji="0" lang="en-US" altLang="en-US" sz="1000" b="0" i="0" u="none" strike="noStrike" cap="none" normalizeH="0" baseline="0" dirty="0">
                <a:ln>
                  <a:noFill/>
                </a:ln>
                <a:solidFill>
                  <a:schemeClr val="tx1"/>
                </a:solidFill>
                <a:effectLst/>
                <a:latin typeface="Arial" panose="020B0604020202020204" pitchFamily="34" charset="0"/>
              </a:rPr>
              <a:t>: We feed a random noise vector (100-dimensional) into the generator network to produce synthetic images. This noise is transformed into a structured output that mimics the patterns seen in real MRI images.</a:t>
            </a: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Process</a:t>
            </a:r>
            <a:r>
              <a:rPr kumimoji="0" lang="en-US" altLang="en-US" sz="1000" b="0" i="0" u="none" strike="noStrike" cap="none" normalizeH="0" baseline="0" dirty="0">
                <a:ln>
                  <a:noFill/>
                </a:ln>
                <a:solidFill>
                  <a:schemeClr val="tx1"/>
                </a:solidFill>
                <a:effectLst/>
                <a:latin typeface="Arial" panose="020B0604020202020204" pitchFamily="34" charset="0"/>
              </a:rPr>
              <a:t>: During training, the generator learns to improve its output by attempting to fool the discriminator, resulting in progressively more realistic images.</a:t>
            </a: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Output</a:t>
            </a:r>
            <a:r>
              <a:rPr kumimoji="0" lang="en-US" altLang="en-US" sz="1000" b="0" i="0" u="none" strike="noStrike" cap="none" normalizeH="0" baseline="0" dirty="0">
                <a:ln>
                  <a:noFill/>
                </a:ln>
                <a:solidFill>
                  <a:schemeClr val="tx1"/>
                </a:solidFill>
                <a:effectLst/>
                <a:latin typeface="Arial" panose="020B0604020202020204" pitchFamily="34" charset="0"/>
              </a:rPr>
              <a:t>: After training, the generator produces new MRI images that contain features of brain tumors. In this demonstration, we will showcase a few generated images and compare them with real MRIs to show the model’s performance.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Key Points to Highlight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Realism</a:t>
            </a:r>
            <a:r>
              <a:rPr kumimoji="0" lang="en-US" altLang="en-US" sz="1000" b="0" i="0" u="none" strike="noStrike" cap="none" normalizeH="0" baseline="0" dirty="0">
                <a:ln>
                  <a:noFill/>
                </a:ln>
                <a:solidFill>
                  <a:schemeClr val="tx1"/>
                </a:solidFill>
                <a:effectLst/>
                <a:latin typeface="Arial" panose="020B0604020202020204" pitchFamily="34" charset="0"/>
              </a:rPr>
              <a:t>: The generated images should closely resemble actual MRI scans of brain tumors, demonstrating the generator's ability to learn complex patterns in medical images.</a:t>
            </a: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Diversity</a:t>
            </a:r>
            <a:r>
              <a:rPr kumimoji="0" lang="en-US" altLang="en-US" sz="1000" b="0" i="0" u="none" strike="noStrike" cap="none" normalizeH="0" baseline="0" dirty="0">
                <a:ln>
                  <a:noFill/>
                </a:ln>
                <a:solidFill>
                  <a:schemeClr val="tx1"/>
                </a:solidFill>
                <a:effectLst/>
                <a:latin typeface="Arial" panose="020B0604020202020204" pitchFamily="34" charset="0"/>
              </a:rPr>
              <a:t>: The model is capable of generating various tumor types and structures, improving the dataset for better training of machine learning models.</a:t>
            </a: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Comparison</a:t>
            </a:r>
            <a:r>
              <a:rPr kumimoji="0" lang="en-US" altLang="en-US" sz="1000" b="0" i="0" u="none" strike="noStrike" cap="none" normalizeH="0" baseline="0" dirty="0">
                <a:ln>
                  <a:noFill/>
                </a:ln>
                <a:solidFill>
                  <a:schemeClr val="tx1"/>
                </a:solidFill>
                <a:effectLst/>
                <a:latin typeface="Arial" panose="020B0604020202020204" pitchFamily="34" charset="0"/>
              </a:rPr>
              <a:t>: Side-by-side comparison of generated images with real MRIs to emphasize the quality and accuracy of the synthetic images.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159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BA0BAB-43A4-2423-A6E7-A602AC92E213}"/>
              </a:ext>
            </a:extLst>
          </p:cNvPr>
          <p:cNvPicPr>
            <a:picLocks noChangeAspect="1"/>
          </p:cNvPicPr>
          <p:nvPr/>
        </p:nvPicPr>
        <p:blipFill>
          <a:blip r:embed="rId2"/>
          <a:stretch>
            <a:fillRect/>
          </a:stretch>
        </p:blipFill>
        <p:spPr>
          <a:xfrm>
            <a:off x="1619075" y="451054"/>
            <a:ext cx="9102055" cy="6054473"/>
          </a:xfrm>
          <a:prstGeom prst="rect">
            <a:avLst/>
          </a:prstGeom>
        </p:spPr>
      </p:pic>
      <p:sp>
        <p:nvSpPr>
          <p:cNvPr id="3" name="Rectangle 2">
            <a:extLst>
              <a:ext uri="{FF2B5EF4-FFF2-40B4-BE49-F238E27FC236}">
                <a16:creationId xmlns:a16="http://schemas.microsoft.com/office/drawing/2014/main" id="{579B8691-7489-EF63-D1BF-5BD58015B9CB}"/>
              </a:ext>
            </a:extLst>
          </p:cNvPr>
          <p:cNvSpPr/>
          <p:nvPr/>
        </p:nvSpPr>
        <p:spPr>
          <a:xfrm>
            <a:off x="5243119" y="3741490"/>
            <a:ext cx="1124125" cy="352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Fid score: 6.188</a:t>
            </a:r>
          </a:p>
          <a:p>
            <a:pPr algn="ctr"/>
            <a:r>
              <a:rPr lang="en-IN" sz="800" dirty="0"/>
              <a:t>Inception Score: 6.72</a:t>
            </a:r>
          </a:p>
        </p:txBody>
      </p:sp>
      <p:sp>
        <p:nvSpPr>
          <p:cNvPr id="5" name="Rectangle 4">
            <a:extLst>
              <a:ext uri="{FF2B5EF4-FFF2-40B4-BE49-F238E27FC236}">
                <a16:creationId xmlns:a16="http://schemas.microsoft.com/office/drawing/2014/main" id="{4509F2D7-8444-6CA2-FAC2-6D449B411959}"/>
              </a:ext>
            </a:extLst>
          </p:cNvPr>
          <p:cNvSpPr/>
          <p:nvPr/>
        </p:nvSpPr>
        <p:spPr>
          <a:xfrm>
            <a:off x="6095998" y="4865615"/>
            <a:ext cx="562064" cy="134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0.699</a:t>
            </a:r>
          </a:p>
        </p:txBody>
      </p:sp>
      <p:sp>
        <p:nvSpPr>
          <p:cNvPr id="8" name="Rectangle 7">
            <a:extLst>
              <a:ext uri="{FF2B5EF4-FFF2-40B4-BE49-F238E27FC236}">
                <a16:creationId xmlns:a16="http://schemas.microsoft.com/office/drawing/2014/main" id="{D7BB63E5-89C2-B2D0-4AA8-642F89600C61}"/>
              </a:ext>
            </a:extLst>
          </p:cNvPr>
          <p:cNvSpPr/>
          <p:nvPr/>
        </p:nvSpPr>
        <p:spPr>
          <a:xfrm>
            <a:off x="6164507" y="5071009"/>
            <a:ext cx="562063" cy="134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t>0.299</a:t>
            </a:r>
            <a:endParaRPr lang="en-IN" sz="800" dirty="0"/>
          </a:p>
        </p:txBody>
      </p:sp>
      <p:sp>
        <p:nvSpPr>
          <p:cNvPr id="9" name="Rectangle 8">
            <a:extLst>
              <a:ext uri="{FF2B5EF4-FFF2-40B4-BE49-F238E27FC236}">
                <a16:creationId xmlns:a16="http://schemas.microsoft.com/office/drawing/2014/main" id="{031098C3-1034-D635-7916-00015CCC8FB3}"/>
              </a:ext>
            </a:extLst>
          </p:cNvPr>
          <p:cNvSpPr/>
          <p:nvPr/>
        </p:nvSpPr>
        <p:spPr>
          <a:xfrm>
            <a:off x="6095998" y="5494789"/>
            <a:ext cx="447413" cy="1677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5K</a:t>
            </a:r>
          </a:p>
        </p:txBody>
      </p:sp>
      <p:sp>
        <p:nvSpPr>
          <p:cNvPr id="11" name="Rectangle 10">
            <a:extLst>
              <a:ext uri="{FF2B5EF4-FFF2-40B4-BE49-F238E27FC236}">
                <a16:creationId xmlns:a16="http://schemas.microsoft.com/office/drawing/2014/main" id="{CFF75F9B-0C4A-7F5F-4E02-9A1EF04ACB77}"/>
              </a:ext>
            </a:extLst>
          </p:cNvPr>
          <p:cNvSpPr/>
          <p:nvPr/>
        </p:nvSpPr>
        <p:spPr>
          <a:xfrm>
            <a:off x="6095997" y="5276403"/>
            <a:ext cx="749420" cy="134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800" dirty="0"/>
              <a:t>2 hr/epoch</a:t>
            </a:r>
          </a:p>
        </p:txBody>
      </p:sp>
      <p:sp>
        <p:nvSpPr>
          <p:cNvPr id="12" name="Rectangle 11">
            <a:extLst>
              <a:ext uri="{FF2B5EF4-FFF2-40B4-BE49-F238E27FC236}">
                <a16:creationId xmlns:a16="http://schemas.microsoft.com/office/drawing/2014/main" id="{1EC7FE1B-0F77-6E18-F164-139540696F89}"/>
              </a:ext>
            </a:extLst>
          </p:cNvPr>
          <p:cNvSpPr/>
          <p:nvPr/>
        </p:nvSpPr>
        <p:spPr>
          <a:xfrm>
            <a:off x="3422708" y="3959604"/>
            <a:ext cx="335560" cy="134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32</a:t>
            </a:r>
          </a:p>
        </p:txBody>
      </p:sp>
    </p:spTree>
    <p:extLst>
      <p:ext uri="{BB962C8B-B14F-4D97-AF65-F5344CB8AC3E}">
        <p14:creationId xmlns:p14="http://schemas.microsoft.com/office/powerpoint/2010/main" val="357917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6CE5-776E-B8DF-7381-719FA1A679B4}"/>
              </a:ext>
            </a:extLst>
          </p:cNvPr>
          <p:cNvSpPr>
            <a:spLocks noGrp="1"/>
          </p:cNvSpPr>
          <p:nvPr>
            <p:ph type="title"/>
          </p:nvPr>
        </p:nvSpPr>
        <p:spPr>
          <a:xfrm>
            <a:off x="2231136" y="746578"/>
            <a:ext cx="7729728" cy="1188720"/>
          </a:xfrm>
        </p:spPr>
        <p:txBody>
          <a:bodyPr/>
          <a:lstStyle/>
          <a:p>
            <a:r>
              <a:rPr lang="en-IN" dirty="0"/>
              <a:t>Loss function: W-distance</a:t>
            </a:r>
          </a:p>
        </p:txBody>
      </p:sp>
      <p:sp>
        <p:nvSpPr>
          <p:cNvPr id="4" name="Rectangle 1">
            <a:extLst>
              <a:ext uri="{FF2B5EF4-FFF2-40B4-BE49-F238E27FC236}">
                <a16:creationId xmlns:a16="http://schemas.microsoft.com/office/drawing/2014/main" id="{99B1C105-676D-9FFE-D385-212F4CCD31BA}"/>
              </a:ext>
            </a:extLst>
          </p:cNvPr>
          <p:cNvSpPr>
            <a:spLocks noGrp="1" noChangeArrowheads="1"/>
          </p:cNvSpPr>
          <p:nvPr>
            <p:ph idx="1"/>
          </p:nvPr>
        </p:nvSpPr>
        <p:spPr bwMode="auto">
          <a:xfrm>
            <a:off x="1587201" y="1853807"/>
            <a:ext cx="9017598"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WGAN Overview: </a:t>
            </a:r>
            <a:r>
              <a:rPr kumimoji="0" lang="en-US" altLang="en-US" sz="1050" b="0" i="0" u="none" strike="noStrike" cap="none" normalizeH="0" baseline="0" dirty="0">
                <a:ln>
                  <a:noFill/>
                </a:ln>
                <a:solidFill>
                  <a:schemeClr val="tx1"/>
                </a:solidFill>
                <a:effectLst/>
                <a:latin typeface="Arial" panose="020B0604020202020204" pitchFamily="34" charset="0"/>
              </a:rPr>
              <a:t>The </a:t>
            </a:r>
            <a:r>
              <a:rPr kumimoji="0" lang="en-US" altLang="en-US" sz="1050" b="1" i="0" u="none" strike="noStrike" cap="none" normalizeH="0" baseline="0" dirty="0">
                <a:ln>
                  <a:noFill/>
                </a:ln>
                <a:solidFill>
                  <a:schemeClr val="tx1"/>
                </a:solidFill>
                <a:effectLst/>
                <a:latin typeface="Arial" panose="020B0604020202020204" pitchFamily="34" charset="0"/>
              </a:rPr>
              <a:t>Wasserstein GAN (WGAN) loss </a:t>
            </a:r>
            <a:r>
              <a:rPr kumimoji="0" lang="en-US" altLang="en-US" sz="1050" b="0" i="0" u="none" strike="noStrike" cap="none" normalizeH="0" baseline="0" dirty="0">
                <a:ln>
                  <a:noFill/>
                </a:ln>
                <a:solidFill>
                  <a:schemeClr val="tx1"/>
                </a:solidFill>
                <a:effectLst/>
                <a:latin typeface="Arial" panose="020B0604020202020204" pitchFamily="34" charset="0"/>
              </a:rPr>
              <a:t>is an improved version of the original GAN that addresses some of the common issues related to training stability and convergence. It uses the </a:t>
            </a:r>
            <a:r>
              <a:rPr kumimoji="0" lang="en-US" altLang="en-US" sz="1050" b="1" i="0" u="none" strike="noStrike" cap="none" normalizeH="0" baseline="0" dirty="0">
                <a:ln>
                  <a:noFill/>
                </a:ln>
                <a:solidFill>
                  <a:schemeClr val="tx1"/>
                </a:solidFill>
                <a:effectLst/>
                <a:latin typeface="Arial" panose="020B0604020202020204" pitchFamily="34" charset="0"/>
              </a:rPr>
              <a:t>Wasserstein distance </a:t>
            </a:r>
            <a:r>
              <a:rPr kumimoji="0" lang="en-US" altLang="en-US" sz="1050" b="0" i="0" u="none" strike="noStrike" cap="none" normalizeH="0" baseline="0" dirty="0">
                <a:ln>
                  <a:noFill/>
                </a:ln>
                <a:solidFill>
                  <a:schemeClr val="tx1"/>
                </a:solidFill>
                <a:effectLst/>
                <a:latin typeface="Arial" panose="020B0604020202020204" pitchFamily="34" charset="0"/>
              </a:rPr>
              <a:t>(also known as Earth Mover’s Distance) as the loss function, which measures how much work is required to transform one distribution into another. This helps provide more meaningful gradients during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Advantages of WGAN: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1" i="0" u="none" strike="noStrike" cap="none" normalizeH="0" baseline="0" dirty="0">
                <a:ln>
                  <a:noFill/>
                </a:ln>
                <a:solidFill>
                  <a:schemeClr val="tx1"/>
                </a:solidFill>
                <a:effectLst/>
                <a:latin typeface="Arial" panose="020B0604020202020204" pitchFamily="34" charset="0"/>
              </a:rPr>
              <a:t>Improved Stability:</a:t>
            </a:r>
            <a:r>
              <a:rPr kumimoji="0" lang="en-US" altLang="en-US" sz="1050" b="0" i="0" u="none" strike="noStrike" cap="none" normalizeH="0" baseline="0" dirty="0">
                <a:ln>
                  <a:noFill/>
                </a:ln>
                <a:solidFill>
                  <a:schemeClr val="tx1"/>
                </a:solidFill>
                <a:effectLst/>
                <a:latin typeface="Arial" panose="020B0604020202020204" pitchFamily="34" charset="0"/>
              </a:rPr>
              <a:t> WGANs help stabilize training, especially for deep networks, reducing issues such as mode collapse.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1" i="0" u="none" strike="noStrike" cap="none" normalizeH="0" baseline="0" dirty="0">
                <a:ln>
                  <a:noFill/>
                </a:ln>
                <a:solidFill>
                  <a:schemeClr val="tx1"/>
                </a:solidFill>
                <a:effectLst/>
                <a:latin typeface="Arial" panose="020B0604020202020204" pitchFamily="34" charset="0"/>
              </a:rPr>
              <a:t>Better Convergence: </a:t>
            </a:r>
            <a:r>
              <a:rPr kumimoji="0" lang="en-US" altLang="en-US" sz="1050" b="0" i="0" u="none" strike="noStrike" cap="none" normalizeH="0" baseline="0" dirty="0">
                <a:ln>
                  <a:noFill/>
                </a:ln>
                <a:solidFill>
                  <a:schemeClr val="tx1"/>
                </a:solidFill>
                <a:effectLst/>
                <a:latin typeface="Arial" panose="020B0604020202020204" pitchFamily="34" charset="0"/>
              </a:rPr>
              <a:t>Unlike traditional GANs, WGANs provide continuous and smoother gradients, which help the generator improve more effectively.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1" i="0" u="none" strike="noStrike" cap="none" normalizeH="0" baseline="0" dirty="0">
                <a:ln>
                  <a:noFill/>
                </a:ln>
                <a:solidFill>
                  <a:schemeClr val="tx1"/>
                </a:solidFill>
                <a:effectLst/>
                <a:latin typeface="Arial" panose="020B0604020202020204" pitchFamily="34" charset="0"/>
              </a:rPr>
              <a:t>No Need for Sigmoid Activation in Discriminator: </a:t>
            </a:r>
            <a:r>
              <a:rPr kumimoji="0" lang="en-US" altLang="en-US" sz="1050" b="0" i="0" u="none" strike="noStrike" cap="none" normalizeH="0" baseline="0" dirty="0">
                <a:ln>
                  <a:noFill/>
                </a:ln>
                <a:solidFill>
                  <a:schemeClr val="tx1"/>
                </a:solidFill>
                <a:effectLst/>
                <a:latin typeface="Arial" panose="020B0604020202020204" pitchFamily="34" charset="0"/>
              </a:rPr>
              <a:t>WGANs do not require a sigmoid activation function in the discriminator, which allows the model to better handle real-valued outputs.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Loss Function Formula: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a:t>
            </a:r>
            <a:r>
              <a:rPr kumimoji="0" lang="en-US" altLang="en-US" sz="1050" b="1" i="0" u="none" strike="noStrike" cap="none" normalizeH="0" baseline="0" dirty="0">
                <a:ln>
                  <a:noFill/>
                </a:ln>
                <a:solidFill>
                  <a:schemeClr val="tx1"/>
                </a:solidFill>
                <a:effectLst/>
                <a:latin typeface="Arial" panose="020B0604020202020204" pitchFamily="34" charset="0"/>
              </a:rPr>
              <a:t>Discriminator Loss: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chemeClr val="tx1"/>
                </a:solidFill>
                <a:latin typeface="Arial" panose="020B0604020202020204" pitchFamily="34" charset="0"/>
              </a:rPr>
              <a:t>   </a:t>
            </a:r>
            <a:r>
              <a:rPr kumimoji="0" lang="en-US" altLang="en-US" sz="1050" b="1" i="0" u="none" strike="noStrike" cap="none" normalizeH="0" baseline="0" dirty="0">
                <a:ln>
                  <a:noFill/>
                </a:ln>
                <a:solidFill>
                  <a:schemeClr val="tx1"/>
                </a:solidFill>
                <a:effectLst/>
                <a:latin typeface="Arial" panose="020B0604020202020204" pitchFamily="34" charset="0"/>
              </a:rPr>
              <a:t>Generator Loss: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Gradient Penalty (WGAN-GP):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 To further stabilize training, a </a:t>
            </a:r>
            <a:r>
              <a:rPr kumimoji="0" lang="en-US" altLang="en-US" sz="1050" b="1" i="0" u="none" strike="noStrike" cap="none" normalizeH="0" baseline="0" dirty="0">
                <a:ln>
                  <a:noFill/>
                </a:ln>
                <a:solidFill>
                  <a:schemeClr val="tx1"/>
                </a:solidFill>
                <a:effectLst/>
                <a:latin typeface="Arial" panose="020B0604020202020204" pitchFamily="34" charset="0"/>
              </a:rPr>
              <a:t>gradient penalty</a:t>
            </a:r>
            <a:r>
              <a:rPr kumimoji="0" lang="en-US" altLang="en-US" sz="1050" b="0" i="0" u="none" strike="noStrike" cap="none" normalizeH="0" baseline="0" dirty="0">
                <a:ln>
                  <a:noFill/>
                </a:ln>
                <a:solidFill>
                  <a:schemeClr val="tx1"/>
                </a:solidFill>
                <a:effectLst/>
                <a:latin typeface="Arial" panose="020B0604020202020204" pitchFamily="34" charset="0"/>
              </a:rPr>
              <a:t> term is added to the discriminator loss: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The gradient penalty forces the gradients of the discriminator to have unit norm, improving the training dynamics.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WGAN in Your Project: </a:t>
            </a:r>
            <a:r>
              <a:rPr kumimoji="0" lang="en-US" altLang="en-US" sz="1050" b="0" i="0" u="none" strike="noStrike" cap="none" normalizeH="0" baseline="0" dirty="0">
                <a:ln>
                  <a:noFill/>
                </a:ln>
                <a:solidFill>
                  <a:schemeClr val="tx1"/>
                </a:solidFill>
                <a:effectLst/>
                <a:latin typeface="Arial" panose="020B0604020202020204" pitchFamily="34" charset="0"/>
              </a:rPr>
              <a:t>In this project, </a:t>
            </a:r>
            <a:r>
              <a:rPr kumimoji="0" lang="en-US" altLang="en-US" sz="1050" b="1" i="0" u="none" strike="noStrike" cap="none" normalizeH="0" baseline="0" dirty="0">
                <a:ln>
                  <a:noFill/>
                </a:ln>
                <a:solidFill>
                  <a:schemeClr val="tx1"/>
                </a:solidFill>
                <a:effectLst/>
                <a:latin typeface="Arial" panose="020B0604020202020204" pitchFamily="34" charset="0"/>
              </a:rPr>
              <a:t>WGAN</a:t>
            </a:r>
            <a:r>
              <a:rPr kumimoji="0" lang="en-US" altLang="en-US" sz="1050" b="0" i="0" u="none" strike="noStrike" cap="none" normalizeH="0" baseline="0" dirty="0">
                <a:ln>
                  <a:noFill/>
                </a:ln>
                <a:solidFill>
                  <a:schemeClr val="tx1"/>
                </a:solidFill>
                <a:effectLst/>
                <a:latin typeface="Arial" panose="020B0604020202020204" pitchFamily="34" charset="0"/>
              </a:rPr>
              <a:t> was chosen to help stabilize the training of the DCGAN model for generating brain tumor MRI images. The </a:t>
            </a:r>
            <a:r>
              <a:rPr kumimoji="0" lang="en-US" altLang="en-US" sz="1050" b="1" i="0" u="none" strike="noStrike" cap="none" normalizeH="0" baseline="0" dirty="0">
                <a:ln>
                  <a:noFill/>
                </a:ln>
                <a:solidFill>
                  <a:schemeClr val="tx1"/>
                </a:solidFill>
                <a:effectLst/>
                <a:latin typeface="Arial" panose="020B0604020202020204" pitchFamily="34" charset="0"/>
              </a:rPr>
              <a:t>WGAN-GP</a:t>
            </a:r>
            <a:r>
              <a:rPr kumimoji="0" lang="en-US" altLang="en-US" sz="1050" b="0" i="0" u="none" strike="noStrike" cap="none" normalizeH="0" baseline="0" dirty="0">
                <a:ln>
                  <a:noFill/>
                </a:ln>
                <a:solidFill>
                  <a:schemeClr val="tx1"/>
                </a:solidFill>
                <a:effectLst/>
                <a:latin typeface="Arial" panose="020B0604020202020204" pitchFamily="34" charset="0"/>
              </a:rPr>
              <a:t> variant was implemented to prevent gradient vanishing and improve the model’s convergence.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D9F9680C-4709-22EF-28F1-5F853F9B6092}"/>
              </a:ext>
            </a:extLst>
          </p:cNvPr>
          <p:cNvPicPr>
            <a:picLocks noChangeAspect="1"/>
          </p:cNvPicPr>
          <p:nvPr/>
        </p:nvPicPr>
        <p:blipFill>
          <a:blip r:embed="rId2"/>
          <a:stretch>
            <a:fillRect/>
          </a:stretch>
        </p:blipFill>
        <p:spPr>
          <a:xfrm>
            <a:off x="3203153" y="4157044"/>
            <a:ext cx="2025749" cy="243532"/>
          </a:xfrm>
          <a:prstGeom prst="rect">
            <a:avLst/>
          </a:prstGeom>
        </p:spPr>
      </p:pic>
      <p:pic>
        <p:nvPicPr>
          <p:cNvPr id="21" name="Picture 20">
            <a:extLst>
              <a:ext uri="{FF2B5EF4-FFF2-40B4-BE49-F238E27FC236}">
                <a16:creationId xmlns:a16="http://schemas.microsoft.com/office/drawing/2014/main" id="{C3A4CD82-2460-6870-7E2A-D38EF75C9B6B}"/>
              </a:ext>
            </a:extLst>
          </p:cNvPr>
          <p:cNvPicPr>
            <a:picLocks noChangeAspect="1"/>
          </p:cNvPicPr>
          <p:nvPr/>
        </p:nvPicPr>
        <p:blipFill>
          <a:blip r:embed="rId3"/>
          <a:stretch>
            <a:fillRect/>
          </a:stretch>
        </p:blipFill>
        <p:spPr>
          <a:xfrm>
            <a:off x="3053590" y="4461698"/>
            <a:ext cx="1475709" cy="262879"/>
          </a:xfrm>
          <a:prstGeom prst="rect">
            <a:avLst/>
          </a:prstGeom>
        </p:spPr>
      </p:pic>
      <p:pic>
        <p:nvPicPr>
          <p:cNvPr id="23" name="Picture 22">
            <a:extLst>
              <a:ext uri="{FF2B5EF4-FFF2-40B4-BE49-F238E27FC236}">
                <a16:creationId xmlns:a16="http://schemas.microsoft.com/office/drawing/2014/main" id="{8D75B2CA-9975-2D75-D99C-2DCFB2DD5F38}"/>
              </a:ext>
            </a:extLst>
          </p:cNvPr>
          <p:cNvPicPr>
            <a:picLocks noChangeAspect="1"/>
          </p:cNvPicPr>
          <p:nvPr/>
        </p:nvPicPr>
        <p:blipFill>
          <a:blip r:embed="rId4"/>
          <a:stretch>
            <a:fillRect/>
          </a:stretch>
        </p:blipFill>
        <p:spPr>
          <a:xfrm>
            <a:off x="1694576" y="4847951"/>
            <a:ext cx="6370213" cy="467362"/>
          </a:xfrm>
          <a:prstGeom prst="rect">
            <a:avLst/>
          </a:prstGeom>
        </p:spPr>
      </p:pic>
      <p:pic>
        <p:nvPicPr>
          <p:cNvPr id="25" name="Picture 24">
            <a:extLst>
              <a:ext uri="{FF2B5EF4-FFF2-40B4-BE49-F238E27FC236}">
                <a16:creationId xmlns:a16="http://schemas.microsoft.com/office/drawing/2014/main" id="{676BF2B4-B998-1567-D638-59202196D274}"/>
              </a:ext>
            </a:extLst>
          </p:cNvPr>
          <p:cNvPicPr>
            <a:picLocks noChangeAspect="1"/>
          </p:cNvPicPr>
          <p:nvPr/>
        </p:nvPicPr>
        <p:blipFill>
          <a:blip r:embed="rId5"/>
          <a:stretch>
            <a:fillRect/>
          </a:stretch>
        </p:blipFill>
        <p:spPr>
          <a:xfrm>
            <a:off x="7127536" y="5471793"/>
            <a:ext cx="2059064" cy="200759"/>
          </a:xfrm>
          <a:prstGeom prst="rect">
            <a:avLst/>
          </a:prstGeom>
        </p:spPr>
      </p:pic>
    </p:spTree>
    <p:extLst>
      <p:ext uri="{BB962C8B-B14F-4D97-AF65-F5344CB8AC3E}">
        <p14:creationId xmlns:p14="http://schemas.microsoft.com/office/powerpoint/2010/main" val="377522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0486-B946-EDC1-98A6-49E5AD9FB972}"/>
              </a:ext>
            </a:extLst>
          </p:cNvPr>
          <p:cNvSpPr>
            <a:spLocks noGrp="1"/>
          </p:cNvSpPr>
          <p:nvPr>
            <p:ph type="title"/>
          </p:nvPr>
        </p:nvSpPr>
        <p:spPr/>
        <p:txBody>
          <a:bodyPr/>
          <a:lstStyle/>
          <a:p>
            <a:r>
              <a:rPr lang="en-IN" dirty="0"/>
              <a:t>Evaluation metrics</a:t>
            </a:r>
          </a:p>
        </p:txBody>
      </p:sp>
      <p:sp>
        <p:nvSpPr>
          <p:cNvPr id="4" name="Rectangle 1">
            <a:extLst>
              <a:ext uri="{FF2B5EF4-FFF2-40B4-BE49-F238E27FC236}">
                <a16:creationId xmlns:a16="http://schemas.microsoft.com/office/drawing/2014/main" id="{73107BCE-9E39-A875-FA89-AE586260C2B0}"/>
              </a:ext>
            </a:extLst>
          </p:cNvPr>
          <p:cNvSpPr>
            <a:spLocks noGrp="1" noChangeArrowheads="1"/>
          </p:cNvSpPr>
          <p:nvPr>
            <p:ph idx="1"/>
          </p:nvPr>
        </p:nvSpPr>
        <p:spPr bwMode="auto">
          <a:xfrm>
            <a:off x="436229" y="2661242"/>
            <a:ext cx="7340366"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100" b="1" i="0" u="none" strike="noStrike" cap="none" normalizeH="0" baseline="0" dirty="0">
                <a:ln>
                  <a:noFill/>
                </a:ln>
                <a:solidFill>
                  <a:schemeClr val="tx1"/>
                </a:solidFill>
                <a:effectLst/>
                <a:latin typeface="Arial" panose="020B0604020202020204" pitchFamily="34" charset="0"/>
              </a:rPr>
              <a:t>Inception Score (IS)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228600" lvl="1" indent="0" eaLnBrk="0" fontAlgn="base" hangingPunct="0">
              <a:spcBef>
                <a:spcPct val="0"/>
              </a:spcBef>
              <a:spcAft>
                <a:spcPct val="0"/>
              </a:spcAft>
              <a:buClrTx/>
              <a:buFontTx/>
              <a:buChar char="•"/>
            </a:pPr>
            <a:r>
              <a:rPr kumimoji="0" lang="en-US" altLang="en-US" sz="1100" b="1" i="0" u="none" strike="noStrike" cap="none" normalizeH="0" baseline="0" dirty="0">
                <a:ln>
                  <a:noFill/>
                </a:ln>
                <a:solidFill>
                  <a:schemeClr val="tx1"/>
                </a:solidFill>
                <a:effectLst/>
                <a:latin typeface="Arial" panose="020B0604020202020204" pitchFamily="34" charset="0"/>
              </a:rPr>
              <a:t>Purpose</a:t>
            </a:r>
            <a:r>
              <a:rPr kumimoji="0" lang="en-US" altLang="en-US" sz="1100" b="0" i="0" u="none" strike="noStrike" cap="none" normalizeH="0" baseline="0" dirty="0">
                <a:ln>
                  <a:noFill/>
                </a:ln>
                <a:solidFill>
                  <a:schemeClr val="tx1"/>
                </a:solidFill>
                <a:effectLst/>
                <a:latin typeface="Arial" panose="020B0604020202020204" pitchFamily="34" charset="0"/>
              </a:rPr>
              <a:t>: Measures the quality and diversity of generated images.</a:t>
            </a:r>
          </a:p>
          <a:p>
            <a:pPr marL="228600" lvl="1" indent="0" eaLnBrk="0" fontAlgn="base" hangingPunct="0">
              <a:spcBef>
                <a:spcPct val="0"/>
              </a:spcBef>
              <a:spcAft>
                <a:spcPct val="0"/>
              </a:spcAft>
              <a:buClrTx/>
              <a:buFontTx/>
              <a:buChar char="•"/>
            </a:pPr>
            <a:r>
              <a:rPr kumimoji="0" lang="en-US" altLang="en-US" sz="1100" b="1" i="0" u="none" strike="noStrike" cap="none" normalizeH="0" baseline="0" dirty="0">
                <a:ln>
                  <a:noFill/>
                </a:ln>
                <a:solidFill>
                  <a:schemeClr val="tx1"/>
                </a:solidFill>
                <a:effectLst/>
                <a:latin typeface="Arial" panose="020B0604020202020204" pitchFamily="34" charset="0"/>
              </a:rPr>
              <a:t>How It Works</a:t>
            </a:r>
            <a:r>
              <a:rPr kumimoji="0" lang="en-US" altLang="en-US" sz="1100" b="0" i="0" u="none" strike="noStrike" cap="none" normalizeH="0" baseline="0" dirty="0">
                <a:ln>
                  <a:noFill/>
                </a:ln>
                <a:solidFill>
                  <a:schemeClr val="tx1"/>
                </a:solidFill>
                <a:effectLst/>
                <a:latin typeface="Arial" panose="020B0604020202020204" pitchFamily="34" charset="0"/>
              </a:rPr>
              <a:t>: High scores indicate that generated images are realistic and varied, meaning the Generator creates images that resemble the diversity in real MRI images. (less than 1 being minimum and above 1 and less than 10 being good)</a:t>
            </a:r>
          </a:p>
          <a:p>
            <a:pPr marL="228600" lvl="1" indent="0" eaLnBrk="0" fontAlgn="base" hangingPunct="0">
              <a:spcBef>
                <a:spcPct val="0"/>
              </a:spcBef>
              <a:spcAft>
                <a:spcPct val="0"/>
              </a:spcAft>
              <a:buClrTx/>
              <a:buFontTx/>
              <a:buChar char="•"/>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Fréchet Inception Distance (FID)</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228600" lvl="1" indent="0" eaLnBrk="0" fontAlgn="base" hangingPunct="0">
              <a:spcBef>
                <a:spcPct val="0"/>
              </a:spcBef>
              <a:spcAft>
                <a:spcPct val="0"/>
              </a:spcAft>
              <a:buClrTx/>
              <a:buFontTx/>
              <a:buChar char="•"/>
            </a:pPr>
            <a:r>
              <a:rPr kumimoji="0" lang="en-US" altLang="en-US" sz="1100" b="1" i="0" u="none" strike="noStrike" cap="none" normalizeH="0" baseline="0" dirty="0">
                <a:ln>
                  <a:noFill/>
                </a:ln>
                <a:solidFill>
                  <a:schemeClr val="tx1"/>
                </a:solidFill>
                <a:effectLst/>
                <a:latin typeface="Arial" panose="020B0604020202020204" pitchFamily="34" charset="0"/>
              </a:rPr>
              <a:t>Purpose</a:t>
            </a:r>
            <a:r>
              <a:rPr kumimoji="0" lang="en-US" altLang="en-US" sz="1100" b="0" i="0" u="none" strike="noStrike" cap="none" normalizeH="0" baseline="0" dirty="0">
                <a:ln>
                  <a:noFill/>
                </a:ln>
                <a:solidFill>
                  <a:schemeClr val="tx1"/>
                </a:solidFill>
                <a:effectLst/>
                <a:latin typeface="Arial" panose="020B0604020202020204" pitchFamily="34" charset="0"/>
              </a:rPr>
              <a:t>: Evaluates the similarity between real and generated images.</a:t>
            </a:r>
          </a:p>
          <a:p>
            <a:pPr marL="228600" lvl="1" indent="0" eaLnBrk="0" fontAlgn="base" hangingPunct="0">
              <a:spcBef>
                <a:spcPct val="0"/>
              </a:spcBef>
              <a:spcAft>
                <a:spcPct val="0"/>
              </a:spcAft>
              <a:buClrTx/>
              <a:buFontTx/>
              <a:buChar char="•"/>
            </a:pPr>
            <a:r>
              <a:rPr kumimoji="0" lang="en-US" altLang="en-US" sz="1100" b="1" i="0" u="none" strike="noStrike" cap="none" normalizeH="0" baseline="0" dirty="0">
                <a:ln>
                  <a:noFill/>
                </a:ln>
                <a:solidFill>
                  <a:schemeClr val="tx1"/>
                </a:solidFill>
                <a:effectLst/>
                <a:latin typeface="Arial" panose="020B0604020202020204" pitchFamily="34" charset="0"/>
              </a:rPr>
              <a:t>How It Works</a:t>
            </a:r>
            <a:r>
              <a:rPr kumimoji="0" lang="en-US" altLang="en-US" sz="1100" b="0" i="0" u="none" strike="noStrike" cap="none" normalizeH="0" baseline="0" dirty="0">
                <a:ln>
                  <a:noFill/>
                </a:ln>
                <a:solidFill>
                  <a:schemeClr val="tx1"/>
                </a:solidFill>
                <a:effectLst/>
                <a:latin typeface="Arial" panose="020B0604020202020204" pitchFamily="34" charset="0"/>
              </a:rPr>
              <a:t>: Lower FID scores indicate that the synthetic images are closer to the real MRI images in terms of feature distribution. (less than 10 being good and more than 10 being bad)</a:t>
            </a:r>
          </a:p>
          <a:p>
            <a:pPr marL="228600" lvl="1" indent="0" eaLnBrk="0" fontAlgn="base" hangingPunct="0">
              <a:spcBef>
                <a:spcPct val="0"/>
              </a:spcBef>
              <a:spcAft>
                <a:spcPct val="0"/>
              </a:spcAft>
              <a:buClrTx/>
              <a:buFontTx/>
              <a:buChar char="•"/>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Generator and Discriminator Accuracy</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228600" lvl="1" indent="0" eaLnBrk="0" fontAlgn="base" hangingPunct="0">
              <a:spcBef>
                <a:spcPct val="0"/>
              </a:spcBef>
              <a:spcAft>
                <a:spcPct val="0"/>
              </a:spcAft>
              <a:buClrTx/>
              <a:buFontTx/>
              <a:buChar char="•"/>
            </a:pPr>
            <a:r>
              <a:rPr kumimoji="0" lang="en-US" altLang="en-US" sz="1100" b="1" i="0" u="none" strike="noStrike" cap="none" normalizeH="0" baseline="0" dirty="0">
                <a:ln>
                  <a:noFill/>
                </a:ln>
                <a:solidFill>
                  <a:schemeClr val="tx1"/>
                </a:solidFill>
                <a:effectLst/>
                <a:latin typeface="Arial" panose="020B0604020202020204" pitchFamily="34" charset="0"/>
              </a:rPr>
              <a:t>Purpose</a:t>
            </a:r>
            <a:r>
              <a:rPr kumimoji="0" lang="en-US" altLang="en-US" sz="1100" b="0" i="0" u="none" strike="noStrike" cap="none" normalizeH="0" baseline="0" dirty="0">
                <a:ln>
                  <a:noFill/>
                </a:ln>
                <a:solidFill>
                  <a:schemeClr val="tx1"/>
                </a:solidFill>
                <a:effectLst/>
                <a:latin typeface="Arial" panose="020B0604020202020204" pitchFamily="34" charset="0"/>
              </a:rPr>
              <a:t>: Track model performance during training.</a:t>
            </a:r>
          </a:p>
          <a:p>
            <a:pPr marL="228600" lvl="1" indent="0" eaLnBrk="0" fontAlgn="base" hangingPunct="0">
              <a:spcBef>
                <a:spcPct val="0"/>
              </a:spcBef>
              <a:spcAft>
                <a:spcPct val="0"/>
              </a:spcAft>
              <a:buClrTx/>
              <a:buFontTx/>
              <a:buChar char="•"/>
            </a:pPr>
            <a:r>
              <a:rPr kumimoji="0" lang="en-US" altLang="en-US" sz="1100" b="1" i="0" u="none" strike="noStrike" cap="none" normalizeH="0" baseline="0" dirty="0">
                <a:ln>
                  <a:noFill/>
                </a:ln>
                <a:solidFill>
                  <a:schemeClr val="tx1"/>
                </a:solidFill>
                <a:effectLst/>
                <a:latin typeface="Arial" panose="020B0604020202020204" pitchFamily="34" charset="0"/>
              </a:rPr>
              <a:t>Interpretation</a:t>
            </a:r>
            <a:r>
              <a:rPr kumimoji="0" lang="en-US" altLang="en-US" sz="1100" b="0" i="0" u="none" strike="noStrike" cap="none" normalizeH="0" baseline="0" dirty="0">
                <a:ln>
                  <a:noFill/>
                </a:ln>
                <a:solidFill>
                  <a:schemeClr val="tx1"/>
                </a:solidFill>
                <a:effectLst/>
                <a:latin typeface="Arial" panose="020B0604020202020204" pitchFamily="34" charset="0"/>
              </a:rPr>
              <a:t>: Generator accuracy measures its success in fooling the Discriminator and creating synthetic images, while Discriminator accuracy reflects its ability to differentiate real from fake images.</a:t>
            </a:r>
          </a:p>
          <a:p>
            <a:pPr marL="228600" lvl="1" indent="0" eaLnBrk="0" fontAlgn="base" hangingPunct="0">
              <a:spcBef>
                <a:spcPct val="0"/>
              </a:spcBef>
              <a:spcAft>
                <a:spcPct val="0"/>
              </a:spcAft>
              <a:buClrTx/>
              <a:buFontTx/>
              <a:buChar char="•"/>
            </a:pPr>
            <a:r>
              <a:rPr lang="en-US" sz="1100" dirty="0">
                <a:latin typeface="Arial" panose="020B0604020202020204" pitchFamily="34" charset="0"/>
                <a:cs typeface="Arial" panose="020B0604020202020204" pitchFamily="34" charset="0"/>
              </a:rPr>
              <a:t>A discriminator accuracy of 50% and generator accuracy of 100% typically signifies that the GAN has achieved a stable state, where generated images are high-quality and realistic. This is a positive outcome for a GAN model aimed at creating realistic brain tumor MRI images, as it suggests that the model has effectively learned the underlying distribution of the real images.</a:t>
            </a:r>
            <a:endParaRPr lang="en-US" sz="1100" dirty="0">
              <a:solidFill>
                <a:schemeClr val="tx1"/>
              </a:solidFill>
              <a:latin typeface="Arial" panose="020B0604020202020204" pitchFamily="34" charset="0"/>
              <a:cs typeface="Arial" panose="020B0604020202020204" pitchFamily="34" charset="0"/>
            </a:endParaRPr>
          </a:p>
          <a:p>
            <a:pPr marL="228600" lvl="1" indent="0" eaLnBrk="0" fontAlgn="base" hangingPunct="0">
              <a:spcBef>
                <a:spcPct val="0"/>
              </a:spcBef>
              <a:spcAft>
                <a:spcPct val="0"/>
              </a:spcAft>
              <a:buClrTx/>
              <a:buFontTx/>
              <a:buChar char="•"/>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Loss</a:t>
            </a:r>
            <a:r>
              <a:rPr lang="en-US" altLang="en-US" sz="1100" dirty="0">
                <a:solidFill>
                  <a:schemeClr val="tx1"/>
                </a:solidFill>
                <a:latin typeface="Arial" panose="020B0604020202020204" pitchFamily="34" charset="0"/>
              </a:rPr>
              <a:t>: </a:t>
            </a:r>
            <a:r>
              <a:rPr lang="en-US" sz="1100" dirty="0">
                <a:latin typeface="Arial" panose="020B0604020202020204" pitchFamily="34" charset="0"/>
                <a:cs typeface="Arial" panose="020B0604020202020204" pitchFamily="34" charset="0"/>
              </a:rPr>
              <a:t>These loss values indicate that GAN model is progressing well, with the generator effectively learning to create realistic images and discriminator is able to distinguish properly.</a:t>
            </a:r>
            <a:endPar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24F28FF6-1A3E-6797-28AD-18F6D7C8AFC3}"/>
              </a:ext>
            </a:extLst>
          </p:cNvPr>
          <p:cNvGraphicFramePr>
            <a:graphicFrameLocks noGrp="1"/>
          </p:cNvGraphicFramePr>
          <p:nvPr>
            <p:extLst>
              <p:ext uri="{D42A27DB-BD31-4B8C-83A1-F6EECF244321}">
                <p14:modId xmlns:p14="http://schemas.microsoft.com/office/powerpoint/2010/main" val="2179939766"/>
              </p:ext>
            </p:extLst>
          </p:nvPr>
        </p:nvGraphicFramePr>
        <p:xfrm>
          <a:off x="7961151" y="2969703"/>
          <a:ext cx="3552272" cy="3056440"/>
        </p:xfrm>
        <a:graphic>
          <a:graphicData uri="http://schemas.openxmlformats.org/drawingml/2006/table">
            <a:tbl>
              <a:tblPr firstRow="1" bandRow="1">
                <a:tableStyleId>{21E4AEA4-8DFA-4A89-87EB-49C32662AFE0}</a:tableStyleId>
              </a:tblPr>
              <a:tblGrid>
                <a:gridCol w="1776136">
                  <a:extLst>
                    <a:ext uri="{9D8B030D-6E8A-4147-A177-3AD203B41FA5}">
                      <a16:colId xmlns:a16="http://schemas.microsoft.com/office/drawing/2014/main" val="3948535097"/>
                    </a:ext>
                  </a:extLst>
                </a:gridCol>
                <a:gridCol w="1776136">
                  <a:extLst>
                    <a:ext uri="{9D8B030D-6E8A-4147-A177-3AD203B41FA5}">
                      <a16:colId xmlns:a16="http://schemas.microsoft.com/office/drawing/2014/main" val="426898735"/>
                    </a:ext>
                  </a:extLst>
                </a:gridCol>
              </a:tblGrid>
              <a:tr h="564182">
                <a:tc>
                  <a:txBody>
                    <a:bodyPr/>
                    <a:lstStyle/>
                    <a:p>
                      <a:pPr algn="ctr"/>
                      <a:r>
                        <a:rPr lang="en-IN" b="1" dirty="0"/>
                        <a:t>Metric</a:t>
                      </a:r>
                    </a:p>
                  </a:txBody>
                  <a:tcPr/>
                </a:tc>
                <a:tc>
                  <a:txBody>
                    <a:bodyPr/>
                    <a:lstStyle/>
                    <a:p>
                      <a:pPr algn="ctr"/>
                      <a:r>
                        <a:rPr lang="en-IN" b="1" dirty="0"/>
                        <a:t>Output</a:t>
                      </a:r>
                    </a:p>
                  </a:txBody>
                  <a:tcPr/>
                </a:tc>
                <a:extLst>
                  <a:ext uri="{0D108BD9-81ED-4DB2-BD59-A6C34878D82A}">
                    <a16:rowId xmlns:a16="http://schemas.microsoft.com/office/drawing/2014/main" val="2635783972"/>
                  </a:ext>
                </a:extLst>
              </a:tr>
              <a:tr h="572018">
                <a:tc>
                  <a:txBody>
                    <a:bodyPr/>
                    <a:lstStyle/>
                    <a:p>
                      <a:pPr algn="ctr"/>
                      <a:r>
                        <a:rPr lang="en-IN" b="1" dirty="0"/>
                        <a:t>FID Score</a:t>
                      </a:r>
                    </a:p>
                  </a:txBody>
                  <a:tcPr/>
                </a:tc>
                <a:tc>
                  <a:txBody>
                    <a:bodyPr/>
                    <a:lstStyle/>
                    <a:p>
                      <a:pPr algn="ctr"/>
                      <a:r>
                        <a:rPr lang="en-IN" b="1" dirty="0"/>
                        <a:t>6.188(approx.)</a:t>
                      </a:r>
                    </a:p>
                  </a:txBody>
                  <a:tcPr/>
                </a:tc>
                <a:extLst>
                  <a:ext uri="{0D108BD9-81ED-4DB2-BD59-A6C34878D82A}">
                    <a16:rowId xmlns:a16="http://schemas.microsoft.com/office/drawing/2014/main" val="3609308999"/>
                  </a:ext>
                </a:extLst>
              </a:tr>
              <a:tr h="572018">
                <a:tc>
                  <a:txBody>
                    <a:bodyPr/>
                    <a:lstStyle/>
                    <a:p>
                      <a:pPr algn="ctr"/>
                      <a:r>
                        <a:rPr lang="en-IN" b="1" dirty="0"/>
                        <a:t>Inception Score</a:t>
                      </a:r>
                    </a:p>
                  </a:txBody>
                  <a:tcPr/>
                </a:tc>
                <a:tc>
                  <a:txBody>
                    <a:bodyPr/>
                    <a:lstStyle/>
                    <a:p>
                      <a:pPr algn="ctr"/>
                      <a:r>
                        <a:rPr lang="en-IN" b="1" dirty="0"/>
                        <a:t>6.73(approx.)</a:t>
                      </a:r>
                    </a:p>
                  </a:txBody>
                  <a:tcPr/>
                </a:tc>
                <a:extLst>
                  <a:ext uri="{0D108BD9-81ED-4DB2-BD59-A6C34878D82A}">
                    <a16:rowId xmlns:a16="http://schemas.microsoft.com/office/drawing/2014/main" val="2724109332"/>
                  </a:ext>
                </a:extLst>
              </a:tr>
              <a:tr h="572018">
                <a:tc>
                  <a:txBody>
                    <a:bodyPr/>
                    <a:lstStyle/>
                    <a:p>
                      <a:pPr algn="ctr"/>
                      <a:r>
                        <a:rPr lang="en-IN" b="1" dirty="0"/>
                        <a:t>Generator Loss</a:t>
                      </a:r>
                    </a:p>
                  </a:txBody>
                  <a:tcPr/>
                </a:tc>
                <a:tc>
                  <a:txBody>
                    <a:bodyPr/>
                    <a:lstStyle/>
                    <a:p>
                      <a:pPr algn="ctr"/>
                      <a:r>
                        <a:rPr lang="en-IN" b="1"/>
                        <a:t>0.299</a:t>
                      </a:r>
                      <a:endParaRPr lang="en-IN" b="1" dirty="0"/>
                    </a:p>
                  </a:txBody>
                  <a:tcPr/>
                </a:tc>
                <a:extLst>
                  <a:ext uri="{0D108BD9-81ED-4DB2-BD59-A6C34878D82A}">
                    <a16:rowId xmlns:a16="http://schemas.microsoft.com/office/drawing/2014/main" val="1090364813"/>
                  </a:ext>
                </a:extLst>
              </a:tr>
              <a:tr h="572018">
                <a:tc>
                  <a:txBody>
                    <a:bodyPr/>
                    <a:lstStyle/>
                    <a:p>
                      <a:pPr algn="ctr"/>
                      <a:r>
                        <a:rPr lang="en-IN" b="1" dirty="0"/>
                        <a:t>Discriminator Loss</a:t>
                      </a:r>
                    </a:p>
                  </a:txBody>
                  <a:tcPr/>
                </a:tc>
                <a:tc>
                  <a:txBody>
                    <a:bodyPr/>
                    <a:lstStyle/>
                    <a:p>
                      <a:pPr algn="ctr"/>
                      <a:r>
                        <a:rPr lang="en-IN" b="1" dirty="0"/>
                        <a:t>0.746</a:t>
                      </a:r>
                    </a:p>
                  </a:txBody>
                  <a:tcPr/>
                </a:tc>
                <a:extLst>
                  <a:ext uri="{0D108BD9-81ED-4DB2-BD59-A6C34878D82A}">
                    <a16:rowId xmlns:a16="http://schemas.microsoft.com/office/drawing/2014/main" val="1996387508"/>
                  </a:ext>
                </a:extLst>
              </a:tr>
            </a:tbl>
          </a:graphicData>
        </a:graphic>
      </p:graphicFrame>
    </p:spTree>
    <p:extLst>
      <p:ext uri="{BB962C8B-B14F-4D97-AF65-F5344CB8AC3E}">
        <p14:creationId xmlns:p14="http://schemas.microsoft.com/office/powerpoint/2010/main" val="227367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BE83-6B54-EFD1-A0FE-58A62914B9FE}"/>
              </a:ext>
            </a:extLst>
          </p:cNvPr>
          <p:cNvSpPr>
            <a:spLocks noGrp="1"/>
          </p:cNvSpPr>
          <p:nvPr>
            <p:ph type="title"/>
          </p:nvPr>
        </p:nvSpPr>
        <p:spPr>
          <a:xfrm>
            <a:off x="2231136" y="268406"/>
            <a:ext cx="7729728" cy="1188720"/>
          </a:xfrm>
        </p:spPr>
        <p:txBody>
          <a:bodyPr/>
          <a:lstStyle/>
          <a:p>
            <a:r>
              <a:rPr lang="en-IN" dirty="0"/>
              <a:t>Ranges</a:t>
            </a:r>
          </a:p>
        </p:txBody>
      </p:sp>
      <p:sp>
        <p:nvSpPr>
          <p:cNvPr id="3" name="Content Placeholder 2">
            <a:extLst>
              <a:ext uri="{FF2B5EF4-FFF2-40B4-BE49-F238E27FC236}">
                <a16:creationId xmlns:a16="http://schemas.microsoft.com/office/drawing/2014/main" id="{DE616432-F216-6557-F17A-5296A7543D5F}"/>
              </a:ext>
            </a:extLst>
          </p:cNvPr>
          <p:cNvSpPr>
            <a:spLocks noGrp="1"/>
          </p:cNvSpPr>
          <p:nvPr>
            <p:ph idx="1"/>
          </p:nvPr>
        </p:nvSpPr>
        <p:spPr>
          <a:xfrm>
            <a:off x="679508" y="1622976"/>
            <a:ext cx="10519795" cy="4819769"/>
          </a:xfrm>
        </p:spPr>
        <p:txBody>
          <a:bodyPr>
            <a:noAutofit/>
          </a:bodyPr>
          <a:lstStyle/>
          <a:p>
            <a:pPr marL="0" indent="0" algn="just">
              <a:buNone/>
            </a:pPr>
            <a:r>
              <a:rPr lang="en-US" sz="1050" b="1" dirty="0"/>
              <a:t>Fréchet Inception Distance (FID) Score Range:</a:t>
            </a:r>
          </a:p>
          <a:p>
            <a:pPr lvl="1" algn="just"/>
            <a:r>
              <a:rPr lang="en-US" sz="1050" dirty="0"/>
              <a:t>0: Perfect score, indicating the generated images are indistinguishable from real images in terms of distribution.</a:t>
            </a:r>
          </a:p>
          <a:p>
            <a:pPr lvl="1" algn="just"/>
            <a:r>
              <a:rPr lang="en-US" sz="1050" dirty="0"/>
              <a:t>1-10: Excellent quality, where generated images are very close to real images. FID scores below 10 are often seen in high-quality GANs for non-complex images.</a:t>
            </a:r>
          </a:p>
          <a:p>
            <a:pPr lvl="1" algn="just"/>
            <a:r>
              <a:rPr lang="en-US" sz="1050" dirty="0"/>
              <a:t>10-50: Good quality, indicating that generated images are reasonably realistic, though there may be some noticeable differences compared to real images.</a:t>
            </a:r>
          </a:p>
          <a:p>
            <a:pPr lvl="1" algn="just"/>
            <a:r>
              <a:rPr lang="en-US" sz="1050" dirty="0"/>
              <a:t>50-100: Average quality, with the generated images often lacking finer details or having noticeable artifacts.</a:t>
            </a:r>
          </a:p>
          <a:p>
            <a:pPr lvl="1" algn="just"/>
            <a:r>
              <a:rPr lang="en-US" sz="1050" dirty="0"/>
              <a:t>Above 100: Low quality, meaning generated images are generally far from realistic. Scores this high suggest that the GAN is not capturing the real image distribution well.</a:t>
            </a:r>
          </a:p>
          <a:p>
            <a:pPr marL="0" indent="0" algn="just">
              <a:buNone/>
            </a:pPr>
            <a:r>
              <a:rPr lang="en-US" sz="1050" dirty="0"/>
              <a:t>       Lower FID scores are better, with scores below 10 generally indicating very high-quality, realistic images.</a:t>
            </a:r>
          </a:p>
          <a:p>
            <a:pPr marL="0" indent="0" algn="just">
              <a:buNone/>
            </a:pPr>
            <a:r>
              <a:rPr lang="en-US" sz="1050" b="1" dirty="0"/>
              <a:t>Inception Score (IS) Range:</a:t>
            </a:r>
          </a:p>
          <a:p>
            <a:pPr lvl="1" algn="just"/>
            <a:r>
              <a:rPr lang="en-US" sz="1050" dirty="0"/>
              <a:t>Below 3: Low diversity or quality, suggesting that generated images are not highly distinguishable or lack variety. Common in models that have not fully converged or have mode collapse (where the generator produces similar images repeatedly).</a:t>
            </a:r>
          </a:p>
          <a:p>
            <a:pPr lvl="1" algn="just"/>
            <a:r>
              <a:rPr lang="en-US" sz="1050" dirty="0"/>
              <a:t>3-5: Moderate quality and diversity, indicating that the generated images are somewhat realistic but could benefit from more variety.</a:t>
            </a:r>
          </a:p>
          <a:p>
            <a:pPr lvl="1" algn="just"/>
            <a:r>
              <a:rPr lang="en-US" sz="1050" dirty="0"/>
              <a:t>5-8: Good quality and diversity, where images are realistic and show notable variation, typically seen in well-trained GANs.</a:t>
            </a:r>
          </a:p>
          <a:p>
            <a:pPr lvl="1" algn="just"/>
            <a:r>
              <a:rPr lang="en-US" sz="1050" dirty="0"/>
              <a:t>Above 8: Excellent quality and diversity, with images that not only appear realistic but also represent a wide range of variations similar to real data. Scores above 8 are relatively rare and are often seen in high-quality models trained on complex datasets.</a:t>
            </a:r>
          </a:p>
          <a:p>
            <a:pPr marL="228600" lvl="1" indent="0" algn="just">
              <a:buNone/>
            </a:pPr>
            <a:r>
              <a:rPr lang="en-US" sz="1050" dirty="0"/>
              <a:t>Higher IS scores are better, with scores above 5 indicating good quality and diversity, and scores above 8 being exceptional.</a:t>
            </a:r>
          </a:p>
          <a:p>
            <a:pPr marL="0" indent="0" algn="just">
              <a:buNone/>
            </a:pPr>
            <a:endParaRPr lang="en-US" sz="1050" dirty="0"/>
          </a:p>
          <a:p>
            <a:pPr marL="0" indent="0" algn="just">
              <a:buNone/>
            </a:pPr>
            <a:r>
              <a:rPr lang="en-US" sz="1050" dirty="0"/>
              <a:t>An FID of 6.1888 is excellent, placing your model in the high-quality range for image realism.</a:t>
            </a:r>
          </a:p>
          <a:p>
            <a:pPr marL="0" indent="0" algn="just">
              <a:buNone/>
            </a:pPr>
            <a:r>
              <a:rPr lang="en-US" sz="1050" dirty="0"/>
              <a:t>An IS of 6.7 is also very good, indicating a diverse set of realistic images, suitable for robust data augmentation in medical imaging.</a:t>
            </a:r>
            <a:endParaRPr lang="en-IN" sz="1050" dirty="0"/>
          </a:p>
        </p:txBody>
      </p:sp>
    </p:spTree>
    <p:extLst>
      <p:ext uri="{BB962C8B-B14F-4D97-AF65-F5344CB8AC3E}">
        <p14:creationId xmlns:p14="http://schemas.microsoft.com/office/powerpoint/2010/main" val="192964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D12F7E-E99B-0415-521F-3CA1FE17462A}"/>
              </a:ext>
            </a:extLst>
          </p:cNvPr>
          <p:cNvPicPr>
            <a:picLocks noChangeAspect="1"/>
          </p:cNvPicPr>
          <p:nvPr/>
        </p:nvPicPr>
        <p:blipFill>
          <a:blip r:embed="rId2"/>
          <a:stretch>
            <a:fillRect/>
          </a:stretch>
        </p:blipFill>
        <p:spPr>
          <a:xfrm>
            <a:off x="469783" y="306230"/>
            <a:ext cx="5511567" cy="3048258"/>
          </a:xfrm>
          <a:prstGeom prst="rect">
            <a:avLst/>
          </a:prstGeom>
        </p:spPr>
      </p:pic>
      <p:pic>
        <p:nvPicPr>
          <p:cNvPr id="11" name="Picture 10">
            <a:extLst>
              <a:ext uri="{FF2B5EF4-FFF2-40B4-BE49-F238E27FC236}">
                <a16:creationId xmlns:a16="http://schemas.microsoft.com/office/drawing/2014/main" id="{073468F7-9D0F-24D4-2A70-29BF4C4B7690}"/>
              </a:ext>
            </a:extLst>
          </p:cNvPr>
          <p:cNvPicPr>
            <a:picLocks noChangeAspect="1"/>
          </p:cNvPicPr>
          <p:nvPr/>
        </p:nvPicPr>
        <p:blipFill>
          <a:blip r:embed="rId3"/>
          <a:stretch>
            <a:fillRect/>
          </a:stretch>
        </p:blipFill>
        <p:spPr>
          <a:xfrm>
            <a:off x="6732712" y="3716323"/>
            <a:ext cx="5183184" cy="2516665"/>
          </a:xfrm>
          <a:prstGeom prst="rect">
            <a:avLst/>
          </a:prstGeom>
        </p:spPr>
      </p:pic>
      <p:pic>
        <p:nvPicPr>
          <p:cNvPr id="4" name="Picture 3">
            <a:extLst>
              <a:ext uri="{FF2B5EF4-FFF2-40B4-BE49-F238E27FC236}">
                <a16:creationId xmlns:a16="http://schemas.microsoft.com/office/drawing/2014/main" id="{94779A78-8854-04F6-727E-141EA299E1CC}"/>
              </a:ext>
            </a:extLst>
          </p:cNvPr>
          <p:cNvPicPr>
            <a:picLocks noChangeAspect="1"/>
          </p:cNvPicPr>
          <p:nvPr/>
        </p:nvPicPr>
        <p:blipFill>
          <a:blip r:embed="rId4"/>
          <a:stretch>
            <a:fillRect/>
          </a:stretch>
        </p:blipFill>
        <p:spPr>
          <a:xfrm>
            <a:off x="6732712" y="92742"/>
            <a:ext cx="4688610" cy="3336258"/>
          </a:xfrm>
          <a:prstGeom prst="rect">
            <a:avLst/>
          </a:prstGeom>
        </p:spPr>
      </p:pic>
      <p:pic>
        <p:nvPicPr>
          <p:cNvPr id="8" name="Picture 7">
            <a:extLst>
              <a:ext uri="{FF2B5EF4-FFF2-40B4-BE49-F238E27FC236}">
                <a16:creationId xmlns:a16="http://schemas.microsoft.com/office/drawing/2014/main" id="{54E98B92-4596-A37A-E80E-33C0629CBFD8}"/>
              </a:ext>
            </a:extLst>
          </p:cNvPr>
          <p:cNvPicPr>
            <a:picLocks noChangeAspect="1"/>
          </p:cNvPicPr>
          <p:nvPr/>
        </p:nvPicPr>
        <p:blipFill>
          <a:blip r:embed="rId5"/>
          <a:stretch>
            <a:fillRect/>
          </a:stretch>
        </p:blipFill>
        <p:spPr>
          <a:xfrm>
            <a:off x="432250" y="3579014"/>
            <a:ext cx="5587430" cy="2735754"/>
          </a:xfrm>
          <a:prstGeom prst="rect">
            <a:avLst/>
          </a:prstGeom>
        </p:spPr>
      </p:pic>
    </p:spTree>
    <p:extLst>
      <p:ext uri="{BB962C8B-B14F-4D97-AF65-F5344CB8AC3E}">
        <p14:creationId xmlns:p14="http://schemas.microsoft.com/office/powerpoint/2010/main" val="129975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9594-F3BA-246E-F724-90ECC366EC0E}"/>
              </a:ext>
            </a:extLst>
          </p:cNvPr>
          <p:cNvSpPr>
            <a:spLocks noGrp="1"/>
          </p:cNvSpPr>
          <p:nvPr>
            <p:ph type="title"/>
          </p:nvPr>
        </p:nvSpPr>
        <p:spPr/>
        <p:txBody>
          <a:bodyPr/>
          <a:lstStyle/>
          <a:p>
            <a:r>
              <a:rPr lang="en-IN" dirty="0"/>
              <a:t>Introduction</a:t>
            </a:r>
          </a:p>
        </p:txBody>
      </p:sp>
      <p:sp>
        <p:nvSpPr>
          <p:cNvPr id="4" name="Rectangle 1">
            <a:extLst>
              <a:ext uri="{FF2B5EF4-FFF2-40B4-BE49-F238E27FC236}">
                <a16:creationId xmlns:a16="http://schemas.microsoft.com/office/drawing/2014/main" id="{A87FBCA6-9BE9-FCE6-813A-2E92420322E5}"/>
              </a:ext>
            </a:extLst>
          </p:cNvPr>
          <p:cNvSpPr>
            <a:spLocks noGrp="1" noChangeArrowheads="1"/>
          </p:cNvSpPr>
          <p:nvPr>
            <p:ph idx="1"/>
          </p:nvPr>
        </p:nvSpPr>
        <p:spPr bwMode="auto">
          <a:xfrm>
            <a:off x="1048624" y="2288101"/>
            <a:ext cx="723131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Importance of MRI in Brain Tumor Diagnosis</a:t>
            </a: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MRI (Magnetic Resonance Imaging) is essential for identifying and diagnosing brain tumors, providing detailed images for assessing tumor size, location, and type.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Challenges in Data Availability</a:t>
            </a: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There is a limited amount of labeled MRI data, which makes it difficult to train effective models for diagnosis. Small datasets can lead to lower accuracy and generalization in machine learning models for medical imaging.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Motivation for Using GANs</a:t>
            </a: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Generative Adversarial Networks (GANs) can help by generating synthetic MRI images, enhancing the dataset’s size and variability. Increased dataset diversity enables more robust model training, potentially improving diagnostic performance.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Objective of the Project</a:t>
            </a: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Develop a DCGAN model to create high-quality synthetic brain MRI images for data augmentation. Evaluate the generated images using metrics like the Inception Score and Fréchet Inception Distance to assess quality.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CDCB54D-C738-09CA-6303-D783D9136FD5}"/>
              </a:ext>
            </a:extLst>
          </p:cNvPr>
          <p:cNvPicPr>
            <a:picLocks noChangeAspect="1"/>
          </p:cNvPicPr>
          <p:nvPr/>
        </p:nvPicPr>
        <p:blipFill>
          <a:blip r:embed="rId2"/>
          <a:stretch>
            <a:fillRect/>
          </a:stretch>
        </p:blipFill>
        <p:spPr>
          <a:xfrm>
            <a:off x="8769628" y="2370656"/>
            <a:ext cx="2714116" cy="2880852"/>
          </a:xfrm>
          <a:prstGeom prst="rect">
            <a:avLst/>
          </a:prstGeom>
        </p:spPr>
      </p:pic>
    </p:spTree>
    <p:extLst>
      <p:ext uri="{BB962C8B-B14F-4D97-AF65-F5344CB8AC3E}">
        <p14:creationId xmlns:p14="http://schemas.microsoft.com/office/powerpoint/2010/main" val="44325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81F1-9B8A-026B-D92B-157B39353A68}"/>
              </a:ext>
            </a:extLst>
          </p:cNvPr>
          <p:cNvSpPr>
            <a:spLocks noGrp="1"/>
          </p:cNvSpPr>
          <p:nvPr>
            <p:ph type="title"/>
          </p:nvPr>
        </p:nvSpPr>
        <p:spPr/>
        <p:txBody>
          <a:bodyPr/>
          <a:lstStyle/>
          <a:p>
            <a:r>
              <a:rPr lang="en-IN" dirty="0"/>
              <a:t>Generated image samples</a:t>
            </a:r>
          </a:p>
        </p:txBody>
      </p:sp>
      <p:sp>
        <p:nvSpPr>
          <p:cNvPr id="5" name="Rectangle 2">
            <a:extLst>
              <a:ext uri="{FF2B5EF4-FFF2-40B4-BE49-F238E27FC236}">
                <a16:creationId xmlns:a16="http://schemas.microsoft.com/office/drawing/2014/main" id="{CF4E1199-CC9D-2C87-3824-FE3A2974C1B3}"/>
              </a:ext>
            </a:extLst>
          </p:cNvPr>
          <p:cNvSpPr>
            <a:spLocks noGrp="1" noChangeArrowheads="1"/>
          </p:cNvSpPr>
          <p:nvPr>
            <p:ph idx="1"/>
          </p:nvPr>
        </p:nvSpPr>
        <p:spPr bwMode="auto">
          <a:xfrm>
            <a:off x="964734" y="2366248"/>
            <a:ext cx="455522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Overview of Generated Images</a:t>
            </a:r>
          </a:p>
          <a:p>
            <a:pPr lvl="1" algn="just" eaLnBrk="0" fontAlgn="base" hangingPunct="0">
              <a:spcBef>
                <a:spcPct val="0"/>
              </a:spcBef>
              <a:spcAft>
                <a:spcPct val="0"/>
              </a:spcAft>
              <a:buClrTx/>
            </a:pPr>
            <a:r>
              <a:rPr kumimoji="0" lang="en-US" altLang="en-US" sz="1400" i="0" u="none" strike="noStrike" cap="none" normalizeH="0" baseline="0" dirty="0">
                <a:ln>
                  <a:noFill/>
                </a:ln>
                <a:solidFill>
                  <a:schemeClr val="tx1"/>
                </a:solidFill>
                <a:effectLst/>
                <a:latin typeface="Arial" panose="020B0604020202020204" pitchFamily="34" charset="0"/>
              </a:rPr>
              <a:t>Synthetic MRI images generated at the best-performing epoch.</a:t>
            </a:r>
          </a:p>
          <a:p>
            <a:pPr lvl="1" algn="just" eaLnBrk="0" fontAlgn="base" hangingPunct="0">
              <a:spcBef>
                <a:spcPct val="0"/>
              </a:spcBef>
              <a:spcAft>
                <a:spcPct val="0"/>
              </a:spcAft>
              <a:buClrTx/>
            </a:pPr>
            <a:r>
              <a:rPr kumimoji="0" lang="en-US" altLang="en-US" sz="1400" i="0" u="none" strike="noStrike" cap="none" normalizeH="0" baseline="0" dirty="0">
                <a:ln>
                  <a:noFill/>
                </a:ln>
                <a:solidFill>
                  <a:schemeClr val="tx1"/>
                </a:solidFill>
                <a:effectLst/>
                <a:latin typeface="Arial" panose="020B0604020202020204" pitchFamily="34" charset="0"/>
              </a:rPr>
              <a:t>Closely resemble real MRI scans, enhancing dataset quality.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Quality and Realism of Samples</a:t>
            </a:r>
          </a:p>
          <a:p>
            <a:pPr lvl="1" algn="just" eaLnBrk="0" fontAlgn="base" hangingPunct="0">
              <a:spcBef>
                <a:spcPct val="0"/>
              </a:spcBef>
              <a:spcAft>
                <a:spcPct val="0"/>
              </a:spcAft>
              <a:buClrTx/>
            </a:pPr>
            <a:r>
              <a:rPr kumimoji="0" lang="en-US" altLang="en-US" sz="1400" i="0" u="none" strike="noStrike" cap="none" normalizeH="0" baseline="0" dirty="0">
                <a:ln>
                  <a:noFill/>
                </a:ln>
                <a:solidFill>
                  <a:schemeClr val="tx1"/>
                </a:solidFill>
                <a:effectLst/>
                <a:latin typeface="Arial" panose="020B0604020202020204" pitchFamily="34" charset="0"/>
              </a:rPr>
              <a:t>High detail and realism in synthetic images.</a:t>
            </a:r>
          </a:p>
          <a:p>
            <a:pPr lvl="1" algn="just" eaLnBrk="0" fontAlgn="base" hangingPunct="0">
              <a:spcBef>
                <a:spcPct val="0"/>
              </a:spcBef>
              <a:spcAft>
                <a:spcPct val="0"/>
              </a:spcAft>
              <a:buClrTx/>
            </a:pPr>
            <a:r>
              <a:rPr kumimoji="0" lang="en-US" altLang="en-US" sz="1400" i="0" u="none" strike="noStrike" cap="none" normalizeH="0" baseline="0" dirty="0">
                <a:ln>
                  <a:noFill/>
                </a:ln>
                <a:solidFill>
                  <a:schemeClr val="tx1"/>
                </a:solidFill>
                <a:effectLst/>
                <a:latin typeface="Arial" panose="020B0604020202020204" pitchFamily="34" charset="0"/>
              </a:rPr>
              <a:t>Visible tumor-like patterns, comparable to real MRIs.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Potential Uses of Generated Images</a:t>
            </a:r>
          </a:p>
          <a:p>
            <a:pPr lvl="1" algn="just" eaLnBrk="0" fontAlgn="base" hangingPunct="0">
              <a:spcBef>
                <a:spcPct val="0"/>
              </a:spcBef>
              <a:spcAft>
                <a:spcPct val="0"/>
              </a:spcAft>
              <a:buClrTx/>
            </a:pPr>
            <a:r>
              <a:rPr kumimoji="0" lang="en-US" altLang="en-US" sz="1400" i="0" u="none" strike="noStrike" cap="none" normalizeH="0" baseline="0" dirty="0">
                <a:ln>
                  <a:noFill/>
                </a:ln>
                <a:solidFill>
                  <a:schemeClr val="tx1"/>
                </a:solidFill>
                <a:effectLst/>
                <a:latin typeface="Arial" panose="020B0604020202020204" pitchFamily="34" charset="0"/>
              </a:rPr>
              <a:t>Effective for data augmentation in diagnostic model training.</a:t>
            </a:r>
          </a:p>
          <a:p>
            <a:pPr lvl="1" algn="just" eaLnBrk="0" fontAlgn="base" hangingPunct="0">
              <a:spcBef>
                <a:spcPct val="0"/>
              </a:spcBef>
              <a:spcAft>
                <a:spcPct val="0"/>
              </a:spcAft>
              <a:buClrTx/>
            </a:pPr>
            <a:r>
              <a:rPr kumimoji="0" lang="en-US" altLang="en-US" sz="1400" i="0" u="none" strike="noStrike" cap="none" normalizeH="0" baseline="0" dirty="0">
                <a:ln>
                  <a:noFill/>
                </a:ln>
                <a:solidFill>
                  <a:schemeClr val="tx1"/>
                </a:solidFill>
                <a:effectLst/>
                <a:latin typeface="Arial" panose="020B0604020202020204" pitchFamily="34" charset="0"/>
              </a:rPr>
              <a:t>Helps balance datasets across different tumor types, improving generalization.</a:t>
            </a:r>
          </a:p>
        </p:txBody>
      </p:sp>
      <p:pic>
        <p:nvPicPr>
          <p:cNvPr id="7" name="Picture 6">
            <a:extLst>
              <a:ext uri="{FF2B5EF4-FFF2-40B4-BE49-F238E27FC236}">
                <a16:creationId xmlns:a16="http://schemas.microsoft.com/office/drawing/2014/main" id="{4D20DA83-6C2D-881E-C408-CECB1A43EA53}"/>
              </a:ext>
            </a:extLst>
          </p:cNvPr>
          <p:cNvPicPr>
            <a:picLocks noChangeAspect="1"/>
          </p:cNvPicPr>
          <p:nvPr/>
        </p:nvPicPr>
        <p:blipFill>
          <a:blip r:embed="rId2"/>
          <a:stretch>
            <a:fillRect/>
          </a:stretch>
        </p:blipFill>
        <p:spPr>
          <a:xfrm>
            <a:off x="5796952" y="2366248"/>
            <a:ext cx="6279685" cy="957513"/>
          </a:xfrm>
          <a:prstGeom prst="rect">
            <a:avLst/>
          </a:prstGeom>
        </p:spPr>
      </p:pic>
      <p:pic>
        <p:nvPicPr>
          <p:cNvPr id="9" name="Picture 8">
            <a:extLst>
              <a:ext uri="{FF2B5EF4-FFF2-40B4-BE49-F238E27FC236}">
                <a16:creationId xmlns:a16="http://schemas.microsoft.com/office/drawing/2014/main" id="{FE2449BF-51D6-3A9A-32EC-AE2EA92D6B3C}"/>
              </a:ext>
            </a:extLst>
          </p:cNvPr>
          <p:cNvPicPr>
            <a:picLocks noChangeAspect="1"/>
          </p:cNvPicPr>
          <p:nvPr/>
        </p:nvPicPr>
        <p:blipFill>
          <a:blip r:embed="rId3"/>
          <a:stretch>
            <a:fillRect/>
          </a:stretch>
        </p:blipFill>
        <p:spPr>
          <a:xfrm>
            <a:off x="7458910" y="3429000"/>
            <a:ext cx="2955767" cy="2937294"/>
          </a:xfrm>
          <a:prstGeom prst="rect">
            <a:avLst/>
          </a:prstGeom>
        </p:spPr>
      </p:pic>
    </p:spTree>
    <p:extLst>
      <p:ext uri="{BB962C8B-B14F-4D97-AF65-F5344CB8AC3E}">
        <p14:creationId xmlns:p14="http://schemas.microsoft.com/office/powerpoint/2010/main" val="361718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0891-5CD9-1787-F712-0DDB81574699}"/>
              </a:ext>
            </a:extLst>
          </p:cNvPr>
          <p:cNvSpPr>
            <a:spLocks noGrp="1"/>
          </p:cNvSpPr>
          <p:nvPr>
            <p:ph type="title"/>
          </p:nvPr>
        </p:nvSpPr>
        <p:spPr/>
        <p:txBody>
          <a:bodyPr/>
          <a:lstStyle/>
          <a:p>
            <a:r>
              <a:rPr lang="en-IN" dirty="0"/>
              <a:t>Comparison with real images</a:t>
            </a:r>
          </a:p>
        </p:txBody>
      </p:sp>
      <p:sp>
        <p:nvSpPr>
          <p:cNvPr id="4" name="Rectangle 1">
            <a:extLst>
              <a:ext uri="{FF2B5EF4-FFF2-40B4-BE49-F238E27FC236}">
                <a16:creationId xmlns:a16="http://schemas.microsoft.com/office/drawing/2014/main" id="{0C8A768E-35FB-56DE-1A85-48ADAB3F914B}"/>
              </a:ext>
            </a:extLst>
          </p:cNvPr>
          <p:cNvSpPr>
            <a:spLocks noGrp="1" noChangeArrowheads="1"/>
          </p:cNvSpPr>
          <p:nvPr>
            <p:ph idx="1"/>
          </p:nvPr>
        </p:nvSpPr>
        <p:spPr bwMode="auto">
          <a:xfrm>
            <a:off x="327401" y="2397425"/>
            <a:ext cx="541162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Visual Comparison</a:t>
            </a:r>
          </a:p>
          <a:p>
            <a:pPr lvl="1" algn="just" eaLnBrk="0" fontAlgn="base" hangingPunct="0">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Side-by-side view of real vs. synthetic MRI images.</a:t>
            </a:r>
          </a:p>
          <a:p>
            <a:pPr lvl="1" algn="just" eaLnBrk="0" fontAlgn="base" hangingPunct="0">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Notable similarities in texture, tumor details, and quality.</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Evaluation of Realism</a:t>
            </a:r>
          </a:p>
          <a:p>
            <a:pPr lvl="1" algn="just" eaLnBrk="0" fontAlgn="base" hangingPunct="0">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Synthetic images closely match real MRIs in detail and fidelity.</a:t>
            </a:r>
          </a:p>
          <a:p>
            <a:pPr lvl="1" algn="just" eaLnBrk="0" fontAlgn="base" hangingPunct="0">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Minor artifacts may distinguish them, but overall realism is high.</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Impact on Data Augmentation</a:t>
            </a:r>
          </a:p>
          <a:p>
            <a:pPr lvl="1" algn="just" eaLnBrk="0" fontAlgn="base" hangingPunct="0">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High-quality synthetic images enhance data diversity.</a:t>
            </a:r>
          </a:p>
          <a:p>
            <a:pPr lvl="1" algn="just" eaLnBrk="0" fontAlgn="base" hangingPunct="0">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Enables better model training, reducing overfitting to real data alone.</a:t>
            </a:r>
          </a:p>
        </p:txBody>
      </p:sp>
      <p:pic>
        <p:nvPicPr>
          <p:cNvPr id="8" name="Picture 7">
            <a:extLst>
              <a:ext uri="{FF2B5EF4-FFF2-40B4-BE49-F238E27FC236}">
                <a16:creationId xmlns:a16="http://schemas.microsoft.com/office/drawing/2014/main" id="{FCF1FBFA-02A5-70DF-4465-D18601959155}"/>
              </a:ext>
            </a:extLst>
          </p:cNvPr>
          <p:cNvPicPr>
            <a:picLocks noChangeAspect="1"/>
          </p:cNvPicPr>
          <p:nvPr/>
        </p:nvPicPr>
        <p:blipFill>
          <a:blip r:embed="rId2"/>
          <a:stretch>
            <a:fillRect/>
          </a:stretch>
        </p:blipFill>
        <p:spPr>
          <a:xfrm>
            <a:off x="6014907" y="2887345"/>
            <a:ext cx="2784186" cy="2787807"/>
          </a:xfrm>
          <a:prstGeom prst="rect">
            <a:avLst/>
          </a:prstGeom>
        </p:spPr>
      </p:pic>
      <p:sp>
        <p:nvSpPr>
          <p:cNvPr id="9" name="Rectangle 8">
            <a:extLst>
              <a:ext uri="{FF2B5EF4-FFF2-40B4-BE49-F238E27FC236}">
                <a16:creationId xmlns:a16="http://schemas.microsoft.com/office/drawing/2014/main" id="{03C3910F-4479-35B0-2BEA-F6E5F3062F53}"/>
              </a:ext>
            </a:extLst>
          </p:cNvPr>
          <p:cNvSpPr/>
          <p:nvPr/>
        </p:nvSpPr>
        <p:spPr>
          <a:xfrm>
            <a:off x="6182686" y="5763237"/>
            <a:ext cx="2491531" cy="218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Real Image</a:t>
            </a:r>
          </a:p>
        </p:txBody>
      </p:sp>
      <p:pic>
        <p:nvPicPr>
          <p:cNvPr id="11" name="Picture 10">
            <a:extLst>
              <a:ext uri="{FF2B5EF4-FFF2-40B4-BE49-F238E27FC236}">
                <a16:creationId xmlns:a16="http://schemas.microsoft.com/office/drawing/2014/main" id="{00E7B289-5F09-587E-AF65-D00103691C87}"/>
              </a:ext>
            </a:extLst>
          </p:cNvPr>
          <p:cNvPicPr>
            <a:picLocks noChangeAspect="1"/>
          </p:cNvPicPr>
          <p:nvPr/>
        </p:nvPicPr>
        <p:blipFill>
          <a:blip r:embed="rId3"/>
          <a:stretch>
            <a:fillRect/>
          </a:stretch>
        </p:blipFill>
        <p:spPr>
          <a:xfrm>
            <a:off x="8950095" y="2887345"/>
            <a:ext cx="2927420" cy="2884817"/>
          </a:xfrm>
          <a:prstGeom prst="rect">
            <a:avLst/>
          </a:prstGeom>
        </p:spPr>
      </p:pic>
      <p:sp>
        <p:nvSpPr>
          <p:cNvPr id="12" name="Rectangle 11">
            <a:extLst>
              <a:ext uri="{FF2B5EF4-FFF2-40B4-BE49-F238E27FC236}">
                <a16:creationId xmlns:a16="http://schemas.microsoft.com/office/drawing/2014/main" id="{8CCDD556-D578-BF4C-8F6C-FA4B615B209A}"/>
              </a:ext>
            </a:extLst>
          </p:cNvPr>
          <p:cNvSpPr/>
          <p:nvPr/>
        </p:nvSpPr>
        <p:spPr>
          <a:xfrm>
            <a:off x="9437615" y="5772162"/>
            <a:ext cx="2055302" cy="218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Synthetic Images</a:t>
            </a:r>
          </a:p>
        </p:txBody>
      </p:sp>
    </p:spTree>
    <p:extLst>
      <p:ext uri="{BB962C8B-B14F-4D97-AF65-F5344CB8AC3E}">
        <p14:creationId xmlns:p14="http://schemas.microsoft.com/office/powerpoint/2010/main" val="76216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B212-1C95-EC2F-7658-7BC00B1E47D6}"/>
              </a:ext>
            </a:extLst>
          </p:cNvPr>
          <p:cNvSpPr>
            <a:spLocks noGrp="1"/>
          </p:cNvSpPr>
          <p:nvPr>
            <p:ph type="title"/>
          </p:nvPr>
        </p:nvSpPr>
        <p:spPr/>
        <p:txBody>
          <a:bodyPr/>
          <a:lstStyle/>
          <a:p>
            <a:r>
              <a:rPr lang="en-US" dirty="0"/>
              <a:t>Images obtained</a:t>
            </a:r>
            <a:endParaRPr lang="en-IN" dirty="0"/>
          </a:p>
        </p:txBody>
      </p:sp>
      <p:pic>
        <p:nvPicPr>
          <p:cNvPr id="4" name="Picture 3">
            <a:extLst>
              <a:ext uri="{FF2B5EF4-FFF2-40B4-BE49-F238E27FC236}">
                <a16:creationId xmlns:a16="http://schemas.microsoft.com/office/drawing/2014/main" id="{8FF63918-E49D-8BC7-0076-02A71D8C784D}"/>
              </a:ext>
            </a:extLst>
          </p:cNvPr>
          <p:cNvPicPr>
            <a:picLocks noChangeAspect="1"/>
          </p:cNvPicPr>
          <p:nvPr/>
        </p:nvPicPr>
        <p:blipFill>
          <a:blip r:embed="rId2"/>
          <a:stretch>
            <a:fillRect/>
          </a:stretch>
        </p:blipFill>
        <p:spPr>
          <a:xfrm>
            <a:off x="906011" y="2609889"/>
            <a:ext cx="10570128" cy="3933523"/>
          </a:xfrm>
          <a:prstGeom prst="rect">
            <a:avLst/>
          </a:prstGeom>
        </p:spPr>
      </p:pic>
    </p:spTree>
    <p:extLst>
      <p:ext uri="{BB962C8B-B14F-4D97-AF65-F5344CB8AC3E}">
        <p14:creationId xmlns:p14="http://schemas.microsoft.com/office/powerpoint/2010/main" val="3769048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C034E0-75D7-ABCF-0F76-D7D06DAA3314}"/>
              </a:ext>
            </a:extLst>
          </p:cNvPr>
          <p:cNvPicPr>
            <a:picLocks noChangeAspect="1"/>
          </p:cNvPicPr>
          <p:nvPr/>
        </p:nvPicPr>
        <p:blipFill>
          <a:blip r:embed="rId2"/>
          <a:stretch>
            <a:fillRect/>
          </a:stretch>
        </p:blipFill>
        <p:spPr>
          <a:xfrm>
            <a:off x="318782" y="1627464"/>
            <a:ext cx="5351702" cy="3529846"/>
          </a:xfrm>
          <a:prstGeom prst="rect">
            <a:avLst/>
          </a:prstGeom>
        </p:spPr>
      </p:pic>
      <p:pic>
        <p:nvPicPr>
          <p:cNvPr id="5" name="Picture 4">
            <a:extLst>
              <a:ext uri="{FF2B5EF4-FFF2-40B4-BE49-F238E27FC236}">
                <a16:creationId xmlns:a16="http://schemas.microsoft.com/office/drawing/2014/main" id="{2C4B4FC2-8CB2-A4BE-67D6-B3B0624393B2}"/>
              </a:ext>
            </a:extLst>
          </p:cNvPr>
          <p:cNvPicPr>
            <a:picLocks noChangeAspect="1"/>
          </p:cNvPicPr>
          <p:nvPr/>
        </p:nvPicPr>
        <p:blipFill>
          <a:blip r:embed="rId3"/>
          <a:stretch>
            <a:fillRect/>
          </a:stretch>
        </p:blipFill>
        <p:spPr>
          <a:xfrm>
            <a:off x="6258641" y="1628393"/>
            <a:ext cx="5351701" cy="3550063"/>
          </a:xfrm>
          <a:prstGeom prst="rect">
            <a:avLst/>
          </a:prstGeom>
        </p:spPr>
      </p:pic>
    </p:spTree>
    <p:extLst>
      <p:ext uri="{BB962C8B-B14F-4D97-AF65-F5344CB8AC3E}">
        <p14:creationId xmlns:p14="http://schemas.microsoft.com/office/powerpoint/2010/main" val="783205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07DD-29ED-8E80-39AC-2E92A10A9B77}"/>
              </a:ext>
            </a:extLst>
          </p:cNvPr>
          <p:cNvSpPr>
            <a:spLocks noGrp="1"/>
          </p:cNvSpPr>
          <p:nvPr>
            <p:ph type="title"/>
          </p:nvPr>
        </p:nvSpPr>
        <p:spPr/>
        <p:txBody>
          <a:bodyPr/>
          <a:lstStyle/>
          <a:p>
            <a:r>
              <a:rPr lang="en-IN" dirty="0"/>
              <a:t>IMPACT</a:t>
            </a:r>
          </a:p>
        </p:txBody>
      </p:sp>
      <p:sp>
        <p:nvSpPr>
          <p:cNvPr id="5" name="Rectangle 2">
            <a:extLst>
              <a:ext uri="{FF2B5EF4-FFF2-40B4-BE49-F238E27FC236}">
                <a16:creationId xmlns:a16="http://schemas.microsoft.com/office/drawing/2014/main" id="{D0BE48CE-8DDA-E372-1500-EADC94372034}"/>
              </a:ext>
            </a:extLst>
          </p:cNvPr>
          <p:cNvSpPr>
            <a:spLocks noGrp="1" noChangeArrowheads="1"/>
          </p:cNvSpPr>
          <p:nvPr>
            <p:ph idx="1"/>
          </p:nvPr>
        </p:nvSpPr>
        <p:spPr bwMode="auto">
          <a:xfrm>
            <a:off x="587721" y="2300268"/>
            <a:ext cx="1062835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Purpose of Data Augmentation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Augmented data helps to reduce overfitting by exposing models to diverse examples.</a:t>
            </a:r>
          </a:p>
          <a:p>
            <a:pPr marL="228600" lvl="1" indent="0" algn="just"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Allows training models with limited real MRI data while still achieving high accuracy.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Benefits Observed</a:t>
            </a:r>
            <a:endParaRPr kumimoji="0" lang="en-US" altLang="en-US"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Improved Generalization</a:t>
            </a:r>
            <a:r>
              <a:rPr kumimoji="0" lang="en-US" altLang="en-US" sz="1800" b="0" i="0" u="none" strike="noStrike" cap="none" normalizeH="0" baseline="0" dirty="0">
                <a:ln>
                  <a:noFill/>
                </a:ln>
                <a:solidFill>
                  <a:schemeClr val="tx1"/>
                </a:solidFill>
                <a:effectLst/>
                <a:latin typeface="Arial" panose="020B0604020202020204" pitchFamily="34" charset="0"/>
              </a:rPr>
              <a:t>: Synthetic data contributes to better performance on unseen data.</a:t>
            </a:r>
          </a:p>
          <a:p>
            <a:pPr marL="228600" lvl="1" indent="0" algn="just" eaLnBrk="0" fontAlgn="base" hangingPunct="0">
              <a:spcBef>
                <a:spcPct val="0"/>
              </a:spcBef>
              <a:spcAft>
                <a:spcPct val="0"/>
              </a:spcAft>
              <a:buClr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Balanced Training</a:t>
            </a:r>
            <a:r>
              <a:rPr kumimoji="0" lang="en-US" altLang="en-US" sz="1800" b="0" i="0" u="none" strike="noStrike" cap="none" normalizeH="0" baseline="0" dirty="0">
                <a:ln>
                  <a:noFill/>
                </a:ln>
                <a:solidFill>
                  <a:schemeClr val="tx1"/>
                </a:solidFill>
                <a:effectLst/>
                <a:latin typeface="Arial" panose="020B0604020202020204" pitchFamily="34" charset="0"/>
              </a:rPr>
              <a:t>: Enhanced model performance across all tumor types due to a more balanced dataset.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Potential Performance Metrics</a:t>
            </a:r>
            <a:endParaRPr kumimoji="0" lang="en-US" altLang="en-US"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Improved diagnostic accuracy on real MRIs when trained with augmented data.</a:t>
            </a:r>
          </a:p>
          <a:p>
            <a:pPr marL="228600" lvl="1" indent="0" algn="just" eaLnBrk="0" fontAlgn="base" hangingPunct="0">
              <a:spcBef>
                <a:spcPct val="0"/>
              </a:spcBef>
              <a:spcAft>
                <a:spcPct val="0"/>
              </a:spcAft>
              <a:buClr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Ongoing Observations</a:t>
            </a:r>
            <a:r>
              <a:rPr lang="en-US" altLang="en-US" b="1"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Continued analysis of augmented data’s effect on model robustness and ability to generalize beyond the training set.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489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E117-38AE-72E9-A33F-9E42204463C0}"/>
              </a:ext>
            </a:extLst>
          </p:cNvPr>
          <p:cNvSpPr>
            <a:spLocks noGrp="1"/>
          </p:cNvSpPr>
          <p:nvPr>
            <p:ph type="title"/>
          </p:nvPr>
        </p:nvSpPr>
        <p:spPr>
          <a:xfrm>
            <a:off x="2356971" y="431669"/>
            <a:ext cx="7729728" cy="1188720"/>
          </a:xfrm>
        </p:spPr>
        <p:txBody>
          <a:bodyPr/>
          <a:lstStyle/>
          <a:p>
            <a:r>
              <a:rPr lang="en-IN" dirty="0"/>
              <a:t>Challenges and limitations</a:t>
            </a:r>
          </a:p>
        </p:txBody>
      </p:sp>
      <p:sp>
        <p:nvSpPr>
          <p:cNvPr id="6" name="Rectangle 2">
            <a:extLst>
              <a:ext uri="{FF2B5EF4-FFF2-40B4-BE49-F238E27FC236}">
                <a16:creationId xmlns:a16="http://schemas.microsoft.com/office/drawing/2014/main" id="{C5E9A50E-7A77-D340-E8CB-5C1A4D346AF4}"/>
              </a:ext>
            </a:extLst>
          </p:cNvPr>
          <p:cNvSpPr>
            <a:spLocks noGrp="1" noChangeArrowheads="1"/>
          </p:cNvSpPr>
          <p:nvPr>
            <p:ph idx="1"/>
          </p:nvPr>
        </p:nvSpPr>
        <p:spPr bwMode="auto">
          <a:xfrm>
            <a:off x="139816" y="1779130"/>
            <a:ext cx="818765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Quality of Generated Images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Challenge</a:t>
            </a:r>
            <a:r>
              <a:rPr kumimoji="0" lang="en-US" altLang="en-US" sz="1200" b="0" i="0" u="none" strike="noStrike" cap="none" normalizeH="0" baseline="0" dirty="0">
                <a:ln>
                  <a:noFill/>
                </a:ln>
                <a:solidFill>
                  <a:schemeClr val="tx1"/>
                </a:solidFill>
                <a:effectLst/>
                <a:latin typeface="Arial" panose="020B0604020202020204" pitchFamily="34" charset="0"/>
              </a:rPr>
              <a:t>: While DCGANs generate high-quality images, some synthetic MRI images may still exhibit subtle artifacts or unrealistic details.</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These artifacts can affect model training if not carefully managed or filtered.</a:t>
            </a:r>
          </a:p>
          <a:p>
            <a:pPr marL="228600" lvl="1" indent="0" algn="just" eaLnBrk="0" fontAlgn="base" hangingPunct="0">
              <a:spcBef>
                <a:spcPct val="0"/>
              </a:spcBef>
              <a:spcAft>
                <a:spcPct val="0"/>
              </a:spcAft>
              <a:buClrTx/>
              <a:buFontTx/>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Class Imbalance in Augmented Data</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Challenge</a:t>
            </a:r>
            <a:r>
              <a:rPr kumimoji="0" lang="en-US" altLang="en-US" sz="1200" b="0" i="0" u="none" strike="noStrike" cap="none" normalizeH="0" baseline="0" dirty="0">
                <a:ln>
                  <a:noFill/>
                </a:ln>
                <a:solidFill>
                  <a:schemeClr val="tx1"/>
                </a:solidFill>
                <a:effectLst/>
                <a:latin typeface="Arial" panose="020B0604020202020204" pitchFamily="34" charset="0"/>
              </a:rPr>
              <a:t>: Although DCGANs help generate synthetic data, the augmented dataset might still reflect biases if the generated samples for rare tumor types are insufficient.</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It could lead to models that still underperform on rarer tumor categories.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Computational Costs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Challenge</a:t>
            </a:r>
            <a:r>
              <a:rPr kumimoji="0" lang="en-US" altLang="en-US" sz="1200" b="0" i="0" u="none" strike="noStrike" cap="none" normalizeH="0" baseline="0" dirty="0">
                <a:ln>
                  <a:noFill/>
                </a:ln>
                <a:solidFill>
                  <a:schemeClr val="tx1"/>
                </a:solidFill>
                <a:effectLst/>
                <a:latin typeface="Arial" panose="020B0604020202020204" pitchFamily="34" charset="0"/>
              </a:rPr>
              <a:t>: Training DCGAN models requires significant computational power, especially when generating high-resolution images over many epochs.</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This may pose challenges for practitioners without access to powerful GPUs or extensive computational resources.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Evaluation Metric Limitations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Challenge</a:t>
            </a:r>
            <a:r>
              <a:rPr kumimoji="0" lang="en-US" altLang="en-US" sz="1200" b="0" i="0" u="none" strike="noStrike" cap="none" normalizeH="0" baseline="0" dirty="0">
                <a:ln>
                  <a:noFill/>
                </a:ln>
                <a:solidFill>
                  <a:schemeClr val="tx1"/>
                </a:solidFill>
                <a:effectLst/>
                <a:latin typeface="Arial" panose="020B0604020202020204" pitchFamily="34" charset="0"/>
              </a:rPr>
              <a:t>: Metrics like Inception Score and FID provide valuable insights but may not fully capture the clinical realism or diagnostic accuracy of generated MRI images.</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A need for additional, more specific evaluation methods to assess medical image quality.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Limited Dataset Scope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Challenge</a:t>
            </a:r>
            <a:r>
              <a:rPr kumimoji="0" lang="en-US" altLang="en-US" sz="1200" b="0" i="0" u="none" strike="noStrike" cap="none" normalizeH="0" baseline="0" dirty="0">
                <a:ln>
                  <a:noFill/>
                </a:ln>
                <a:solidFill>
                  <a:schemeClr val="tx1"/>
                </a:solidFill>
                <a:effectLst/>
                <a:latin typeface="Arial" panose="020B0604020202020204" pitchFamily="34" charset="0"/>
              </a:rPr>
              <a:t>: The current dataset may still have limitations in terms of tumor variety, patient demographics, and imaging conditions.</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Models trained on this data might not generalize well to all real-world scenarios.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175D39D-7FC9-3E85-5942-4241F65525C2}"/>
              </a:ext>
            </a:extLst>
          </p:cNvPr>
          <p:cNvPicPr>
            <a:picLocks noChangeAspect="1"/>
          </p:cNvPicPr>
          <p:nvPr/>
        </p:nvPicPr>
        <p:blipFill>
          <a:blip r:embed="rId2"/>
          <a:stretch>
            <a:fillRect/>
          </a:stretch>
        </p:blipFill>
        <p:spPr>
          <a:xfrm>
            <a:off x="8425473" y="1954633"/>
            <a:ext cx="3515194" cy="1059653"/>
          </a:xfrm>
          <a:prstGeom prst="rect">
            <a:avLst/>
          </a:prstGeom>
        </p:spPr>
      </p:pic>
      <p:pic>
        <p:nvPicPr>
          <p:cNvPr id="8" name="Picture 7">
            <a:extLst>
              <a:ext uri="{FF2B5EF4-FFF2-40B4-BE49-F238E27FC236}">
                <a16:creationId xmlns:a16="http://schemas.microsoft.com/office/drawing/2014/main" id="{D20D2A04-1AD4-2D4C-34FE-9E8318CF4C1D}"/>
              </a:ext>
            </a:extLst>
          </p:cNvPr>
          <p:cNvPicPr>
            <a:picLocks noChangeAspect="1"/>
          </p:cNvPicPr>
          <p:nvPr/>
        </p:nvPicPr>
        <p:blipFill>
          <a:blip r:embed="rId3"/>
          <a:stretch>
            <a:fillRect/>
          </a:stretch>
        </p:blipFill>
        <p:spPr>
          <a:xfrm>
            <a:off x="9018166" y="3429000"/>
            <a:ext cx="2684620" cy="2675817"/>
          </a:xfrm>
          <a:prstGeom prst="rect">
            <a:avLst/>
          </a:prstGeom>
        </p:spPr>
      </p:pic>
    </p:spTree>
    <p:extLst>
      <p:ext uri="{BB962C8B-B14F-4D97-AF65-F5344CB8AC3E}">
        <p14:creationId xmlns:p14="http://schemas.microsoft.com/office/powerpoint/2010/main" val="493733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4A41-8012-67B9-E606-810184089336}"/>
              </a:ext>
            </a:extLst>
          </p:cNvPr>
          <p:cNvSpPr>
            <a:spLocks noGrp="1"/>
          </p:cNvSpPr>
          <p:nvPr>
            <p:ph type="title"/>
          </p:nvPr>
        </p:nvSpPr>
        <p:spPr/>
        <p:txBody>
          <a:bodyPr/>
          <a:lstStyle/>
          <a:p>
            <a:r>
              <a:rPr lang="en-IN" dirty="0"/>
              <a:t>FUTURE WORKS</a:t>
            </a:r>
          </a:p>
        </p:txBody>
      </p:sp>
      <p:pic>
        <p:nvPicPr>
          <p:cNvPr id="7" name="Picture 6">
            <a:extLst>
              <a:ext uri="{FF2B5EF4-FFF2-40B4-BE49-F238E27FC236}">
                <a16:creationId xmlns:a16="http://schemas.microsoft.com/office/drawing/2014/main" id="{8C9A4410-A383-3E95-2553-1B308B8FD9C2}"/>
              </a:ext>
            </a:extLst>
          </p:cNvPr>
          <p:cNvPicPr>
            <a:picLocks noChangeAspect="1"/>
          </p:cNvPicPr>
          <p:nvPr/>
        </p:nvPicPr>
        <p:blipFill>
          <a:blip r:embed="rId2"/>
          <a:stretch>
            <a:fillRect/>
          </a:stretch>
        </p:blipFill>
        <p:spPr>
          <a:xfrm>
            <a:off x="8502484" y="2288745"/>
            <a:ext cx="3382377" cy="4290671"/>
          </a:xfrm>
          <a:prstGeom prst="rect">
            <a:avLst/>
          </a:prstGeom>
        </p:spPr>
      </p:pic>
      <p:sp>
        <p:nvSpPr>
          <p:cNvPr id="8" name="Rectangle 2">
            <a:extLst>
              <a:ext uri="{FF2B5EF4-FFF2-40B4-BE49-F238E27FC236}">
                <a16:creationId xmlns:a16="http://schemas.microsoft.com/office/drawing/2014/main" id="{7C122423-B1B4-00D4-45AF-03DF32703C04}"/>
              </a:ext>
            </a:extLst>
          </p:cNvPr>
          <p:cNvSpPr>
            <a:spLocks noGrp="1" noChangeArrowheads="1"/>
          </p:cNvSpPr>
          <p:nvPr>
            <p:ph idx="1"/>
          </p:nvPr>
        </p:nvSpPr>
        <p:spPr bwMode="auto">
          <a:xfrm>
            <a:off x="687957" y="2288745"/>
            <a:ext cx="736048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Multi-Class Augmentation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Objective</a:t>
            </a:r>
            <a:r>
              <a:rPr kumimoji="0" lang="en-US" altLang="en-US" sz="1000" b="0" i="0" u="none" strike="noStrike" cap="none" normalizeH="0" baseline="0" dirty="0">
                <a:ln>
                  <a:noFill/>
                </a:ln>
                <a:solidFill>
                  <a:schemeClr val="tx1"/>
                </a:solidFill>
                <a:effectLst/>
                <a:latin typeface="Arial" panose="020B0604020202020204" pitchFamily="34" charset="0"/>
              </a:rPr>
              <a:t>: Implement multi-class augmentation to generate synthetic images for a broader range of brain tumor types (e.g., glioma, meningioma, pituitary tumors).</a:t>
            </a: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Benefit</a:t>
            </a:r>
            <a:r>
              <a:rPr kumimoji="0" lang="en-US" altLang="en-US" sz="1000" b="0" i="0" u="none" strike="noStrike" cap="none" normalizeH="0" baseline="0" dirty="0">
                <a:ln>
                  <a:noFill/>
                </a:ln>
                <a:solidFill>
                  <a:schemeClr val="tx1"/>
                </a:solidFill>
                <a:effectLst/>
                <a:latin typeface="Arial" panose="020B0604020202020204" pitchFamily="34" charset="0"/>
              </a:rPr>
              <a:t>: This will create a more balanced dataset, improving model performance across all tumor categories and enabling specialized training for each type.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Advanced GAN Architectures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Objective</a:t>
            </a:r>
            <a:r>
              <a:rPr kumimoji="0" lang="en-US" altLang="en-US" sz="1000" b="0" i="0" u="none" strike="noStrike" cap="none" normalizeH="0" baseline="0" dirty="0">
                <a:ln>
                  <a:noFill/>
                </a:ln>
                <a:solidFill>
                  <a:schemeClr val="tx1"/>
                </a:solidFill>
                <a:effectLst/>
                <a:latin typeface="Arial" panose="020B0604020202020204" pitchFamily="34" charset="0"/>
              </a:rPr>
              <a:t>: Explore and experiment with advanced GAN architectures like WGAN (Wasserstein GAN) or StyleGAN to potentially improve the quality of generated images.</a:t>
            </a: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Benefit</a:t>
            </a:r>
            <a:r>
              <a:rPr kumimoji="0" lang="en-US" altLang="en-US" sz="1000" b="0" i="0" u="none" strike="noStrike" cap="none" normalizeH="0" baseline="0" dirty="0">
                <a:ln>
                  <a:noFill/>
                </a:ln>
                <a:solidFill>
                  <a:schemeClr val="tx1"/>
                </a:solidFill>
                <a:effectLst/>
                <a:latin typeface="Arial" panose="020B0604020202020204" pitchFamily="34" charset="0"/>
              </a:rPr>
              <a:t>: These models might produce higher-quality synthetic images with fewer artifacts.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Fine-Tuning Model Hyperparameters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Objective</a:t>
            </a:r>
            <a:r>
              <a:rPr kumimoji="0" lang="en-US" altLang="en-US" sz="1000" b="0" i="0" u="none" strike="noStrike" cap="none" normalizeH="0" baseline="0" dirty="0">
                <a:ln>
                  <a:noFill/>
                </a:ln>
                <a:solidFill>
                  <a:schemeClr val="tx1"/>
                </a:solidFill>
                <a:effectLst/>
                <a:latin typeface="Arial" panose="020B0604020202020204" pitchFamily="34" charset="0"/>
              </a:rPr>
              <a:t>: Further optimize the hyperparameters of the DCGAN to achieve better image quality and faster training times.</a:t>
            </a: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Benefit</a:t>
            </a:r>
            <a:r>
              <a:rPr kumimoji="0" lang="en-US" altLang="en-US" sz="1000" b="0" i="0" u="none" strike="noStrike" cap="none" normalizeH="0" baseline="0" dirty="0">
                <a:ln>
                  <a:noFill/>
                </a:ln>
                <a:solidFill>
                  <a:schemeClr val="tx1"/>
                </a:solidFill>
                <a:effectLst/>
                <a:latin typeface="Arial" panose="020B0604020202020204" pitchFamily="34" charset="0"/>
              </a:rPr>
              <a:t>: Improved efficiency and performance during both training and image generation.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Integration with Clinical Systems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Objective</a:t>
            </a:r>
            <a:r>
              <a:rPr kumimoji="0" lang="en-US" altLang="en-US" sz="1000" b="0" i="0" u="none" strike="noStrike" cap="none" normalizeH="0" baseline="0" dirty="0">
                <a:ln>
                  <a:noFill/>
                </a:ln>
                <a:solidFill>
                  <a:schemeClr val="tx1"/>
                </a:solidFill>
                <a:effectLst/>
                <a:latin typeface="Arial" panose="020B0604020202020204" pitchFamily="34" charset="0"/>
              </a:rPr>
              <a:t>: Integrate the model into real-world clinical workflows to assist radiologists in analyzing MRI scans.</a:t>
            </a: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Benefit</a:t>
            </a:r>
            <a:r>
              <a:rPr kumimoji="0" lang="en-US" altLang="en-US" sz="1000" b="0" i="0" u="none" strike="noStrike" cap="none" normalizeH="0" baseline="0" dirty="0">
                <a:ln>
                  <a:noFill/>
                </a:ln>
                <a:solidFill>
                  <a:schemeClr val="tx1"/>
                </a:solidFill>
                <a:effectLst/>
                <a:latin typeface="Arial" panose="020B0604020202020204" pitchFamily="34" charset="0"/>
              </a:rPr>
              <a:t>: Automated augmentation could significantly improve the quality of training datasets for diagnostic models in healthcare settings.</a:t>
            </a:r>
          </a:p>
          <a:p>
            <a:pPr marL="228600" lvl="1" indent="0" algn="just" eaLnBrk="0" fontAlgn="base" hangingPunct="0">
              <a:spcBef>
                <a:spcPct val="0"/>
              </a:spcBef>
              <a:spcAft>
                <a:spcPct val="0"/>
              </a:spcAft>
              <a:buClrTx/>
              <a:buFontTx/>
              <a:buChar char="•"/>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Research Paper Development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Objective</a:t>
            </a:r>
            <a:r>
              <a:rPr kumimoji="0" lang="en-US" altLang="en-US" sz="1000" b="0" i="0" u="none" strike="noStrike" cap="none" normalizeH="0" baseline="0" dirty="0">
                <a:ln>
                  <a:noFill/>
                </a:ln>
                <a:solidFill>
                  <a:schemeClr val="tx1"/>
                </a:solidFill>
                <a:effectLst/>
                <a:latin typeface="Arial" panose="020B0604020202020204" pitchFamily="34" charset="0"/>
              </a:rPr>
              <a:t>: Continue work on the research paper to document the methodology, results, and future directions of the DCGAN project.</a:t>
            </a:r>
          </a:p>
          <a:p>
            <a:pPr marL="228600" lvl="1" indent="0" algn="just" eaLnBrk="0" fontAlgn="base" hangingPunct="0">
              <a:spcBef>
                <a:spcPct val="0"/>
              </a:spcBef>
              <a:spcAft>
                <a:spcPct val="0"/>
              </a:spcAft>
              <a:buClrTx/>
              <a:buFontTx/>
              <a:buChar char="•"/>
            </a:pPr>
            <a:r>
              <a:rPr kumimoji="0" lang="en-US" altLang="en-US" sz="1000" b="1" i="0" u="none" strike="noStrike" cap="none" normalizeH="0" baseline="0" dirty="0">
                <a:ln>
                  <a:noFill/>
                </a:ln>
                <a:solidFill>
                  <a:schemeClr val="tx1"/>
                </a:solidFill>
                <a:effectLst/>
                <a:latin typeface="Arial" panose="020B0604020202020204" pitchFamily="34" charset="0"/>
              </a:rPr>
              <a:t>Benefit</a:t>
            </a:r>
            <a:r>
              <a:rPr kumimoji="0" lang="en-US" altLang="en-US" sz="1000" b="0" i="0" u="none" strike="noStrike" cap="none" normalizeH="0" baseline="0" dirty="0">
                <a:ln>
                  <a:noFill/>
                </a:ln>
                <a:solidFill>
                  <a:schemeClr val="tx1"/>
                </a:solidFill>
                <a:effectLst/>
                <a:latin typeface="Arial" panose="020B0604020202020204" pitchFamily="34" charset="0"/>
              </a:rPr>
              <a:t>: Share insights and findings in the academic community, contributing to advancements in medical image processing and GAN applications.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9227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6FF0-13BF-67AB-37AC-BE511DCBAAE6}"/>
              </a:ext>
            </a:extLst>
          </p:cNvPr>
          <p:cNvSpPr>
            <a:spLocks noGrp="1"/>
          </p:cNvSpPr>
          <p:nvPr>
            <p:ph type="title"/>
          </p:nvPr>
        </p:nvSpPr>
        <p:spPr/>
        <p:txBody>
          <a:bodyPr/>
          <a:lstStyle/>
          <a:p>
            <a:r>
              <a:rPr lang="en-IN" dirty="0"/>
              <a:t>Conclusion</a:t>
            </a:r>
          </a:p>
        </p:txBody>
      </p:sp>
      <p:pic>
        <p:nvPicPr>
          <p:cNvPr id="7" name="Picture 6">
            <a:extLst>
              <a:ext uri="{FF2B5EF4-FFF2-40B4-BE49-F238E27FC236}">
                <a16:creationId xmlns:a16="http://schemas.microsoft.com/office/drawing/2014/main" id="{B6DFA177-E57C-C8ED-0B3C-EE23387C4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201" y="2585913"/>
            <a:ext cx="2760489" cy="3435275"/>
          </a:xfrm>
          <a:prstGeom prst="rect">
            <a:avLst/>
          </a:prstGeom>
        </p:spPr>
      </p:pic>
      <p:sp>
        <p:nvSpPr>
          <p:cNvPr id="4" name="Rectangle 1">
            <a:extLst>
              <a:ext uri="{FF2B5EF4-FFF2-40B4-BE49-F238E27FC236}">
                <a16:creationId xmlns:a16="http://schemas.microsoft.com/office/drawing/2014/main" id="{D3289A0F-FCEC-96E1-1B49-5A0D3BF7166D}"/>
              </a:ext>
            </a:extLst>
          </p:cNvPr>
          <p:cNvSpPr>
            <a:spLocks noGrp="1" noChangeArrowheads="1"/>
          </p:cNvSpPr>
          <p:nvPr>
            <p:ph idx="1"/>
          </p:nvPr>
        </p:nvSpPr>
        <p:spPr bwMode="auto">
          <a:xfrm>
            <a:off x="1250090" y="2318392"/>
            <a:ext cx="669428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Project Overview Recap</a:t>
            </a: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Successfully developed a DCGAN-based approach to augment brain tumor MRI datasets. Achieved high-quality synthetic MRI images with realistic tumor structures, contributing to better training for diagnostic models.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Impact on Medical Imaging</a:t>
            </a: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Generated images can significantly aid in augmenting limited MRI datasets, improving the training of diagnostic AI models for brain tumor detection. Potential to enhance clinical workflows by providing an additional source of data for model training.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Evaluation and Results</a:t>
            </a: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Inception Score, FID Score, and accuracy metrics indicate that the model is producing high-quality synthetic images. Generator and Discriminator accuracies demonstrate effective training, showing the model’s success in image generation and classification.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Future Outlook</a:t>
            </a: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Ongoing efforts to implement multi-class augmentation, integrate advanced GAN architectures, and fine-tune the model. Continued work on the research paper to document findings and contribute to the field of AI in medical imaging.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Acknowledgments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Thank </a:t>
            </a:r>
            <a:r>
              <a:rPr lang="en-US" altLang="en-US" sz="1200" dirty="0">
                <a:solidFill>
                  <a:schemeClr val="tx1"/>
                </a:solidFill>
                <a:latin typeface="Arial" panose="020B0604020202020204" pitchFamily="34" charset="0"/>
              </a:rPr>
              <a:t>you to my guide Prof. Karthikeyan D. for their wonderful guidance</a:t>
            </a:r>
            <a:r>
              <a:rPr kumimoji="0" lang="en-US" altLang="en-US" sz="1200" b="0" i="0" u="none" strike="noStrike" cap="none" normalizeH="0" baseline="0" dirty="0">
                <a:ln>
                  <a:noFill/>
                </a:ln>
                <a:solidFill>
                  <a:schemeClr val="tx1"/>
                </a:solidFill>
                <a:effectLst/>
                <a:latin typeface="Arial" panose="020B0604020202020204" pitchFamily="34" charset="0"/>
              </a:rPr>
              <a:t>, VIT, and SCORE for their support in this project.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904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346B-DEA8-3143-1869-416AA46E2503}"/>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111A5900-E059-0FB4-079B-BC68DF4735BC}"/>
              </a:ext>
            </a:extLst>
          </p:cNvPr>
          <p:cNvSpPr>
            <a:spLocks noGrp="1"/>
          </p:cNvSpPr>
          <p:nvPr>
            <p:ph idx="1"/>
          </p:nvPr>
        </p:nvSpPr>
        <p:spPr>
          <a:xfrm>
            <a:off x="1375793" y="2277318"/>
            <a:ext cx="9739619" cy="3947313"/>
          </a:xfrm>
        </p:spPr>
        <p:txBody>
          <a:bodyPr>
            <a:normAutofit fontScale="85000" lnSpcReduction="20000"/>
          </a:bodyPr>
          <a:lstStyle/>
          <a:p>
            <a:pPr marL="0" indent="0" algn="just">
              <a:buNone/>
            </a:pPr>
            <a:r>
              <a:rPr lang="en-US" dirty="0"/>
              <a:t>This project focuses on using </a:t>
            </a:r>
            <a:r>
              <a:rPr lang="en-US" b="1" dirty="0"/>
              <a:t>Deep Convolutional Generative Adversarial Networks (DCGANs) </a:t>
            </a:r>
            <a:r>
              <a:rPr lang="en-US" dirty="0"/>
              <a:t>to augment medical datasets, specifically brain tumor MRI scans. The primary objective was to generate realistic synthetic MRI images that can be used to supplement limited datasets for training machine learning models in medical diagnostics. </a:t>
            </a:r>
          </a:p>
          <a:p>
            <a:pPr marL="0" indent="0" algn="just">
              <a:buNone/>
            </a:pPr>
            <a:r>
              <a:rPr lang="en-US" b="1" dirty="0"/>
              <a:t>Model Development:</a:t>
            </a:r>
            <a:r>
              <a:rPr lang="en-US" dirty="0"/>
              <a:t> A DCGAN model was trained using MRI images of brain tumors, with the generator learning to create synthetic images that resemble real MRIs, while the discriminator evaluated the authenticity of the generated images.</a:t>
            </a:r>
          </a:p>
          <a:p>
            <a:pPr marL="0" indent="0" algn="just">
              <a:buNone/>
            </a:pPr>
            <a:r>
              <a:rPr lang="en-US" b="1" dirty="0"/>
              <a:t>Evaluation: </a:t>
            </a:r>
            <a:r>
              <a:rPr lang="en-US" dirty="0"/>
              <a:t>The model’s performance was assessed using evaluation metrics like the </a:t>
            </a:r>
            <a:r>
              <a:rPr lang="en-US" b="1" dirty="0"/>
              <a:t>Inception Score (IS)</a:t>
            </a:r>
            <a:r>
              <a:rPr lang="en-US" dirty="0"/>
              <a:t>, </a:t>
            </a:r>
            <a:r>
              <a:rPr lang="en-US" b="1" dirty="0"/>
              <a:t>Fréchet Inception Distance (FID),</a:t>
            </a:r>
            <a:r>
              <a:rPr lang="en-US" dirty="0"/>
              <a:t>and accuracy, demonstrating the effectiveness of the model in generating high-quality synthetic data.</a:t>
            </a:r>
          </a:p>
          <a:p>
            <a:pPr marL="0" indent="0" algn="just">
              <a:buNone/>
            </a:pPr>
            <a:r>
              <a:rPr lang="en-US" b="1" dirty="0"/>
              <a:t>Challenges: </a:t>
            </a:r>
            <a:r>
              <a:rPr lang="en-US" dirty="0"/>
              <a:t>The project faced challenges in terms of </a:t>
            </a:r>
            <a:r>
              <a:rPr lang="en-US" b="1" dirty="0"/>
              <a:t>computational resources</a:t>
            </a:r>
            <a:r>
              <a:rPr lang="en-US" dirty="0"/>
              <a:t> and </a:t>
            </a:r>
            <a:r>
              <a:rPr lang="en-US" b="1" dirty="0"/>
              <a:t>training time</a:t>
            </a:r>
            <a:r>
              <a:rPr lang="en-US" dirty="0"/>
              <a:t>. Solutions included optimizing the training process to run efficiently on cloud-based platforms like Google </a:t>
            </a:r>
            <a:r>
              <a:rPr lang="en-US" dirty="0" err="1"/>
              <a:t>Colab</a:t>
            </a:r>
            <a:r>
              <a:rPr lang="en-US" dirty="0"/>
              <a:t>.</a:t>
            </a:r>
          </a:p>
          <a:p>
            <a:pPr marL="0" indent="0" algn="just">
              <a:buNone/>
            </a:pPr>
            <a:r>
              <a:rPr lang="en-US" b="1" dirty="0"/>
              <a:t>Results: </a:t>
            </a:r>
            <a:r>
              <a:rPr lang="en-US" dirty="0"/>
              <a:t>The DCGAN successfully generated </a:t>
            </a:r>
            <a:r>
              <a:rPr lang="en-US" b="1" dirty="0"/>
              <a:t>realistic MRI images</a:t>
            </a:r>
            <a:r>
              <a:rPr lang="en-US" dirty="0"/>
              <a:t>, with significant potential for improving data availability in medical imaging fields, which can help in </a:t>
            </a:r>
            <a:r>
              <a:rPr lang="en-US" b="1" dirty="0"/>
              <a:t>diagnosis</a:t>
            </a:r>
            <a:r>
              <a:rPr lang="en-US" dirty="0"/>
              <a:t> and </a:t>
            </a:r>
            <a:r>
              <a:rPr lang="en-US" b="1" dirty="0"/>
              <a:t>early detection</a:t>
            </a:r>
            <a:r>
              <a:rPr lang="en-US" dirty="0"/>
              <a:t> of brain tumors.</a:t>
            </a:r>
          </a:p>
          <a:p>
            <a:pPr marL="0" indent="0" algn="just">
              <a:buNone/>
            </a:pPr>
            <a:r>
              <a:rPr lang="en-US" b="1" dirty="0"/>
              <a:t>Future Work: </a:t>
            </a:r>
            <a:r>
              <a:rPr lang="en-US" dirty="0"/>
              <a:t>Future directions involve implementing </a:t>
            </a:r>
            <a:r>
              <a:rPr lang="en-US" b="1" dirty="0"/>
              <a:t>multi-class augmentation</a:t>
            </a:r>
            <a:r>
              <a:rPr lang="en-US" dirty="0"/>
              <a:t> to generate images of different tumor types (e.g., glioma, meningioma) and exploring </a:t>
            </a:r>
            <a:r>
              <a:rPr lang="en-US" b="1" dirty="0"/>
              <a:t>clinical applications</a:t>
            </a:r>
            <a:r>
              <a:rPr lang="en-US" dirty="0"/>
              <a:t> of synthetic MRI data.</a:t>
            </a:r>
          </a:p>
          <a:p>
            <a:pPr marL="0" indent="0" algn="just">
              <a:buNone/>
            </a:pPr>
            <a:r>
              <a:rPr lang="en-US" dirty="0"/>
              <a:t>This project contributes to advancing AI-based methods in healthcare by creating diverse, synthetic data to train diagnostic models, which is especially valuable in settings with limited access to medical images.</a:t>
            </a:r>
          </a:p>
        </p:txBody>
      </p:sp>
    </p:spTree>
    <p:extLst>
      <p:ext uri="{BB962C8B-B14F-4D97-AF65-F5344CB8AC3E}">
        <p14:creationId xmlns:p14="http://schemas.microsoft.com/office/powerpoint/2010/main" val="253217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A4EF-4B11-E14D-0228-3AEDED95663B}"/>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CC6C4A7C-1A65-5415-5337-D6BC6FEC7644}"/>
              </a:ext>
            </a:extLst>
          </p:cNvPr>
          <p:cNvSpPr>
            <a:spLocks noGrp="1"/>
          </p:cNvSpPr>
          <p:nvPr>
            <p:ph type="body" idx="1"/>
          </p:nvPr>
        </p:nvSpPr>
        <p:spPr/>
        <p:txBody>
          <a:bodyPr/>
          <a:lstStyle/>
          <a:p>
            <a:r>
              <a:rPr lang="en-IN" dirty="0"/>
              <a:t>Aditi Patra</a:t>
            </a:r>
          </a:p>
          <a:p>
            <a:r>
              <a:rPr lang="en-IN" dirty="0"/>
              <a:t>21BIT0125</a:t>
            </a:r>
          </a:p>
        </p:txBody>
      </p:sp>
    </p:spTree>
    <p:extLst>
      <p:ext uri="{BB962C8B-B14F-4D97-AF65-F5344CB8AC3E}">
        <p14:creationId xmlns:p14="http://schemas.microsoft.com/office/powerpoint/2010/main" val="400511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E7F6-A5D0-9E42-A5BC-1313DDB9C0B8}"/>
              </a:ext>
            </a:extLst>
          </p:cNvPr>
          <p:cNvSpPr>
            <a:spLocks noGrp="1"/>
          </p:cNvSpPr>
          <p:nvPr>
            <p:ph type="title"/>
          </p:nvPr>
        </p:nvSpPr>
        <p:spPr/>
        <p:txBody>
          <a:bodyPr/>
          <a:lstStyle/>
          <a:p>
            <a:r>
              <a:rPr lang="en-IN" dirty="0"/>
              <a:t>PROBLEM STATEMENT</a:t>
            </a:r>
          </a:p>
        </p:txBody>
      </p:sp>
      <p:sp>
        <p:nvSpPr>
          <p:cNvPr id="6" name="Rectangle 2">
            <a:extLst>
              <a:ext uri="{FF2B5EF4-FFF2-40B4-BE49-F238E27FC236}">
                <a16:creationId xmlns:a16="http://schemas.microsoft.com/office/drawing/2014/main" id="{154A75B5-D206-3A51-79AD-E77292DDF420}"/>
              </a:ext>
            </a:extLst>
          </p:cNvPr>
          <p:cNvSpPr>
            <a:spLocks noGrp="1" noChangeArrowheads="1"/>
          </p:cNvSpPr>
          <p:nvPr>
            <p:ph idx="1"/>
          </p:nvPr>
        </p:nvSpPr>
        <p:spPr bwMode="auto">
          <a:xfrm>
            <a:off x="815471" y="2329096"/>
            <a:ext cx="83295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Limited Access to High-Quality Brain MRI Data</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Challenge</a:t>
            </a:r>
            <a:r>
              <a:rPr kumimoji="0" lang="en-US" altLang="en-US" sz="1200" b="0" i="0" u="none" strike="noStrike" cap="none" normalizeH="0" baseline="0" dirty="0">
                <a:ln>
                  <a:noFill/>
                </a:ln>
                <a:solidFill>
                  <a:schemeClr val="tx1"/>
                </a:solidFill>
                <a:effectLst/>
                <a:latin typeface="Arial" panose="020B0604020202020204" pitchFamily="34" charset="0"/>
              </a:rPr>
              <a:t>: Brain MRI datasets are limited and often imbalanced.</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Insufficient data can lead to poor model performance, impacting the effectiveness of automated diagnostic systems.</a:t>
            </a:r>
          </a:p>
          <a:p>
            <a:pPr marL="228600" lvl="1" indent="0" algn="just" eaLnBrk="0" fontAlgn="base" hangingPunct="0">
              <a:spcBef>
                <a:spcPct val="0"/>
              </a:spcBef>
              <a:spcAft>
                <a:spcPct val="0"/>
              </a:spcAft>
              <a:buClrTx/>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Difficulty in Training AI Models with Small Datasets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Challenge</a:t>
            </a:r>
            <a:r>
              <a:rPr kumimoji="0" lang="en-US" altLang="en-US" sz="1200" b="0" i="0" u="none" strike="noStrike" cap="none" normalizeH="0" baseline="0" dirty="0">
                <a:ln>
                  <a:noFill/>
                </a:ln>
                <a:solidFill>
                  <a:schemeClr val="tx1"/>
                </a:solidFill>
                <a:effectLst/>
                <a:latin typeface="Arial" panose="020B0604020202020204" pitchFamily="34" charset="0"/>
              </a:rPr>
              <a:t>: Training deep learning models on small datasets can result in overfitting and limited generalization.</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Models may not accurately detect or classify tumors when applied to new, unseen MRI images.</a:t>
            </a:r>
          </a:p>
          <a:p>
            <a:pPr marL="228600" lvl="1" indent="0" algn="just" eaLnBrk="0" fontAlgn="base" hangingPunct="0">
              <a:spcBef>
                <a:spcPct val="0"/>
              </a:spcBef>
              <a:spcAft>
                <a:spcPct val="0"/>
              </a:spcAft>
              <a:buClrTx/>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Need for Synthetic Data Generation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Objective</a:t>
            </a:r>
            <a:r>
              <a:rPr kumimoji="0" lang="en-US" altLang="en-US" sz="1200" b="0" i="0" u="none" strike="noStrike" cap="none" normalizeH="0" baseline="0" dirty="0">
                <a:ln>
                  <a:noFill/>
                </a:ln>
                <a:solidFill>
                  <a:schemeClr val="tx1"/>
                </a:solidFill>
                <a:effectLst/>
                <a:latin typeface="Arial" panose="020B0604020202020204" pitchFamily="34" charset="0"/>
              </a:rPr>
              <a:t>: To overcome data scarcity by generating realistic synthetic images using Deep Convolutional GANs (DCGANs).</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Goal</a:t>
            </a:r>
            <a:r>
              <a:rPr kumimoji="0" lang="en-US" altLang="en-US" sz="1200" b="0" i="0" u="none" strike="noStrike" cap="none" normalizeH="0" baseline="0" dirty="0">
                <a:ln>
                  <a:noFill/>
                </a:ln>
                <a:solidFill>
                  <a:schemeClr val="tx1"/>
                </a:solidFill>
                <a:effectLst/>
                <a:latin typeface="Arial" panose="020B0604020202020204" pitchFamily="34" charset="0"/>
              </a:rPr>
              <a:t>: Enhance dataset diversity, allowing models to be trained with more varied examples, potentially improving diagnostic accuracy.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A110C22B-A8D1-9700-59CF-82F4F0E7D1B8}"/>
              </a:ext>
            </a:extLst>
          </p:cNvPr>
          <p:cNvPicPr>
            <a:picLocks noChangeAspect="1"/>
          </p:cNvPicPr>
          <p:nvPr/>
        </p:nvPicPr>
        <p:blipFill>
          <a:blip r:embed="rId2"/>
          <a:stretch>
            <a:fillRect/>
          </a:stretch>
        </p:blipFill>
        <p:spPr>
          <a:xfrm>
            <a:off x="9572896" y="2385300"/>
            <a:ext cx="2238803" cy="3240689"/>
          </a:xfrm>
          <a:prstGeom prst="rect">
            <a:avLst/>
          </a:prstGeom>
        </p:spPr>
      </p:pic>
      <p:pic>
        <p:nvPicPr>
          <p:cNvPr id="10" name="Picture 9">
            <a:extLst>
              <a:ext uri="{FF2B5EF4-FFF2-40B4-BE49-F238E27FC236}">
                <a16:creationId xmlns:a16="http://schemas.microsoft.com/office/drawing/2014/main" id="{9FB655A5-65B5-29B1-FAC1-24E51D4805D2}"/>
              </a:ext>
            </a:extLst>
          </p:cNvPr>
          <p:cNvPicPr>
            <a:picLocks noChangeAspect="1"/>
          </p:cNvPicPr>
          <p:nvPr/>
        </p:nvPicPr>
        <p:blipFill>
          <a:blip r:embed="rId3"/>
          <a:stretch>
            <a:fillRect/>
          </a:stretch>
        </p:blipFill>
        <p:spPr>
          <a:xfrm>
            <a:off x="486561" y="5058619"/>
            <a:ext cx="3304181" cy="1502645"/>
          </a:xfrm>
          <a:prstGeom prst="rect">
            <a:avLst/>
          </a:prstGeom>
        </p:spPr>
      </p:pic>
    </p:spTree>
    <p:extLst>
      <p:ext uri="{BB962C8B-B14F-4D97-AF65-F5344CB8AC3E}">
        <p14:creationId xmlns:p14="http://schemas.microsoft.com/office/powerpoint/2010/main" val="254135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DCE9-E06C-3570-0DC6-A29366177E55}"/>
              </a:ext>
            </a:extLst>
          </p:cNvPr>
          <p:cNvSpPr>
            <a:spLocks noGrp="1"/>
          </p:cNvSpPr>
          <p:nvPr>
            <p:ph type="title"/>
          </p:nvPr>
        </p:nvSpPr>
        <p:spPr>
          <a:xfrm>
            <a:off x="2231136" y="532485"/>
            <a:ext cx="7729728" cy="1188720"/>
          </a:xfrm>
        </p:spPr>
        <p:txBody>
          <a:bodyPr>
            <a:normAutofit/>
          </a:bodyPr>
          <a:lstStyle/>
          <a:p>
            <a:r>
              <a:rPr lang="en-IN" sz="2000" dirty="0"/>
              <a:t>PROJECT OBJECTIVE</a:t>
            </a:r>
          </a:p>
        </p:txBody>
      </p:sp>
      <p:sp>
        <p:nvSpPr>
          <p:cNvPr id="6" name="Rectangle 2">
            <a:extLst>
              <a:ext uri="{FF2B5EF4-FFF2-40B4-BE49-F238E27FC236}">
                <a16:creationId xmlns:a16="http://schemas.microsoft.com/office/drawing/2014/main" id="{9531CB92-1314-085F-A6E4-0D359402442F}"/>
              </a:ext>
            </a:extLst>
          </p:cNvPr>
          <p:cNvSpPr>
            <a:spLocks noGrp="1" noChangeArrowheads="1"/>
          </p:cNvSpPr>
          <p:nvPr>
            <p:ph idx="1"/>
          </p:nvPr>
        </p:nvSpPr>
        <p:spPr bwMode="auto">
          <a:xfrm>
            <a:off x="318782" y="1779687"/>
            <a:ext cx="621624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Generate Synthetic Brain MRI Images: </a:t>
            </a:r>
            <a:r>
              <a:rPr kumimoji="0" lang="en-US" altLang="en-US" sz="1800" b="0" i="0" u="none" strike="noStrike" cap="none" normalizeH="0" baseline="0" dirty="0">
                <a:ln>
                  <a:noFill/>
                </a:ln>
                <a:solidFill>
                  <a:schemeClr val="tx1"/>
                </a:solidFill>
                <a:effectLst/>
                <a:latin typeface="Arial" panose="020B0604020202020204" pitchFamily="34" charset="0"/>
              </a:rPr>
              <a:t>Use a DCGAN model to produce realistic, high-quality MRI images of brain tumors. Aim to address data scarcity by expanding the dataset with synthetic samples.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Optimize Model for High-Quality Image Generation</a:t>
            </a:r>
            <a:r>
              <a:rPr lang="en-US" altLang="en-US" b="1" dirty="0">
                <a:solidFill>
                  <a:schemeClr val="tx1"/>
                </a:solidFill>
                <a:latin typeface="Arial" panose="020B0604020202020204" pitchFamily="34" charset="0"/>
              </a:rPr>
              <a:t>:</a:t>
            </a: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Implement and fine-tune the DCGAN to ensure the generated images closely resemble real MRI images. Focus on balancing generator and discriminator performance for optimal results.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Evaluate Generated Images Using Quality Metrics</a:t>
            </a:r>
            <a:r>
              <a:rPr lang="en-US" altLang="en-US" b="1" dirty="0">
                <a:solidFill>
                  <a:schemeClr val="tx1"/>
                </a:solidFill>
                <a:latin typeface="Arial" panose="020B0604020202020204" pitchFamily="34" charset="0"/>
              </a:rPr>
              <a:t>:</a:t>
            </a: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evaluation metrics like Inception Score (IS) and Fréchet Inception Distance (FID) to assess the quality and diversity of the generated images. Analyze the metrics to validate the effectiveness of the augmented data for potential use in diagnostic models.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1150120-C640-8BE9-F65F-330921FAC71A}"/>
              </a:ext>
            </a:extLst>
          </p:cNvPr>
          <p:cNvPicPr>
            <a:picLocks noChangeAspect="1"/>
          </p:cNvPicPr>
          <p:nvPr/>
        </p:nvPicPr>
        <p:blipFill>
          <a:blip r:embed="rId2"/>
          <a:stretch>
            <a:fillRect/>
          </a:stretch>
        </p:blipFill>
        <p:spPr>
          <a:xfrm>
            <a:off x="6683577" y="2013358"/>
            <a:ext cx="5337422" cy="4312157"/>
          </a:xfrm>
          <a:prstGeom prst="rect">
            <a:avLst/>
          </a:prstGeom>
        </p:spPr>
      </p:pic>
    </p:spTree>
    <p:extLst>
      <p:ext uri="{BB962C8B-B14F-4D97-AF65-F5344CB8AC3E}">
        <p14:creationId xmlns:p14="http://schemas.microsoft.com/office/powerpoint/2010/main" val="50543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8415-82DC-B39A-9206-916B5A874D4C}"/>
              </a:ext>
            </a:extLst>
          </p:cNvPr>
          <p:cNvSpPr>
            <a:spLocks noGrp="1"/>
          </p:cNvSpPr>
          <p:nvPr>
            <p:ph type="title"/>
          </p:nvPr>
        </p:nvSpPr>
        <p:spPr/>
        <p:txBody>
          <a:bodyPr>
            <a:normAutofit/>
          </a:bodyPr>
          <a:lstStyle/>
          <a:p>
            <a:r>
              <a:rPr lang="en-IN" sz="2400" dirty="0"/>
              <a:t>LITERATURE REVIEW</a:t>
            </a:r>
          </a:p>
        </p:txBody>
      </p:sp>
      <p:sp>
        <p:nvSpPr>
          <p:cNvPr id="4" name="Rectangle 1">
            <a:extLst>
              <a:ext uri="{FF2B5EF4-FFF2-40B4-BE49-F238E27FC236}">
                <a16:creationId xmlns:a16="http://schemas.microsoft.com/office/drawing/2014/main" id="{FF2757AF-05B8-97DB-6A64-F09BE307A469}"/>
              </a:ext>
            </a:extLst>
          </p:cNvPr>
          <p:cNvSpPr>
            <a:spLocks noGrp="1" noChangeArrowheads="1"/>
          </p:cNvSpPr>
          <p:nvPr>
            <p:ph idx="1"/>
          </p:nvPr>
        </p:nvSpPr>
        <p:spPr bwMode="auto">
          <a:xfrm>
            <a:off x="1654183" y="2384784"/>
            <a:ext cx="8883634"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Introduction to GANs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Developed by Ian Goodfellow in 2014, GANs are a type of neural network model used for generating realistic data.</a:t>
            </a:r>
          </a:p>
          <a:p>
            <a:pPr marL="228600" lvl="1" indent="0" algn="just" eaLnBrk="0" fontAlgn="base" hangingPunct="0">
              <a:spcBef>
                <a:spcPct val="0"/>
              </a:spcBef>
              <a:spcAft>
                <a:spcPct val="0"/>
              </a:spcAft>
              <a:buClr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Comprised of two networks, a </a:t>
            </a:r>
            <a:r>
              <a:rPr kumimoji="0" lang="en-US" altLang="en-US" sz="1400" b="1" i="0" u="none" strike="noStrike" cap="none" normalizeH="0" baseline="0" dirty="0">
                <a:ln>
                  <a:noFill/>
                </a:ln>
                <a:solidFill>
                  <a:schemeClr val="tx1"/>
                </a:solidFill>
                <a:effectLst/>
                <a:latin typeface="Arial" panose="020B0604020202020204" pitchFamily="34" charset="0"/>
              </a:rPr>
              <a:t>Generator</a:t>
            </a:r>
            <a:r>
              <a:rPr kumimoji="0" lang="en-US" altLang="en-US" sz="1400" b="0" i="0" u="none" strike="noStrike" cap="none" normalizeH="0" baseline="0" dirty="0">
                <a:ln>
                  <a:noFill/>
                </a:ln>
                <a:solidFill>
                  <a:schemeClr val="tx1"/>
                </a:solidFill>
                <a:effectLst/>
                <a:latin typeface="Arial" panose="020B0604020202020204" pitchFamily="34" charset="0"/>
              </a:rPr>
              <a:t> and a </a:t>
            </a:r>
            <a:r>
              <a:rPr kumimoji="0" lang="en-US" altLang="en-US" sz="1400" b="1" i="0" u="none" strike="noStrike" cap="none" normalizeH="0" baseline="0" dirty="0">
                <a:ln>
                  <a:noFill/>
                </a:ln>
                <a:solidFill>
                  <a:schemeClr val="tx1"/>
                </a:solidFill>
                <a:effectLst/>
                <a:latin typeface="Arial" panose="020B0604020202020204" pitchFamily="34" charset="0"/>
              </a:rPr>
              <a:t>Discriminator</a:t>
            </a:r>
            <a:r>
              <a:rPr kumimoji="0" lang="en-US" altLang="en-US" sz="1400" b="0" i="0" u="none" strike="noStrike" cap="none" normalizeH="0" baseline="0" dirty="0">
                <a:ln>
                  <a:noFill/>
                </a:ln>
                <a:solidFill>
                  <a:schemeClr val="tx1"/>
                </a:solidFill>
                <a:effectLst/>
                <a:latin typeface="Arial" panose="020B0604020202020204" pitchFamily="34" charset="0"/>
              </a:rPr>
              <a:t>, competing in a zero-sum game.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How GANs Work</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Generator</a:t>
            </a:r>
            <a:r>
              <a:rPr kumimoji="0" lang="en-US" altLang="en-US" sz="1400" b="0" i="0" u="none" strike="noStrike" cap="none" normalizeH="0" baseline="0" dirty="0">
                <a:ln>
                  <a:noFill/>
                </a:ln>
                <a:solidFill>
                  <a:schemeClr val="tx1"/>
                </a:solidFill>
                <a:effectLst/>
                <a:latin typeface="Arial" panose="020B0604020202020204" pitchFamily="34" charset="0"/>
              </a:rPr>
              <a:t>: Produces synthetic images based on random input.</a:t>
            </a: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Discriminator</a:t>
            </a:r>
            <a:r>
              <a:rPr kumimoji="0" lang="en-US" altLang="en-US" sz="1400" b="0" i="0" u="none" strike="noStrike" cap="none" normalizeH="0" baseline="0" dirty="0">
                <a:ln>
                  <a:noFill/>
                </a:ln>
                <a:solidFill>
                  <a:schemeClr val="tx1"/>
                </a:solidFill>
                <a:effectLst/>
                <a:latin typeface="Arial" panose="020B0604020202020204" pitchFamily="34" charset="0"/>
              </a:rPr>
              <a:t>: Evaluates images and distinguishes between real and generated ones.</a:t>
            </a:r>
          </a:p>
          <a:p>
            <a:pPr marL="228600" lvl="1" indent="0" algn="just" eaLnBrk="0" fontAlgn="base" hangingPunct="0">
              <a:spcBef>
                <a:spcPct val="0"/>
              </a:spcBef>
              <a:spcAft>
                <a:spcPct val="0"/>
              </a:spcAft>
              <a:buClr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adversarial training process improves both networks, resulting in increasingly realistic synthetic images.</a:t>
            </a:r>
          </a:p>
          <a:p>
            <a:pPr marL="228600" lvl="1" indent="0" algn="just" eaLnBrk="0" fontAlgn="base" hangingPunct="0">
              <a:spcBef>
                <a:spcPct val="0"/>
              </a:spcBef>
              <a:spcAft>
                <a:spcPct val="0"/>
              </a:spcAft>
              <a:buClr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Application of GANs in Medical Imaging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Use Cases</a:t>
            </a:r>
            <a:r>
              <a:rPr kumimoji="0" lang="en-US" altLang="en-US" sz="1400" b="0" i="0" u="none" strike="noStrike" cap="none" normalizeH="0" baseline="0" dirty="0">
                <a:ln>
                  <a:noFill/>
                </a:ln>
                <a:solidFill>
                  <a:schemeClr val="tx1"/>
                </a:solidFill>
                <a:effectLst/>
                <a:latin typeface="Arial" panose="020B0604020202020204" pitchFamily="34" charset="0"/>
              </a:rPr>
              <a:t>: GANs have been applied to augment medical datasets, generating images for conditions like retinal diseases, lung cancer, and brain tumors.</a:t>
            </a: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Impact</a:t>
            </a:r>
            <a:r>
              <a:rPr kumimoji="0" lang="en-US" altLang="en-US" sz="1400" b="0" i="0" u="none" strike="noStrike" cap="none" normalizeH="0" baseline="0" dirty="0">
                <a:ln>
                  <a:noFill/>
                </a:ln>
                <a:solidFill>
                  <a:schemeClr val="tx1"/>
                </a:solidFill>
                <a:effectLst/>
                <a:latin typeface="Arial" panose="020B0604020202020204" pitchFamily="34" charset="0"/>
              </a:rPr>
              <a:t>: Enables data augmentation in medical fields with limited datasets, improving AI model training and generalization.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007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7DB3-A0BE-2C7D-628D-4F1BA702EE43}"/>
              </a:ext>
            </a:extLst>
          </p:cNvPr>
          <p:cNvSpPr>
            <a:spLocks noGrp="1"/>
          </p:cNvSpPr>
          <p:nvPr>
            <p:ph type="title"/>
          </p:nvPr>
        </p:nvSpPr>
        <p:spPr/>
        <p:txBody>
          <a:bodyPr/>
          <a:lstStyle/>
          <a:p>
            <a:r>
              <a:rPr lang="en-IN" dirty="0"/>
              <a:t>DCGANS</a:t>
            </a:r>
          </a:p>
        </p:txBody>
      </p:sp>
      <p:sp>
        <p:nvSpPr>
          <p:cNvPr id="5" name="Rectangle 2">
            <a:extLst>
              <a:ext uri="{FF2B5EF4-FFF2-40B4-BE49-F238E27FC236}">
                <a16:creationId xmlns:a16="http://schemas.microsoft.com/office/drawing/2014/main" id="{7333725B-FF12-74F8-25FF-EAA8BD70A8D0}"/>
              </a:ext>
            </a:extLst>
          </p:cNvPr>
          <p:cNvSpPr>
            <a:spLocks noGrp="1" noChangeArrowheads="1"/>
          </p:cNvSpPr>
          <p:nvPr>
            <p:ph idx="1"/>
          </p:nvPr>
        </p:nvSpPr>
        <p:spPr bwMode="auto">
          <a:xfrm>
            <a:off x="1416374" y="2358619"/>
            <a:ext cx="901953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DCGAN (Deep Convolutional GAN)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DCGANs are a type of GAN specifically using convolutional layers, making them suitable for generating high-quality images.</a:t>
            </a:r>
          </a:p>
          <a:p>
            <a:pPr marL="228600" lvl="1" indent="0" algn="just" eaLnBrk="0" fontAlgn="base" hangingPunct="0">
              <a:spcBef>
                <a:spcPct val="0"/>
              </a:spcBef>
              <a:spcAft>
                <a:spcPct val="0"/>
              </a:spcAft>
              <a:buClr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Popular for image synthesis tasks due to their ability to capture spatial hierarchies, which are essential for realistic image generation.</a:t>
            </a:r>
          </a:p>
          <a:p>
            <a:pPr marL="228600" lvl="1" indent="0" algn="just" eaLnBrk="0" fontAlgn="base" hangingPunct="0">
              <a:spcBef>
                <a:spcPct val="0"/>
              </a:spcBef>
              <a:spcAft>
                <a:spcPct val="0"/>
              </a:spcAft>
              <a:buClr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Advantages of DCGAN for MRI Augmentation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Image Quality</a:t>
            </a:r>
            <a:r>
              <a:rPr kumimoji="0" lang="en-US" altLang="en-US" sz="1400" b="0" i="0" u="none" strike="noStrike" cap="none" normalizeH="0" baseline="0" dirty="0">
                <a:ln>
                  <a:noFill/>
                </a:ln>
                <a:solidFill>
                  <a:schemeClr val="tx1"/>
                </a:solidFill>
                <a:effectLst/>
                <a:latin typeface="Arial" panose="020B0604020202020204" pitchFamily="34" charset="0"/>
              </a:rPr>
              <a:t>: DCGANs produce more detailed and realistic images compared to standard GANs.</a:t>
            </a:r>
          </a:p>
          <a:p>
            <a:pPr marL="228600" lvl="1" indent="0" algn="just"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Suitability for MRI</a:t>
            </a:r>
            <a:r>
              <a:rPr kumimoji="0" lang="en-US" altLang="en-US" sz="1400" b="0" i="0" u="none" strike="noStrike" cap="none" normalizeH="0" baseline="0" dirty="0">
                <a:ln>
                  <a:noFill/>
                </a:ln>
                <a:solidFill>
                  <a:schemeClr val="tx1"/>
                </a:solidFill>
                <a:effectLst/>
                <a:latin typeface="Arial" panose="020B0604020202020204" pitchFamily="34" charset="0"/>
              </a:rPr>
              <a:t>: Convolutional layers effectively capture the intricate details of MRI images, which is important for medical applications.</a:t>
            </a:r>
          </a:p>
          <a:p>
            <a:pPr marL="228600" lvl="1" indent="0" algn="just" eaLnBrk="0" fontAlgn="base" hangingPunct="0">
              <a:spcBef>
                <a:spcPct val="0"/>
              </a:spcBef>
              <a:spcAft>
                <a:spcPct val="0"/>
              </a:spcAft>
              <a:buClr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A96C637-8C9B-1131-5411-2B3B066FDA5B}"/>
              </a:ext>
            </a:extLst>
          </p:cNvPr>
          <p:cNvPicPr>
            <a:picLocks noChangeAspect="1"/>
          </p:cNvPicPr>
          <p:nvPr/>
        </p:nvPicPr>
        <p:blipFill>
          <a:blip r:embed="rId2"/>
          <a:stretch>
            <a:fillRect/>
          </a:stretch>
        </p:blipFill>
        <p:spPr>
          <a:xfrm>
            <a:off x="3644102" y="4756558"/>
            <a:ext cx="4391110" cy="1921593"/>
          </a:xfrm>
          <a:prstGeom prst="rect">
            <a:avLst/>
          </a:prstGeom>
        </p:spPr>
      </p:pic>
    </p:spTree>
    <p:extLst>
      <p:ext uri="{BB962C8B-B14F-4D97-AF65-F5344CB8AC3E}">
        <p14:creationId xmlns:p14="http://schemas.microsoft.com/office/powerpoint/2010/main" val="402545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A43D-AF9C-DA98-C850-2B3EA64847E8}"/>
              </a:ext>
            </a:extLst>
          </p:cNvPr>
          <p:cNvSpPr>
            <a:spLocks noGrp="1"/>
          </p:cNvSpPr>
          <p:nvPr>
            <p:ph type="title"/>
          </p:nvPr>
        </p:nvSpPr>
        <p:spPr>
          <a:xfrm>
            <a:off x="2231136" y="374707"/>
            <a:ext cx="7729728" cy="1188720"/>
          </a:xfrm>
        </p:spPr>
        <p:txBody>
          <a:bodyPr/>
          <a:lstStyle/>
          <a:p>
            <a:r>
              <a:rPr lang="en-IN" dirty="0"/>
              <a:t>PROJECT GOALS</a:t>
            </a:r>
          </a:p>
        </p:txBody>
      </p:sp>
      <p:sp>
        <p:nvSpPr>
          <p:cNvPr id="4" name="Rectangle 1">
            <a:extLst>
              <a:ext uri="{FF2B5EF4-FFF2-40B4-BE49-F238E27FC236}">
                <a16:creationId xmlns:a16="http://schemas.microsoft.com/office/drawing/2014/main" id="{2F3A65F9-F3F1-47C5-7ED7-0B306ED93D77}"/>
              </a:ext>
            </a:extLst>
          </p:cNvPr>
          <p:cNvSpPr>
            <a:spLocks noGrp="1" noChangeArrowheads="1"/>
          </p:cNvSpPr>
          <p:nvPr>
            <p:ph idx="1"/>
          </p:nvPr>
        </p:nvSpPr>
        <p:spPr bwMode="auto">
          <a:xfrm>
            <a:off x="1609290" y="2818431"/>
            <a:ext cx="89714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9268FF2-601F-FACB-51B7-0DCB6DE62F1A}"/>
              </a:ext>
            </a:extLst>
          </p:cNvPr>
          <p:cNvPicPr>
            <a:picLocks noChangeAspect="1"/>
          </p:cNvPicPr>
          <p:nvPr/>
        </p:nvPicPr>
        <p:blipFill>
          <a:blip r:embed="rId2"/>
          <a:stretch>
            <a:fillRect/>
          </a:stretch>
        </p:blipFill>
        <p:spPr>
          <a:xfrm>
            <a:off x="2302693" y="1770120"/>
            <a:ext cx="7586614" cy="4118951"/>
          </a:xfrm>
          <a:prstGeom prst="rect">
            <a:avLst/>
          </a:prstGeom>
        </p:spPr>
      </p:pic>
    </p:spTree>
    <p:extLst>
      <p:ext uri="{BB962C8B-B14F-4D97-AF65-F5344CB8AC3E}">
        <p14:creationId xmlns:p14="http://schemas.microsoft.com/office/powerpoint/2010/main" val="344281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90F8-DFC5-1E0C-2E4E-BF5BD11537DB}"/>
              </a:ext>
            </a:extLst>
          </p:cNvPr>
          <p:cNvSpPr>
            <a:spLocks noGrp="1"/>
          </p:cNvSpPr>
          <p:nvPr>
            <p:ph type="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11ADCB4A-821D-5347-BC85-BD9ECDCD221E}"/>
              </a:ext>
            </a:extLst>
          </p:cNvPr>
          <p:cNvSpPr>
            <a:spLocks noGrp="1"/>
          </p:cNvSpPr>
          <p:nvPr>
            <p:ph idx="1"/>
          </p:nvPr>
        </p:nvSpPr>
        <p:spPr>
          <a:xfrm>
            <a:off x="680905" y="2242988"/>
            <a:ext cx="10553351" cy="1957194"/>
          </a:xfrm>
        </p:spPr>
        <p:txBody>
          <a:bodyPr>
            <a:normAutofit fontScale="92500" lnSpcReduction="20000"/>
          </a:bodyPr>
          <a:lstStyle/>
          <a:p>
            <a:pPr marL="0" indent="0" algn="just">
              <a:buNone/>
            </a:pPr>
            <a:r>
              <a:rPr lang="en-US" dirty="0"/>
              <a:t>The dataset used in this project is sourced from the Brain MRI Images for Brain Tumor Detection (https://www.kaggle.com/datasets/masoudnickparvar/brain-tumor-mri-dataset) available on Kaggle. It consists of a collection of MRI scans, specifically curated for the detection of brain tumors.</a:t>
            </a:r>
          </a:p>
          <a:p>
            <a:pPr marL="0" indent="0" algn="just">
              <a:buNone/>
            </a:pPr>
            <a:r>
              <a:rPr lang="en-US" dirty="0"/>
              <a:t>The dataset contains a total of 300+ brain MRI images, which are divided into two categories: 'Yes' (tumor present) and 'No' (tumor absent). (156MB)</a:t>
            </a:r>
          </a:p>
          <a:p>
            <a:pPr marL="0" indent="0" algn="just">
              <a:buNone/>
            </a:pPr>
            <a:r>
              <a:rPr lang="en-US" dirty="0"/>
              <a:t>Yes: Images labeled as 'Yes' indicate the presence of a brain tumor.</a:t>
            </a:r>
          </a:p>
          <a:p>
            <a:pPr marL="0" indent="0" algn="just">
              <a:buNone/>
            </a:pPr>
            <a:r>
              <a:rPr lang="en-US" dirty="0"/>
              <a:t>No: Images labeled as 'No' indicate no tumor is present in the MRI scan.</a:t>
            </a:r>
          </a:p>
        </p:txBody>
      </p:sp>
      <p:pic>
        <p:nvPicPr>
          <p:cNvPr id="5" name="Picture 4">
            <a:extLst>
              <a:ext uri="{FF2B5EF4-FFF2-40B4-BE49-F238E27FC236}">
                <a16:creationId xmlns:a16="http://schemas.microsoft.com/office/drawing/2014/main" id="{DB2D31D4-79C9-D062-5257-CA8E06561272}"/>
              </a:ext>
            </a:extLst>
          </p:cNvPr>
          <p:cNvPicPr>
            <a:picLocks noChangeAspect="1"/>
          </p:cNvPicPr>
          <p:nvPr/>
        </p:nvPicPr>
        <p:blipFill>
          <a:blip r:embed="rId2"/>
          <a:stretch>
            <a:fillRect/>
          </a:stretch>
        </p:blipFill>
        <p:spPr>
          <a:xfrm>
            <a:off x="2969702" y="4289758"/>
            <a:ext cx="5975758" cy="2337113"/>
          </a:xfrm>
          <a:prstGeom prst="rect">
            <a:avLst/>
          </a:prstGeom>
        </p:spPr>
      </p:pic>
    </p:spTree>
    <p:extLst>
      <p:ext uri="{BB962C8B-B14F-4D97-AF65-F5344CB8AC3E}">
        <p14:creationId xmlns:p14="http://schemas.microsoft.com/office/powerpoint/2010/main" val="122038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4A93-7C46-928F-8C9E-A1A6A8F4D2BE}"/>
              </a:ext>
            </a:extLst>
          </p:cNvPr>
          <p:cNvSpPr>
            <a:spLocks noGrp="1"/>
          </p:cNvSpPr>
          <p:nvPr>
            <p:ph type="title"/>
          </p:nvPr>
        </p:nvSpPr>
        <p:spPr/>
        <p:txBody>
          <a:bodyPr/>
          <a:lstStyle/>
          <a:p>
            <a:r>
              <a:rPr lang="en-IN" dirty="0"/>
              <a:t>DATASET challenges</a:t>
            </a:r>
          </a:p>
        </p:txBody>
      </p:sp>
      <p:sp>
        <p:nvSpPr>
          <p:cNvPr id="4" name="Rectangle 1">
            <a:extLst>
              <a:ext uri="{FF2B5EF4-FFF2-40B4-BE49-F238E27FC236}">
                <a16:creationId xmlns:a16="http://schemas.microsoft.com/office/drawing/2014/main" id="{21F3F2BC-18CE-A967-B002-80776918B8F0}"/>
              </a:ext>
            </a:extLst>
          </p:cNvPr>
          <p:cNvSpPr>
            <a:spLocks noGrp="1" noChangeArrowheads="1"/>
          </p:cNvSpPr>
          <p:nvPr>
            <p:ph idx="1"/>
          </p:nvPr>
        </p:nvSpPr>
        <p:spPr bwMode="auto">
          <a:xfrm>
            <a:off x="1677798" y="2360911"/>
            <a:ext cx="9026554"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Data Imbalance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Problem</a:t>
            </a:r>
            <a:r>
              <a:rPr kumimoji="0" lang="en-US" altLang="en-US" sz="1200" b="0" i="0" u="none" strike="noStrike" cap="none" normalizeH="0" baseline="0" dirty="0">
                <a:ln>
                  <a:noFill/>
                </a:ln>
                <a:solidFill>
                  <a:schemeClr val="tx1"/>
                </a:solidFill>
                <a:effectLst/>
                <a:latin typeface="Arial" panose="020B0604020202020204" pitchFamily="34" charset="0"/>
              </a:rPr>
              <a:t>: Some tumor types (e.g. yes) may have fewer samples compared to others (e.g., glioma, meningioma, or no).</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Imbalance can lead to biased models, where the model performs well on more frequent classes but poorly on rarer ones.</a:t>
            </a:r>
          </a:p>
          <a:p>
            <a:pPr marL="228600" lvl="1" indent="0" algn="just" eaLnBrk="0" fontAlgn="base" hangingPunct="0">
              <a:spcBef>
                <a:spcPct val="0"/>
              </a:spcBef>
              <a:spcAft>
                <a:spcPct val="0"/>
              </a:spcAft>
              <a:buClrTx/>
              <a:buFontTx/>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Image Quality Variability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Problem</a:t>
            </a:r>
            <a:r>
              <a:rPr kumimoji="0" lang="en-US" altLang="en-US" sz="1200" b="0" i="0" u="none" strike="noStrike" cap="none" normalizeH="0" baseline="0" dirty="0">
                <a:ln>
                  <a:noFill/>
                </a:ln>
                <a:solidFill>
                  <a:schemeClr val="tx1"/>
                </a:solidFill>
                <a:effectLst/>
                <a:latin typeface="Arial" panose="020B0604020202020204" pitchFamily="34" charset="0"/>
              </a:rPr>
              <a:t>: MRI images from different sources or patients may have inconsistent quality due to factors such as different imaging machines, varying scan resolutions, or noise.</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Variability can complicate model training, leading to lower accuracy and generalization when the model encounters new data.</a:t>
            </a:r>
          </a:p>
          <a:p>
            <a:pPr marL="228600" lvl="1" indent="0" algn="just" eaLnBrk="0" fontAlgn="base" hangingPunct="0">
              <a:spcBef>
                <a:spcPct val="0"/>
              </a:spcBef>
              <a:spcAft>
                <a:spcPct val="0"/>
              </a:spcAft>
              <a:buClrTx/>
              <a:buFontTx/>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Limited Annotated Data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Problem</a:t>
            </a:r>
            <a:r>
              <a:rPr kumimoji="0" lang="en-US" altLang="en-US" sz="1200" b="0" i="0" u="none" strike="noStrike" cap="none" normalizeH="0" baseline="0" dirty="0">
                <a:ln>
                  <a:noFill/>
                </a:ln>
                <a:solidFill>
                  <a:schemeClr val="tx1"/>
                </a:solidFill>
                <a:effectLst/>
                <a:latin typeface="Arial" panose="020B0604020202020204" pitchFamily="34" charset="0"/>
              </a:rPr>
              <a:t>: High-quality labeled MRI datasets are often limited in size, especially with detailed annotations such as tumor classification.</a:t>
            </a:r>
          </a:p>
          <a:p>
            <a:pPr marL="228600" lvl="1" indent="0" algn="just"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Impact</a:t>
            </a:r>
            <a:r>
              <a:rPr kumimoji="0" lang="en-US" altLang="en-US" sz="1200" b="0" i="0" u="none" strike="noStrike" cap="none" normalizeH="0" baseline="0" dirty="0">
                <a:ln>
                  <a:noFill/>
                </a:ln>
                <a:solidFill>
                  <a:schemeClr val="tx1"/>
                </a:solidFill>
                <a:effectLst/>
                <a:latin typeface="Arial" panose="020B0604020202020204" pitchFamily="34" charset="0"/>
              </a:rPr>
              <a:t>: Limited annotated data can restrict the effectiveness of supervised learning models and hinder their ability to generalize.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Need for Augmentation: </a:t>
            </a:r>
            <a:r>
              <a:rPr kumimoji="0" lang="en-US" altLang="en-US" sz="1400" b="0" i="0" u="none" strike="noStrike" cap="none" normalizeH="0" baseline="0" dirty="0">
                <a:ln>
                  <a:noFill/>
                </a:ln>
                <a:solidFill>
                  <a:schemeClr val="tx1"/>
                </a:solidFill>
                <a:effectLst/>
                <a:latin typeface="Arial" panose="020B0604020202020204" pitchFamily="34" charset="0"/>
              </a:rPr>
              <a:t>Use of DCGANs to generate synthetic images that can address data imbalance and provide additional training samples to improve model performance.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78709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474</TotalTime>
  <Words>3636</Words>
  <Application>Microsoft Office PowerPoint</Application>
  <PresentationFormat>Widescreen</PresentationFormat>
  <Paragraphs>310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Gill Sans MT</vt:lpstr>
      <vt:lpstr>Sitka Small Semibold</vt:lpstr>
      <vt:lpstr>Times New Roman</vt:lpstr>
      <vt:lpstr>Parcel</vt:lpstr>
      <vt:lpstr>Optimizing Brain Tumor MRI with DcGans</vt:lpstr>
      <vt:lpstr>Introduction</vt:lpstr>
      <vt:lpstr>PROBLEM STATEMENT</vt:lpstr>
      <vt:lpstr>PROJECT OBJECTIVE</vt:lpstr>
      <vt:lpstr>LITERATURE REVIEW</vt:lpstr>
      <vt:lpstr>DCGANS</vt:lpstr>
      <vt:lpstr>PROJECT GOALS</vt:lpstr>
      <vt:lpstr>Dataset overview</vt:lpstr>
      <vt:lpstr>DATASET challenges</vt:lpstr>
      <vt:lpstr>Dcgan for mri augmentation</vt:lpstr>
      <vt:lpstr>ARCHITECTURE</vt:lpstr>
      <vt:lpstr>Implementation</vt:lpstr>
      <vt:lpstr>PowerPoint Presentation</vt:lpstr>
      <vt:lpstr>Project demonstration</vt:lpstr>
      <vt:lpstr>PowerPoint Presentation</vt:lpstr>
      <vt:lpstr>Loss function: W-distance</vt:lpstr>
      <vt:lpstr>Evaluation metrics</vt:lpstr>
      <vt:lpstr>Ranges</vt:lpstr>
      <vt:lpstr>PowerPoint Presentation</vt:lpstr>
      <vt:lpstr>Generated image samples</vt:lpstr>
      <vt:lpstr>Comparison with real images</vt:lpstr>
      <vt:lpstr>Images obtained</vt:lpstr>
      <vt:lpstr>PowerPoint Presentation</vt:lpstr>
      <vt:lpstr>IMPACT</vt:lpstr>
      <vt:lpstr>Challenges and limitations</vt:lpstr>
      <vt:lpstr>FUTURE WORKS</vt:lpstr>
      <vt:lpstr>Conclusion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Patra</dc:creator>
  <cp:lastModifiedBy>Aditi Patra</cp:lastModifiedBy>
  <cp:revision>123</cp:revision>
  <dcterms:created xsi:type="dcterms:W3CDTF">2024-09-03T15:08:19Z</dcterms:created>
  <dcterms:modified xsi:type="dcterms:W3CDTF">2024-11-20T03:16:57Z</dcterms:modified>
</cp:coreProperties>
</file>