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6" r:id="rId2"/>
    <p:sldId id="27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65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6" r:id="rId21"/>
    <p:sldId id="26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2" d="100"/>
          <a:sy n="62" d="100"/>
        </p:scale>
        <p:origin x="4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EED1C14C-A143-42F5-B247-D0E80013100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6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2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7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6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4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8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6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9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4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4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2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ayushi-walia-551514117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aditi-rajmane-8a5254152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2">
            <a:extLst>
              <a:ext uri="{FF2B5EF4-FFF2-40B4-BE49-F238E27FC236}">
                <a16:creationId xmlns:a16="http://schemas.microsoft.com/office/drawing/2014/main" id="{1900EB9D-F30A-4E3A-A2E9-047674C79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64">
            <a:extLst>
              <a:ext uri="{FF2B5EF4-FFF2-40B4-BE49-F238E27FC236}">
                <a16:creationId xmlns:a16="http://schemas.microsoft.com/office/drawing/2014/main" id="{3B8D2098-75F9-4FF9-9C60-6B734564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FB96753D-C2B1-43D3-AA6E-173A366E3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A61A934B-C654-4533-A7FB-D4DF27557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83F12A30-4ED4-4040-8641-2826D77DE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B072F79D-A822-4A08-836C-2311A8C0B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35FFB68A-EF2F-439F-8235-8954FBCFC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04999A61-A2EB-461C-A688-7AB58A69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61F71243-2354-47A6-9F23-389B060DE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083EAAFA-248E-42B1-AFAC-01A3BB2BB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18B64564-4656-40D3-878F-4FEBE156C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AE69E474-D111-4F5A-B7CA-0C07BBFD3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4679FA9B-2C54-4209-8391-314EC236A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02E8CA09-FF2F-4D2F-A4F4-CA10F68D3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92DCDDA2-F6BC-4709-BE45-F7F0119B7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7CE4605E-ABDC-481A-966D-505C0B3AF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4A568BF4-C619-44B7-A66F-17787B56D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1E5E1B9D-4B4B-420E-AFFA-7B0A3E398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1FC21640-BB8B-4A89-A419-22B4F2D46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3318F821-9C3A-4D9E-BC0C-BE8442C5D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C40B3150-A66B-4C04-B7AD-C994819A4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8" name="Picture 4" descr="Close-up of hopscotch on a sidewalk">
            <a:extLst>
              <a:ext uri="{FF2B5EF4-FFF2-40B4-BE49-F238E27FC236}">
                <a16:creationId xmlns:a16="http://schemas.microsoft.com/office/drawing/2014/main" id="{1CBC92FA-04E3-0BE9-02B8-E638E15CA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83" r="1" b="7356"/>
          <a:stretch/>
        </p:blipFill>
        <p:spPr>
          <a:xfrm>
            <a:off x="-1061" y="0"/>
            <a:ext cx="12193061" cy="6858000"/>
          </a:xfrm>
          <a:prstGeom prst="rect">
            <a:avLst/>
          </a:prstGeom>
        </p:spPr>
      </p:pic>
      <p:grpSp>
        <p:nvGrpSpPr>
          <p:cNvPr id="112" name="Group 85">
            <a:extLst>
              <a:ext uri="{FF2B5EF4-FFF2-40B4-BE49-F238E27FC236}">
                <a16:creationId xmlns:a16="http://schemas.microsoft.com/office/drawing/2014/main" id="{F614BF36-BC31-495E-B91D-4BDE46CAA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186483"/>
            <a:ext cx="12192000" cy="4477933"/>
            <a:chOff x="0" y="1186483"/>
            <a:chExt cx="12192000" cy="4477933"/>
          </a:xfrm>
        </p:grpSpPr>
        <p:sp>
          <p:nvSpPr>
            <p:cNvPr id="113" name="Rectangle 86">
              <a:extLst>
                <a:ext uri="{FF2B5EF4-FFF2-40B4-BE49-F238E27FC236}">
                  <a16:creationId xmlns:a16="http://schemas.microsoft.com/office/drawing/2014/main" id="{95803F16-9D17-4AE3-8818-6C0D9495A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48" y="1186483"/>
              <a:ext cx="12188952" cy="71618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39">
              <a:extLst>
                <a:ext uri="{FF2B5EF4-FFF2-40B4-BE49-F238E27FC236}">
                  <a16:creationId xmlns:a16="http://schemas.microsoft.com/office/drawing/2014/main" id="{FFF165CE-3DCC-4E21-9CB7-3E1EF3733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85852" y="5313353"/>
              <a:ext cx="407233" cy="351063"/>
            </a:xfrm>
            <a:prstGeom prst="triangl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88">
              <a:extLst>
                <a:ext uri="{FF2B5EF4-FFF2-40B4-BE49-F238E27FC236}">
                  <a16:creationId xmlns:a16="http://schemas.microsoft.com/office/drawing/2014/main" id="{466AA121-6165-4EFB-8908-B9A044CE5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91156"/>
              <a:ext cx="12192000" cy="3322196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1">
            <a:extLst>
              <a:ext uri="{FF2B5EF4-FFF2-40B4-BE49-F238E27FC236}">
                <a16:creationId xmlns:a16="http://schemas.microsoft.com/office/drawing/2014/main" id="{62AA5B96-F654-438E-904B-E64AA9D7F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>
            <a:normAutofit/>
          </a:bodyPr>
          <a:lstStyle/>
          <a:p>
            <a:r>
              <a:rPr lang="en-GB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Communicate/Visual Data Analysis – ALY 6070</a:t>
            </a:r>
            <a:br>
              <a:rPr lang="en-GB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Dashboard</a:t>
            </a:r>
            <a:b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: Hema Seshadri</a:t>
            </a:r>
            <a:b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: Ayushi Walia and Aditi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Rajmane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Group 6</a:t>
            </a:r>
          </a:p>
        </p:txBody>
      </p:sp>
    </p:spTree>
    <p:extLst>
      <p:ext uri="{BB962C8B-B14F-4D97-AF65-F5344CB8AC3E}">
        <p14:creationId xmlns:p14="http://schemas.microsoft.com/office/powerpoint/2010/main" val="1012938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5">
            <a:extLst>
              <a:ext uri="{FF2B5EF4-FFF2-40B4-BE49-F238E27FC236}">
                <a16:creationId xmlns:a16="http://schemas.microsoft.com/office/drawing/2014/main" id="{961579AF-4508-4CFE-9762-937ED48BD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3853FA-7591-1A15-EDE7-0E5FD40CA6B1}"/>
              </a:ext>
            </a:extLst>
          </p:cNvPr>
          <p:cNvSpPr txBox="1"/>
          <p:nvPr/>
        </p:nvSpPr>
        <p:spPr>
          <a:xfrm>
            <a:off x="3838575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sng" dirty="0"/>
              <a:t>Arrest rate for domestic crimes</a:t>
            </a:r>
          </a:p>
        </p:txBody>
      </p:sp>
    </p:spTree>
    <p:extLst>
      <p:ext uri="{BB962C8B-B14F-4D97-AF65-F5344CB8AC3E}">
        <p14:creationId xmlns:p14="http://schemas.microsoft.com/office/powerpoint/2010/main" val="85590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6">
            <a:extLst>
              <a:ext uri="{FF2B5EF4-FFF2-40B4-BE49-F238E27FC236}">
                <a16:creationId xmlns:a16="http://schemas.microsoft.com/office/drawing/2014/main" id="{E06F213F-E5F7-4124-81F0-D38A06CD0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514A65-18AB-E847-94ED-70178D6B8C95}"/>
              </a:ext>
            </a:extLst>
          </p:cNvPr>
          <p:cNvSpPr txBox="1"/>
          <p:nvPr/>
        </p:nvSpPr>
        <p:spPr>
          <a:xfrm>
            <a:off x="405765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sng" dirty="0"/>
              <a:t>Distribution of crimes over Community area</a:t>
            </a:r>
          </a:p>
        </p:txBody>
      </p:sp>
    </p:spTree>
    <p:extLst>
      <p:ext uri="{BB962C8B-B14F-4D97-AF65-F5344CB8AC3E}">
        <p14:creationId xmlns:p14="http://schemas.microsoft.com/office/powerpoint/2010/main" val="2304063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Content Placeholder 37" descr="Chart, treemap chart&#10;&#10;Description automatically generated">
            <a:extLst>
              <a:ext uri="{FF2B5EF4-FFF2-40B4-BE49-F238E27FC236}">
                <a16:creationId xmlns:a16="http://schemas.microsoft.com/office/drawing/2014/main" id="{8E705359-7721-A6E7-0137-1E9D5701A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76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69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5196D0-95AD-4497-84D1-430C6EBB2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DA3D29-E716-4F33-AB4C-8ED10BB36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D79944B-9254-4463-AD5B-36257D494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DDA31B6-BB0C-47FB-B78E-A35B59D8B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B460420D-1A32-4F29-8E6A-0BF0E3A59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5744D7E2-E0C1-445D-81C0-6C9E382D5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5CE3C75D-E7AA-450E-AE72-A8F8660A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4E82641D-7380-4EBC-A0B4-A21F9B703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06D3136D-2941-41F5-9CA6-0CD6378DB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459DAFD1-A8B5-4AF5-BBC4-82DBC67B6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73B5597B-C549-4923-9582-01359B7ED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84FB59A-C29A-4BC3-AED4-5CBDEEBF8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E875A1F-55ED-4D78-BFCD-DEAB4B1F2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1AF6A9C4-B5C0-45CF-BEA4-E5E138FB5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B7A35A07-8906-46C9-A385-386C890B4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EDC56392-B772-4465-9844-E65545FE3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4E1EB07B-37CA-4168-8167-98F2E181C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79CCCC1-44E4-40E6-BEC7-4D67883CA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BA2BCCEB-7B0D-4604-A0D9-C97985394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3E9BE4C6-A966-4993-B450-34D205DCE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D6D0BD97-50C4-4381-B670-2D0ADD588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A367D7-D8FE-4C9E-B6C6-5285FC7B5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3"/>
            <a:ext cx="12192000" cy="6014522"/>
          </a:xfrm>
          <a:custGeom>
            <a:avLst/>
            <a:gdLst>
              <a:gd name="connsiteX0" fmla="*/ 0 w 12192000"/>
              <a:gd name="connsiteY0" fmla="*/ 0 h 6014522"/>
              <a:gd name="connsiteX1" fmla="*/ 12192000 w 12192000"/>
              <a:gd name="connsiteY1" fmla="*/ 0 h 6014522"/>
              <a:gd name="connsiteX2" fmla="*/ 12192000 w 12192000"/>
              <a:gd name="connsiteY2" fmla="*/ 5663459 h 6014522"/>
              <a:gd name="connsiteX3" fmla="*/ 6299617 w 12192000"/>
              <a:gd name="connsiteY3" fmla="*/ 5663459 h 6014522"/>
              <a:gd name="connsiteX4" fmla="*/ 6096000 w 12192000"/>
              <a:gd name="connsiteY4" fmla="*/ 6014522 h 6014522"/>
              <a:gd name="connsiteX5" fmla="*/ 5892384 w 12192000"/>
              <a:gd name="connsiteY5" fmla="*/ 5663459 h 6014522"/>
              <a:gd name="connsiteX6" fmla="*/ 0 w 12192000"/>
              <a:gd name="connsiteY6" fmla="*/ 5663459 h 601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14522">
                <a:moveTo>
                  <a:pt x="0" y="0"/>
                </a:moveTo>
                <a:lnTo>
                  <a:pt x="12192000" y="0"/>
                </a:lnTo>
                <a:lnTo>
                  <a:pt x="12192000" y="5663459"/>
                </a:lnTo>
                <a:lnTo>
                  <a:pt x="6299617" y="5663459"/>
                </a:lnTo>
                <a:lnTo>
                  <a:pt x="6096000" y="6014522"/>
                </a:lnTo>
                <a:lnTo>
                  <a:pt x="5892384" y="5663459"/>
                </a:lnTo>
                <a:lnTo>
                  <a:pt x="0" y="56634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607C7381-C96B-4367-9A42-A2CDC38E4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11" y="612601"/>
            <a:ext cx="4931815" cy="46852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11036C-4CE3-ED0D-5D0E-7D5611E6C5A8}"/>
              </a:ext>
            </a:extLst>
          </p:cNvPr>
          <p:cNvSpPr txBox="1"/>
          <p:nvPr/>
        </p:nvSpPr>
        <p:spPr>
          <a:xfrm>
            <a:off x="833457" y="1585988"/>
            <a:ext cx="4788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According to Community area, we can see here Top 10 crimes who have been arrested and not arrested .</a:t>
            </a:r>
          </a:p>
          <a:p>
            <a:r>
              <a:rPr lang="en-GB" dirty="0">
                <a:solidFill>
                  <a:schemeClr val="bg1"/>
                </a:solidFill>
              </a:rPr>
              <a:t>Assault being Top most crime.</a:t>
            </a:r>
          </a:p>
          <a:p>
            <a:r>
              <a:rPr lang="en-GB" dirty="0">
                <a:solidFill>
                  <a:schemeClr val="bg1"/>
                </a:solidFill>
              </a:rPr>
              <a:t>Narcotics being the least with no arrest percentages.</a:t>
            </a:r>
          </a:p>
          <a:p>
            <a:r>
              <a:rPr lang="en-GB" dirty="0">
                <a:solidFill>
                  <a:schemeClr val="bg1"/>
                </a:solidFill>
              </a:rPr>
              <a:t>Battery is the crime where all arrests were made.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295B9F-828D-9F09-629C-5E8428DC4BEC}"/>
              </a:ext>
            </a:extLst>
          </p:cNvPr>
          <p:cNvSpPr txBox="1"/>
          <p:nvPr/>
        </p:nvSpPr>
        <p:spPr>
          <a:xfrm>
            <a:off x="4230342" y="6260147"/>
            <a:ext cx="508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Arrest Count of Top 10 Crimes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55196D0-95AD-4497-84D1-430C6EBB2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DDA3D29-E716-4F33-AB4C-8ED10BB36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5D79944B-9254-4463-AD5B-36257D494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8DDA31B6-BB0C-47FB-B78E-A35B59D8B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B460420D-1A32-4F29-8E6A-0BF0E3A59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5744D7E2-E0C1-445D-81C0-6C9E382D5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5CE3C75D-E7AA-450E-AE72-A8F8660A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4E82641D-7380-4EBC-A0B4-A21F9B703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6D3136D-2941-41F5-9CA6-0CD6378DB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459DAFD1-A8B5-4AF5-BBC4-82DBC67B6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73B5597B-C549-4923-9582-01359B7ED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484FB59A-C29A-4BC3-AED4-5CBDEEBF8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3E875A1F-55ED-4D78-BFCD-DEAB4B1F2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1AF6A9C4-B5C0-45CF-BEA4-E5E138FB5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B7A35A07-8906-46C9-A385-386C890B4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DC56392-B772-4465-9844-E65545FE3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4E1EB07B-37CA-4168-8167-98F2E181C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79CCCC1-44E4-40E6-BEC7-4D67883CA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BA2BCCEB-7B0D-4604-A0D9-C97985394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3E9BE4C6-A966-4993-B450-34D205DCE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D6D0BD97-50C4-4381-B670-2D0ADD588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EA367D7-D8FE-4C9E-B6C6-5285FC7B5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3"/>
            <a:ext cx="12192000" cy="6014522"/>
          </a:xfrm>
          <a:custGeom>
            <a:avLst/>
            <a:gdLst>
              <a:gd name="connsiteX0" fmla="*/ 0 w 12192000"/>
              <a:gd name="connsiteY0" fmla="*/ 0 h 6014522"/>
              <a:gd name="connsiteX1" fmla="*/ 12192000 w 12192000"/>
              <a:gd name="connsiteY1" fmla="*/ 0 h 6014522"/>
              <a:gd name="connsiteX2" fmla="*/ 12192000 w 12192000"/>
              <a:gd name="connsiteY2" fmla="*/ 5663459 h 6014522"/>
              <a:gd name="connsiteX3" fmla="*/ 6299617 w 12192000"/>
              <a:gd name="connsiteY3" fmla="*/ 5663459 h 6014522"/>
              <a:gd name="connsiteX4" fmla="*/ 6096000 w 12192000"/>
              <a:gd name="connsiteY4" fmla="*/ 6014522 h 6014522"/>
              <a:gd name="connsiteX5" fmla="*/ 5892384 w 12192000"/>
              <a:gd name="connsiteY5" fmla="*/ 5663459 h 6014522"/>
              <a:gd name="connsiteX6" fmla="*/ 0 w 12192000"/>
              <a:gd name="connsiteY6" fmla="*/ 5663459 h 601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14522">
                <a:moveTo>
                  <a:pt x="0" y="0"/>
                </a:moveTo>
                <a:lnTo>
                  <a:pt x="12192000" y="0"/>
                </a:lnTo>
                <a:lnTo>
                  <a:pt x="12192000" y="5663459"/>
                </a:lnTo>
                <a:lnTo>
                  <a:pt x="6299617" y="5663459"/>
                </a:lnTo>
                <a:lnTo>
                  <a:pt x="6096000" y="6014522"/>
                </a:lnTo>
                <a:lnTo>
                  <a:pt x="5892384" y="5663459"/>
                </a:lnTo>
                <a:lnTo>
                  <a:pt x="0" y="56634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CE348BA5-4037-4E85-A78E-3A72E07C7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587" r="2" b="39960"/>
          <a:stretch/>
        </p:blipFill>
        <p:spPr>
          <a:xfrm>
            <a:off x="4784725" y="614754"/>
            <a:ext cx="7155924" cy="47297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7C62FC-0AC3-11C2-C26C-47B0929C8071}"/>
              </a:ext>
            </a:extLst>
          </p:cNvPr>
          <p:cNvSpPr txBox="1"/>
          <p:nvPr/>
        </p:nvSpPr>
        <p:spPr>
          <a:xfrm>
            <a:off x="203726" y="1154329"/>
            <a:ext cx="395022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Crime can be committed anytime, anywhere or whenever your luck is not with you.</a:t>
            </a:r>
          </a:p>
          <a:p>
            <a:r>
              <a:rPr lang="en-GB" dirty="0">
                <a:solidFill>
                  <a:schemeClr val="bg1"/>
                </a:solidFill>
              </a:rPr>
              <a:t>So least crimes were committed at Parking Lots of residential areas and most too at parking lots but of non residential areas.</a:t>
            </a:r>
          </a:p>
          <a:p>
            <a:r>
              <a:rPr lang="en-GB" dirty="0">
                <a:solidFill>
                  <a:schemeClr val="bg1"/>
                </a:solidFill>
              </a:rPr>
              <a:t>Then comes, Commercial properties, Gas station, Restaurants and it increases till Alley.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0CD4A-0235-244D-6237-BB363FB13F47}"/>
              </a:ext>
            </a:extLst>
          </p:cNvPr>
          <p:cNvSpPr txBox="1"/>
          <p:nvPr/>
        </p:nvSpPr>
        <p:spPr>
          <a:xfrm>
            <a:off x="4153953" y="6130987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Distribution of Crimes by Location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5196D0-95AD-4497-84D1-430C6EBB2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DDA3D29-E716-4F33-AB4C-8ED10BB36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5D79944B-9254-4463-AD5B-36257D494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DDA31B6-BB0C-47FB-B78E-A35B59D8B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460420D-1A32-4F29-8E6A-0BF0E3A59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5744D7E2-E0C1-445D-81C0-6C9E382D5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5CE3C75D-E7AA-450E-AE72-A8F8660A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4E82641D-7380-4EBC-A0B4-A21F9B703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6D3136D-2941-41F5-9CA6-0CD6378DB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459DAFD1-A8B5-4AF5-BBC4-82DBC67B6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73B5597B-C549-4923-9582-01359B7ED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84FB59A-C29A-4BC3-AED4-5CBDEEBF8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3E875A1F-55ED-4D78-BFCD-DEAB4B1F2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AF6A9C4-B5C0-45CF-BEA4-E5E138FB5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B7A35A07-8906-46C9-A385-386C890B4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EDC56392-B772-4465-9844-E65545FE3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4E1EB07B-37CA-4168-8167-98F2E181C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79CCCC1-44E4-40E6-BEC7-4D67883CA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A2BCCEB-7B0D-4604-A0D9-C97985394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E9BE4C6-A966-4993-B450-34D205DCE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D6D0BD97-50C4-4381-B670-2D0ADD588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EA367D7-D8FE-4C9E-B6C6-5285FC7B5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3"/>
            <a:ext cx="12192000" cy="6014522"/>
          </a:xfrm>
          <a:custGeom>
            <a:avLst/>
            <a:gdLst>
              <a:gd name="connsiteX0" fmla="*/ 0 w 12192000"/>
              <a:gd name="connsiteY0" fmla="*/ 0 h 6014522"/>
              <a:gd name="connsiteX1" fmla="*/ 12192000 w 12192000"/>
              <a:gd name="connsiteY1" fmla="*/ 0 h 6014522"/>
              <a:gd name="connsiteX2" fmla="*/ 12192000 w 12192000"/>
              <a:gd name="connsiteY2" fmla="*/ 5663459 h 6014522"/>
              <a:gd name="connsiteX3" fmla="*/ 6299617 w 12192000"/>
              <a:gd name="connsiteY3" fmla="*/ 5663459 h 6014522"/>
              <a:gd name="connsiteX4" fmla="*/ 6096000 w 12192000"/>
              <a:gd name="connsiteY4" fmla="*/ 6014522 h 6014522"/>
              <a:gd name="connsiteX5" fmla="*/ 5892384 w 12192000"/>
              <a:gd name="connsiteY5" fmla="*/ 5663459 h 6014522"/>
              <a:gd name="connsiteX6" fmla="*/ 0 w 12192000"/>
              <a:gd name="connsiteY6" fmla="*/ 5663459 h 601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14522">
                <a:moveTo>
                  <a:pt x="0" y="0"/>
                </a:moveTo>
                <a:lnTo>
                  <a:pt x="12192000" y="0"/>
                </a:lnTo>
                <a:lnTo>
                  <a:pt x="12192000" y="5663459"/>
                </a:lnTo>
                <a:lnTo>
                  <a:pt x="6299617" y="5663459"/>
                </a:lnTo>
                <a:lnTo>
                  <a:pt x="6096000" y="6014522"/>
                </a:lnTo>
                <a:lnTo>
                  <a:pt x="5892384" y="5663459"/>
                </a:lnTo>
                <a:lnTo>
                  <a:pt x="0" y="56634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E0ED5046-4AC6-409A-BF0D-1BA1A918ED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9"/>
          <a:stretch/>
        </p:blipFill>
        <p:spPr>
          <a:xfrm>
            <a:off x="5907094" y="699714"/>
            <a:ext cx="4931815" cy="43830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96F925-45D8-7F82-A3E8-8B07BA251003}"/>
              </a:ext>
            </a:extLst>
          </p:cNvPr>
          <p:cNvSpPr txBox="1"/>
          <p:nvPr/>
        </p:nvSpPr>
        <p:spPr>
          <a:xfrm>
            <a:off x="3430967" y="6178751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Top 10 Community Area with Low Crimes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A7F7B5-CCED-CE6B-8134-90CEF9F67A79}"/>
              </a:ext>
            </a:extLst>
          </p:cNvPr>
          <p:cNvSpPr txBox="1"/>
          <p:nvPr/>
        </p:nvSpPr>
        <p:spPr>
          <a:xfrm>
            <a:off x="816003" y="1179573"/>
            <a:ext cx="395022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As last time we saw that Austin was the most Criminal place in Chicago. This time we can see where we can be a victim at Chicago if we plan to go on a trip or for jobs.</a:t>
            </a:r>
          </a:p>
          <a:p>
            <a:r>
              <a:rPr lang="en-GB" dirty="0">
                <a:solidFill>
                  <a:schemeClr val="bg1"/>
                </a:solidFill>
              </a:rPr>
              <a:t>First place takes comes Austin with 18.73% crime rate.</a:t>
            </a:r>
          </a:p>
          <a:p>
            <a:r>
              <a:rPr lang="en-GB" dirty="0">
                <a:solidFill>
                  <a:schemeClr val="bg1"/>
                </a:solidFill>
              </a:rPr>
              <a:t>10</a:t>
            </a:r>
            <a:r>
              <a:rPr lang="en-GB" baseline="30000" dirty="0">
                <a:solidFill>
                  <a:schemeClr val="bg1"/>
                </a:solidFill>
              </a:rPr>
              <a:t>th</a:t>
            </a:r>
            <a:r>
              <a:rPr lang="en-GB" dirty="0">
                <a:solidFill>
                  <a:schemeClr val="bg1"/>
                </a:solidFill>
              </a:rPr>
              <a:t> place is for Roseland with 7.95%.</a:t>
            </a:r>
          </a:p>
          <a:p>
            <a:r>
              <a:rPr lang="en-GB" dirty="0">
                <a:solidFill>
                  <a:schemeClr val="bg1"/>
                </a:solidFill>
              </a:rPr>
              <a:t>Average place is Near west side and West Town.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5196D0-95AD-4497-84D1-430C6EBB2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DA3D29-E716-4F33-AB4C-8ED10BB36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5D79944B-9254-4463-AD5B-36257D494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DDA31B6-BB0C-47FB-B78E-A35B59D8B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460420D-1A32-4F29-8E6A-0BF0E3A59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5744D7E2-E0C1-445D-81C0-6C9E382D5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5CE3C75D-E7AA-450E-AE72-A8F8660A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4E82641D-7380-4EBC-A0B4-A21F9B703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6D3136D-2941-41F5-9CA6-0CD6378DB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459DAFD1-A8B5-4AF5-BBC4-82DBC67B6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73B5597B-C549-4923-9582-01359B7ED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84FB59A-C29A-4BC3-AED4-5CBDEEBF8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E875A1F-55ED-4D78-BFCD-DEAB4B1F2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AF6A9C4-B5C0-45CF-BEA4-E5E138FB5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B7A35A07-8906-46C9-A385-386C890B4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DC56392-B772-4465-9844-E65545FE3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4E1EB07B-37CA-4168-8167-98F2E181C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79CCCC1-44E4-40E6-BEC7-4D67883CA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A2BCCEB-7B0D-4604-A0D9-C97985394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E9BE4C6-A966-4993-B450-34D205DCE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D6D0BD97-50C4-4381-B670-2D0ADD588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A367D7-D8FE-4C9E-B6C6-5285FC7B5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3"/>
            <a:ext cx="12192000" cy="6014522"/>
          </a:xfrm>
          <a:custGeom>
            <a:avLst/>
            <a:gdLst>
              <a:gd name="connsiteX0" fmla="*/ 0 w 12192000"/>
              <a:gd name="connsiteY0" fmla="*/ 0 h 6014522"/>
              <a:gd name="connsiteX1" fmla="*/ 12192000 w 12192000"/>
              <a:gd name="connsiteY1" fmla="*/ 0 h 6014522"/>
              <a:gd name="connsiteX2" fmla="*/ 12192000 w 12192000"/>
              <a:gd name="connsiteY2" fmla="*/ 5663459 h 6014522"/>
              <a:gd name="connsiteX3" fmla="*/ 6299617 w 12192000"/>
              <a:gd name="connsiteY3" fmla="*/ 5663459 h 6014522"/>
              <a:gd name="connsiteX4" fmla="*/ 6096000 w 12192000"/>
              <a:gd name="connsiteY4" fmla="*/ 6014522 h 6014522"/>
              <a:gd name="connsiteX5" fmla="*/ 5892384 w 12192000"/>
              <a:gd name="connsiteY5" fmla="*/ 5663459 h 6014522"/>
              <a:gd name="connsiteX6" fmla="*/ 0 w 12192000"/>
              <a:gd name="connsiteY6" fmla="*/ 5663459 h 601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14522">
                <a:moveTo>
                  <a:pt x="0" y="0"/>
                </a:moveTo>
                <a:lnTo>
                  <a:pt x="12192000" y="0"/>
                </a:lnTo>
                <a:lnTo>
                  <a:pt x="12192000" y="5663459"/>
                </a:lnTo>
                <a:lnTo>
                  <a:pt x="6299617" y="5663459"/>
                </a:lnTo>
                <a:lnTo>
                  <a:pt x="6096000" y="6014522"/>
                </a:lnTo>
                <a:lnTo>
                  <a:pt x="5892384" y="5663459"/>
                </a:lnTo>
                <a:lnTo>
                  <a:pt x="0" y="56634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slide5" descr="Story 14">
            <a:extLst>
              <a:ext uri="{FF2B5EF4-FFF2-40B4-BE49-F238E27FC236}">
                <a16:creationId xmlns:a16="http://schemas.microsoft.com/office/drawing/2014/main" id="{5CE82663-FD2B-46B9-A5E8-7F308A7ABA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9"/>
          <a:stretch/>
        </p:blipFill>
        <p:spPr>
          <a:xfrm>
            <a:off x="6158987" y="612575"/>
            <a:ext cx="4931815" cy="44186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1A346B-C47D-6471-1F56-AB9B75E9C9D4}"/>
              </a:ext>
            </a:extLst>
          </p:cNvPr>
          <p:cNvSpPr txBox="1"/>
          <p:nvPr/>
        </p:nvSpPr>
        <p:spPr>
          <a:xfrm>
            <a:off x="4153953" y="6130987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Crimes as per hours of the 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C09878-B9E0-4250-B20E-D6A1BB976135}"/>
              </a:ext>
            </a:extLst>
          </p:cNvPr>
          <p:cNvSpPr txBox="1"/>
          <p:nvPr/>
        </p:nvSpPr>
        <p:spPr>
          <a:xfrm>
            <a:off x="826030" y="1186730"/>
            <a:ext cx="395022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Here we will see that what hours of the day are safe and which are not at all.</a:t>
            </a:r>
          </a:p>
          <a:p>
            <a:r>
              <a:rPr lang="en-GB" dirty="0">
                <a:solidFill>
                  <a:schemeClr val="bg1"/>
                </a:solidFill>
              </a:rPr>
              <a:t>Generally Crimes happen at night but here we are talking about Chicago crimes.</a:t>
            </a:r>
          </a:p>
          <a:p>
            <a:r>
              <a:rPr lang="en-GB" dirty="0">
                <a:solidFill>
                  <a:schemeClr val="bg1"/>
                </a:solidFill>
              </a:rPr>
              <a:t>So most crimes are committed during lunch breaks that is between 12:00-14:00 PM.</a:t>
            </a:r>
          </a:p>
          <a:p>
            <a:r>
              <a:rPr lang="en-GB" dirty="0">
                <a:solidFill>
                  <a:schemeClr val="bg1"/>
                </a:solidFill>
              </a:rPr>
              <a:t>And least between 4:00-6:00 AM.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55196D0-95AD-4497-84D1-430C6EBB2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DDA3D29-E716-4F33-AB4C-8ED10BB36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5D79944B-9254-4463-AD5B-36257D494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8DDA31B6-BB0C-47FB-B78E-A35B59D8B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460420D-1A32-4F29-8E6A-0BF0E3A59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5744D7E2-E0C1-445D-81C0-6C9E382D5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5CE3C75D-E7AA-450E-AE72-A8F8660A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4E82641D-7380-4EBC-A0B4-A21F9B703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6D3136D-2941-41F5-9CA6-0CD6378DB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459DAFD1-A8B5-4AF5-BBC4-82DBC67B6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73B5597B-C549-4923-9582-01359B7ED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84FB59A-C29A-4BC3-AED4-5CBDEEBF8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3E875A1F-55ED-4D78-BFCD-DEAB4B1F2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1AF6A9C4-B5C0-45CF-BEA4-E5E138FB5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B7A35A07-8906-46C9-A385-386C890B4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DC56392-B772-4465-9844-E65545FE3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4E1EB07B-37CA-4168-8167-98F2E181C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F79CCCC1-44E4-40E6-BEC7-4D67883CA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A2BCCEB-7B0D-4604-A0D9-C97985394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3E9BE4C6-A966-4993-B450-34D205DCE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D6D0BD97-50C4-4381-B670-2D0ADD588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EA367D7-D8FE-4C9E-B6C6-5285FC7B5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3"/>
            <a:ext cx="12192000" cy="6014522"/>
          </a:xfrm>
          <a:custGeom>
            <a:avLst/>
            <a:gdLst>
              <a:gd name="connsiteX0" fmla="*/ 0 w 12192000"/>
              <a:gd name="connsiteY0" fmla="*/ 0 h 6014522"/>
              <a:gd name="connsiteX1" fmla="*/ 12192000 w 12192000"/>
              <a:gd name="connsiteY1" fmla="*/ 0 h 6014522"/>
              <a:gd name="connsiteX2" fmla="*/ 12192000 w 12192000"/>
              <a:gd name="connsiteY2" fmla="*/ 5663459 h 6014522"/>
              <a:gd name="connsiteX3" fmla="*/ 6299617 w 12192000"/>
              <a:gd name="connsiteY3" fmla="*/ 5663459 h 6014522"/>
              <a:gd name="connsiteX4" fmla="*/ 6096000 w 12192000"/>
              <a:gd name="connsiteY4" fmla="*/ 6014522 h 6014522"/>
              <a:gd name="connsiteX5" fmla="*/ 5892384 w 12192000"/>
              <a:gd name="connsiteY5" fmla="*/ 5663459 h 6014522"/>
              <a:gd name="connsiteX6" fmla="*/ 0 w 12192000"/>
              <a:gd name="connsiteY6" fmla="*/ 5663459 h 601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14522">
                <a:moveTo>
                  <a:pt x="0" y="0"/>
                </a:moveTo>
                <a:lnTo>
                  <a:pt x="12192000" y="0"/>
                </a:lnTo>
                <a:lnTo>
                  <a:pt x="12192000" y="5663459"/>
                </a:lnTo>
                <a:lnTo>
                  <a:pt x="6299617" y="5663459"/>
                </a:lnTo>
                <a:lnTo>
                  <a:pt x="6096000" y="6014522"/>
                </a:lnTo>
                <a:lnTo>
                  <a:pt x="5892384" y="5663459"/>
                </a:lnTo>
                <a:lnTo>
                  <a:pt x="0" y="56634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slide6" descr="Story 15">
            <a:extLst>
              <a:ext uri="{FF2B5EF4-FFF2-40B4-BE49-F238E27FC236}">
                <a16:creationId xmlns:a16="http://schemas.microsoft.com/office/drawing/2014/main" id="{42CA756D-5713-45A9-917C-E32FB52D39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8"/>
          <a:stretch/>
        </p:blipFill>
        <p:spPr>
          <a:xfrm>
            <a:off x="6158987" y="842884"/>
            <a:ext cx="4931815" cy="43451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584F5B-8612-DBB8-742F-D607C32E2170}"/>
              </a:ext>
            </a:extLst>
          </p:cNvPr>
          <p:cNvSpPr txBox="1"/>
          <p:nvPr/>
        </p:nvSpPr>
        <p:spPr>
          <a:xfrm>
            <a:off x="4769101" y="6178751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Crimes as per month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27A984-7428-ABAE-0A80-527123267C89}"/>
              </a:ext>
            </a:extLst>
          </p:cNvPr>
          <p:cNvSpPr txBox="1"/>
          <p:nvPr/>
        </p:nvSpPr>
        <p:spPr>
          <a:xfrm>
            <a:off x="806432" y="2084524"/>
            <a:ext cx="39502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Most happening crimes happen in July, August and least during February and December.</a:t>
            </a:r>
          </a:p>
          <a:p>
            <a:r>
              <a:rPr lang="en-GB" dirty="0">
                <a:solidFill>
                  <a:schemeClr val="bg1"/>
                </a:solidFill>
              </a:rPr>
              <a:t>Plan your travels or stays accordingly!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5196D0-95AD-4497-84D1-430C6EBB2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DA3D29-E716-4F33-AB4C-8ED10BB36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D79944B-9254-4463-AD5B-36257D494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8DDA31B6-BB0C-47FB-B78E-A35B59D8B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460420D-1A32-4F29-8E6A-0BF0E3A59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5744D7E2-E0C1-445D-81C0-6C9E382D5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5CE3C75D-E7AA-450E-AE72-A8F8660A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4E82641D-7380-4EBC-A0B4-A21F9B703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06D3136D-2941-41F5-9CA6-0CD6378DB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459DAFD1-A8B5-4AF5-BBC4-82DBC67B6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73B5597B-C549-4923-9582-01359B7ED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484FB59A-C29A-4BC3-AED4-5CBDEEBF8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3E875A1F-55ED-4D78-BFCD-DEAB4B1F2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1AF6A9C4-B5C0-45CF-BEA4-E5E138FB5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B7A35A07-8906-46C9-A385-386C890B4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EDC56392-B772-4465-9844-E65545FE3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4E1EB07B-37CA-4168-8167-98F2E181C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79CCCC1-44E4-40E6-BEC7-4D67883CA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BA2BCCEB-7B0D-4604-A0D9-C97985394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3E9BE4C6-A966-4993-B450-34D205DCE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D6D0BD97-50C4-4381-B670-2D0ADD588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EA367D7-D8FE-4C9E-B6C6-5285FC7B5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3"/>
            <a:ext cx="12192000" cy="6014522"/>
          </a:xfrm>
          <a:custGeom>
            <a:avLst/>
            <a:gdLst>
              <a:gd name="connsiteX0" fmla="*/ 0 w 12192000"/>
              <a:gd name="connsiteY0" fmla="*/ 0 h 6014522"/>
              <a:gd name="connsiteX1" fmla="*/ 12192000 w 12192000"/>
              <a:gd name="connsiteY1" fmla="*/ 0 h 6014522"/>
              <a:gd name="connsiteX2" fmla="*/ 12192000 w 12192000"/>
              <a:gd name="connsiteY2" fmla="*/ 5663459 h 6014522"/>
              <a:gd name="connsiteX3" fmla="*/ 6299617 w 12192000"/>
              <a:gd name="connsiteY3" fmla="*/ 5663459 h 6014522"/>
              <a:gd name="connsiteX4" fmla="*/ 6096000 w 12192000"/>
              <a:gd name="connsiteY4" fmla="*/ 6014522 h 6014522"/>
              <a:gd name="connsiteX5" fmla="*/ 5892384 w 12192000"/>
              <a:gd name="connsiteY5" fmla="*/ 5663459 h 6014522"/>
              <a:gd name="connsiteX6" fmla="*/ 0 w 12192000"/>
              <a:gd name="connsiteY6" fmla="*/ 5663459 h 601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14522">
                <a:moveTo>
                  <a:pt x="0" y="0"/>
                </a:moveTo>
                <a:lnTo>
                  <a:pt x="12192000" y="0"/>
                </a:lnTo>
                <a:lnTo>
                  <a:pt x="12192000" y="5663459"/>
                </a:lnTo>
                <a:lnTo>
                  <a:pt x="6299617" y="5663459"/>
                </a:lnTo>
                <a:lnTo>
                  <a:pt x="6096000" y="6014522"/>
                </a:lnTo>
                <a:lnTo>
                  <a:pt x="5892384" y="5663459"/>
                </a:lnTo>
                <a:lnTo>
                  <a:pt x="0" y="56634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slide7" descr="Story 16">
            <a:extLst>
              <a:ext uri="{FF2B5EF4-FFF2-40B4-BE49-F238E27FC236}">
                <a16:creationId xmlns:a16="http://schemas.microsoft.com/office/drawing/2014/main" id="{A30EE36A-92AF-4BCA-8AFA-A3DD1CE527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1"/>
          <a:stretch/>
        </p:blipFill>
        <p:spPr>
          <a:xfrm>
            <a:off x="5728987" y="612575"/>
            <a:ext cx="4931815" cy="4430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EA96D3-BA66-FB2C-C91D-89107544FF67}"/>
              </a:ext>
            </a:extLst>
          </p:cNvPr>
          <p:cNvSpPr txBox="1"/>
          <p:nvPr/>
        </p:nvSpPr>
        <p:spPr>
          <a:xfrm>
            <a:off x="4968756" y="6130987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Crimes in districts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D2B5A2-4AFB-6720-6EBD-A08BA1E05CE0}"/>
              </a:ext>
            </a:extLst>
          </p:cNvPr>
          <p:cNvSpPr txBox="1"/>
          <p:nvPr/>
        </p:nvSpPr>
        <p:spPr>
          <a:xfrm>
            <a:off x="826030" y="1186730"/>
            <a:ext cx="39502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Crimes according to District numbers. So most crimes are in district number 8. </a:t>
            </a:r>
          </a:p>
          <a:p>
            <a:r>
              <a:rPr lang="en-GB" dirty="0">
                <a:solidFill>
                  <a:schemeClr val="bg1"/>
                </a:solidFill>
              </a:rPr>
              <a:t>And least in 13.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76B9275-7D29-507B-65FA-87CDCD8BF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86" y="211959"/>
            <a:ext cx="11430986" cy="631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9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oup 137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9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95" name="Group 158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1" name="Isosceles Triangle 160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6" name="Rectangle 163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7" name="Group 165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67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8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9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9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1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3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5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7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3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9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1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5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3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5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DFA43D-63C5-C30A-3AD0-BECD76CCE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2400" b="1" u="sng" dirty="0">
                <a:solidFill>
                  <a:schemeClr val="bg1"/>
                </a:solidFill>
              </a:rPr>
              <a:t>Chicago</a:t>
            </a:r>
            <a:br>
              <a:rPr lang="en-US" sz="2400" b="1" u="sng" dirty="0">
                <a:solidFill>
                  <a:schemeClr val="bg1"/>
                </a:solidFill>
              </a:rPr>
            </a:br>
            <a:r>
              <a:rPr lang="en-US" sz="2400" b="1" u="sng">
                <a:solidFill>
                  <a:schemeClr val="bg1"/>
                </a:solidFill>
              </a:rPr>
              <a:t>Crimes Dataset</a:t>
            </a:r>
            <a:endParaRPr lang="en-US" sz="2400" b="1" u="sng" dirty="0">
              <a:solidFill>
                <a:schemeClr val="bg1"/>
              </a:solidFill>
            </a:endParaRPr>
          </a:p>
        </p:txBody>
      </p:sp>
      <p:pic>
        <p:nvPicPr>
          <p:cNvPr id="81" name="Picture 3" descr="Black and white skyscrapers">
            <a:extLst>
              <a:ext uri="{FF2B5EF4-FFF2-40B4-BE49-F238E27FC236}">
                <a16:creationId xmlns:a16="http://schemas.microsoft.com/office/drawing/2014/main" id="{2041B6A5-0475-D814-4BBD-3A01B6D695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25" b="21650"/>
          <a:stretch/>
        </p:blipFill>
        <p:spPr>
          <a:xfrm>
            <a:off x="20" y="10"/>
            <a:ext cx="12191980" cy="5058947"/>
          </a:xfrm>
          <a:custGeom>
            <a:avLst/>
            <a:gdLst/>
            <a:ahLst/>
            <a:cxnLst/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97109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40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F67A0-3F3B-E0B5-C22C-0D9019983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GB" sz="3600" b="1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148E1-CDA0-B631-904D-C2B641466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Crimes have been decreasing over past two decades.</a:t>
            </a:r>
          </a:p>
          <a:p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Most number of crimes happened in Austin.</a:t>
            </a:r>
          </a:p>
          <a:p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reported crimes were of Theft which accounted for 21.10%.</a:t>
            </a:r>
          </a:p>
          <a:p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First quarter of the year showed less number of crimes than rest of the year.</a:t>
            </a:r>
          </a:p>
          <a:p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criminals were not arrested in reported crimes case.</a:t>
            </a:r>
          </a:p>
          <a:p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133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3E1FB5-2694-3C73-03CC-CBEA4CA9A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374" y="1263404"/>
            <a:ext cx="8247189" cy="3115075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7200" dirty="0">
                <a:solidFill>
                  <a:schemeClr val="accent1"/>
                </a:solidFill>
              </a:rPr>
              <a:t>Thank You!</a:t>
            </a: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226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FF7ED-B6DF-7C9D-6DA3-71F52697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Ayushi Walia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6439D-8383-4D98-EBB3-525B7D9BF31C}"/>
              </a:ext>
            </a:extLst>
          </p:cNvPr>
          <p:cNvSpPr txBox="1"/>
          <p:nvPr/>
        </p:nvSpPr>
        <p:spPr>
          <a:xfrm>
            <a:off x="5578867" y="955497"/>
            <a:ext cx="6061753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 Class,</a:t>
            </a:r>
          </a:p>
          <a:p>
            <a:pPr algn="l"/>
            <a:r>
              <a:rPr lang="en-GB" sz="2000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am Ayushi Walia. I am from Vadodara, Gujarat. I am glad to be a Part for the course ALY6070 202325 – Communication &amp; visualization for Winter 2023 CPS quarter (A term) with Prof. Hema Seshadri.</a:t>
            </a:r>
          </a:p>
          <a:p>
            <a:pPr algn="l"/>
            <a:r>
              <a:rPr lang="en-GB" sz="2000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am in my 2</a:t>
            </a:r>
            <a:r>
              <a:rPr lang="en-GB" sz="2000" baseline="30000" dirty="0">
                <a:solidFill>
                  <a:srgbClr val="2D3B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sz="2000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quarter of Masters in Analytics with Statistical Modelling as concentration. </a:t>
            </a:r>
          </a:p>
          <a:p>
            <a:pPr algn="l"/>
            <a:r>
              <a:rPr lang="en-GB" sz="2000" dirty="0">
                <a:solidFill>
                  <a:srgbClr val="2D3B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have completed my Bachelors in Computer Engineering in 2021. I have done internships as Project Manager and Manual Tester in 2021. I have knowledge of Customer services and good at handling databases and UI. </a:t>
            </a:r>
          </a:p>
          <a:p>
            <a:pPr algn="l"/>
            <a:r>
              <a:rPr lang="en-GB" sz="2000" dirty="0">
                <a:solidFill>
                  <a:srgbClr val="2D3B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love exploring places and like thrilling stories and adventurous treks.</a:t>
            </a:r>
          </a:p>
          <a:p>
            <a:pPr algn="l"/>
            <a:r>
              <a:rPr lang="en-GB" sz="2000" dirty="0">
                <a:solidFill>
                  <a:srgbClr val="2D3B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connect on Linked in : </a:t>
            </a:r>
            <a:r>
              <a:rPr lang="en-GB" sz="2000" b="1" dirty="0">
                <a:solidFill>
                  <a:srgbClr val="2D3B45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https://www.linkedin.com/in/ayushi-walia-551514117/</a:t>
            </a:r>
            <a:endParaRPr lang="en-GB" sz="2000" b="1" dirty="0">
              <a:solidFill>
                <a:srgbClr val="2D3B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49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4C022-46FC-11F1-11BF-9469AE6DD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Aditi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Rajmane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05BF2-F16F-EBEC-6103-A76E79C22761}"/>
              </a:ext>
            </a:extLst>
          </p:cNvPr>
          <p:cNvSpPr txBox="1"/>
          <p:nvPr/>
        </p:nvSpPr>
        <p:spPr>
          <a:xfrm>
            <a:off x="5553931" y="369311"/>
            <a:ext cx="6097712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 Everyone,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name is Aditi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Rajmane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 am from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Sangli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Maharashtra. However, I have stayed in Mumbai for over 5 years for my undergrad and work. I have a bachelor's degree in electronics and telecommunications from the K. J. Somaiya Institute of Engineering and Information Technology. 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completing  my degree, I worked as a survey scripter for about 2.9 years before joining NEU. I have experience with the first step of data analytics, which is the collection of data through surveys. Now I want to work with data and interpret meaning from it; this is where my interest lies.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only have database experience from previous courses, and I am eager to learn anything new that comes my way in the journey of data analytics. 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connect to me on LinkedIn Links to an external site :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https://www.linkedin.com/in/aditi-rajmane-8a5254152/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8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9D18D-A036-271F-226F-EA960EC792C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77950" y="5440007"/>
            <a:ext cx="9436100" cy="938212"/>
          </a:xfrm>
        </p:spPr>
        <p:txBody>
          <a:bodyPr vert="horz" lIns="228600" tIns="228600" rIns="228600" bIns="0" rtlCol="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Joined datasets by community Area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26E11-AB27-D61B-4898-F36DF87E2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01" y="1366100"/>
            <a:ext cx="5295896" cy="27406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1D3FAC-1EB6-40F5-9BEF-0F5A6EBD5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805" y="1411249"/>
            <a:ext cx="5300660" cy="26503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85D7EE-0105-B7C1-0DB7-E67AE8692E5C}"/>
              </a:ext>
            </a:extLst>
          </p:cNvPr>
          <p:cNvSpPr txBox="1"/>
          <p:nvPr/>
        </p:nvSpPr>
        <p:spPr>
          <a:xfrm>
            <a:off x="3402137" y="228086"/>
            <a:ext cx="5561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DE24D8-4416-DCB5-5680-7324B05EE968}"/>
              </a:ext>
            </a:extLst>
          </p:cNvPr>
          <p:cNvSpPr txBox="1"/>
          <p:nvPr/>
        </p:nvSpPr>
        <p:spPr>
          <a:xfrm>
            <a:off x="6182844" y="44558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Chicago census 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9 variables and 77 rows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3FF8A5-4447-A7FB-1378-F7968C1A25F3}"/>
              </a:ext>
            </a:extLst>
          </p:cNvPr>
          <p:cNvSpPr txBox="1"/>
          <p:nvPr/>
        </p:nvSpPr>
        <p:spPr>
          <a:xfrm>
            <a:off x="613301" y="4455881"/>
            <a:ext cx="53260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Crimes Dataset 2000 to Present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has 22 variables and 7.7 million rows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83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3B62DA85-5325-4644-B6F6-72E61C737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53212"/>
            <a:ext cx="11277600" cy="57515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32E8FC-4851-759C-EB2C-891FE3B83B26}"/>
              </a:ext>
            </a:extLst>
          </p:cNvPr>
          <p:cNvSpPr txBox="1"/>
          <p:nvPr/>
        </p:nvSpPr>
        <p:spPr>
          <a:xfrm>
            <a:off x="4619625" y="133350"/>
            <a:ext cx="392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Distribution of crimes</a:t>
            </a:r>
          </a:p>
        </p:txBody>
      </p:sp>
    </p:spTree>
    <p:extLst>
      <p:ext uri="{BB962C8B-B14F-4D97-AF65-F5344CB8AC3E}">
        <p14:creationId xmlns:p14="http://schemas.microsoft.com/office/powerpoint/2010/main" val="3187598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46346F4A-DB86-476F-BFAE-F23E368AC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A63F55-95A9-7C29-DB2C-96A28E56F151}"/>
              </a:ext>
            </a:extLst>
          </p:cNvPr>
          <p:cNvSpPr txBox="1"/>
          <p:nvPr/>
        </p:nvSpPr>
        <p:spPr>
          <a:xfrm>
            <a:off x="4791075" y="0"/>
            <a:ext cx="6191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sng" dirty="0"/>
              <a:t>Crimes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328963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C6A753C5-EA8F-4CDC-9CD8-6E53F0255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DE9168-A06A-BFFF-69A6-0301D0921EC7}"/>
              </a:ext>
            </a:extLst>
          </p:cNvPr>
          <p:cNvSpPr txBox="1"/>
          <p:nvPr/>
        </p:nvSpPr>
        <p:spPr>
          <a:xfrm>
            <a:off x="2600325" y="0"/>
            <a:ext cx="7200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sng" dirty="0"/>
              <a:t>Reported incidents and arrested criminals with census data</a:t>
            </a:r>
          </a:p>
        </p:txBody>
      </p:sp>
    </p:spTree>
    <p:extLst>
      <p:ext uri="{BB962C8B-B14F-4D97-AF65-F5344CB8AC3E}">
        <p14:creationId xmlns:p14="http://schemas.microsoft.com/office/powerpoint/2010/main" val="2239530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4">
            <a:extLst>
              <a:ext uri="{FF2B5EF4-FFF2-40B4-BE49-F238E27FC236}">
                <a16:creationId xmlns:a16="http://schemas.microsoft.com/office/drawing/2014/main" id="{FFF584E7-B33C-45AD-8397-B46222E34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ACE280-16F1-AF60-D82D-AECEE8245262}"/>
              </a:ext>
            </a:extLst>
          </p:cNvPr>
          <p:cNvSpPr txBox="1"/>
          <p:nvPr/>
        </p:nvSpPr>
        <p:spPr>
          <a:xfrm>
            <a:off x="3362325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u="sng" dirty="0"/>
              <a:t>Crimes over the quarters</a:t>
            </a:r>
          </a:p>
        </p:txBody>
      </p:sp>
    </p:spTree>
    <p:extLst>
      <p:ext uri="{BB962C8B-B14F-4D97-AF65-F5344CB8AC3E}">
        <p14:creationId xmlns:p14="http://schemas.microsoft.com/office/powerpoint/2010/main" val="233313474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35</TotalTime>
  <Words>752</Words>
  <Application>Microsoft Office PowerPoint</Application>
  <PresentationFormat>Widescreen</PresentationFormat>
  <Paragraphs>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 Light</vt:lpstr>
      <vt:lpstr>Rockwell</vt:lpstr>
      <vt:lpstr>Times New Roman</vt:lpstr>
      <vt:lpstr>Wingdings</vt:lpstr>
      <vt:lpstr>Atlas</vt:lpstr>
      <vt:lpstr>Communicate/Visual Data Analysis – ALY 6070 Tableau Dashboard Professor : Hema Seshadri By : Ayushi Walia and Aditi Rajmane  - Group 6</vt:lpstr>
      <vt:lpstr>Chicago Crimes Dataset</vt:lpstr>
      <vt:lpstr>Ayushi Walia</vt:lpstr>
      <vt:lpstr>Aditi Rajmane</vt:lpstr>
      <vt:lpstr>Joined datasets by community Area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Communicate/Visual Data Analysis – ALY6070 Assignment 2 – Chicago Crimes Dataset  Prof. Hema Seshadri By Ayushi Walia and Aditi Rajmane</dc:title>
  <dc:creator/>
  <cp:lastModifiedBy>Ayushi Walia</cp:lastModifiedBy>
  <cp:revision>2</cp:revision>
  <dcterms:created xsi:type="dcterms:W3CDTF">2023-01-30T21:12:34Z</dcterms:created>
  <dcterms:modified xsi:type="dcterms:W3CDTF">2023-02-20T03:57:05Z</dcterms:modified>
</cp:coreProperties>
</file>