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7" r:id="rId2"/>
    <p:sldId id="275" r:id="rId3"/>
    <p:sldId id="277" r:id="rId4"/>
    <p:sldId id="279" r:id="rId5"/>
    <p:sldId id="280" r:id="rId6"/>
    <p:sldId id="281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103" autoAdjust="0"/>
  </p:normalViewPr>
  <p:slideViewPr>
    <p:cSldViewPr snapToGrid="0">
      <p:cViewPr varScale="1">
        <p:scale>
          <a:sx n="105" d="100"/>
          <a:sy n="105" d="100"/>
        </p:scale>
        <p:origin x="69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3E9BB-63EE-452A-9F76-EF859B4DDDB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905F2-20BD-443F-9F6F-DBABF9F93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26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AA601-36C9-4F11-9279-17405E7D6031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31550-41F9-42E6-B884-B7E7BE7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7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08D2-460E-4344-A646-741C8527AA26}" type="datetime1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E728-4561-4684-9C7D-7DF222CD4DF7}" type="datetime1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8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2D84-7663-4B62-B0CB-532B4884D281}" type="datetime1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3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6527-AD68-4A48-A1B6-96A3426CFF06}" type="datetime1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9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8D22-A764-449A-AC87-80B7C549974F}" type="datetime1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1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242F-EE74-4FF0-A29E-8EE9FF26E90D}" type="datetime1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1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5BF8F-1792-4F2B-965A-78D2A083BAD2}" type="datetime1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5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4137-F8E7-48FD-AE85-EF8CB58969D6}" type="datetime1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2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4C57-9B0C-463E-B667-35DCD530FFC7}" type="datetime1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0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B002-7D8B-4FF3-82EF-14845F30878F}" type="datetime1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5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8B4D-C12C-4AED-837B-F54963636B06}" type="datetime1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3BD7-0633-4538-B488-D7849A32870F}" type="datetime1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68729" y="5829299"/>
            <a:ext cx="998763" cy="892175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1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3019"/>
            <a:ext cx="10515600" cy="54839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400" b="1" dirty="0" smtClean="0"/>
              <a:t>Introduction To Online Learning</a:t>
            </a:r>
          </a:p>
          <a:p>
            <a:pPr marL="0" indent="0" algn="ctr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800" b="1" dirty="0">
                <a:ea typeface="Times New Roman"/>
                <a:cs typeface="Times New Roman"/>
                <a:sym typeface="Times New Roman"/>
              </a:rPr>
              <a:t>Course Title: Programming Language II</a:t>
            </a:r>
            <a:br>
              <a:rPr lang="en-US" sz="1800" b="1" dirty="0">
                <a:ea typeface="Times New Roman"/>
                <a:cs typeface="Times New Roman"/>
                <a:sym typeface="Times New Roman"/>
              </a:rPr>
            </a:br>
            <a:r>
              <a:rPr lang="en-US" sz="1800" b="1" dirty="0">
                <a:ea typeface="Times New Roman"/>
                <a:cs typeface="Times New Roman"/>
                <a:sym typeface="Times New Roman"/>
              </a:rPr>
              <a:t>Course Code: CSE 111</a:t>
            </a:r>
            <a:br>
              <a:rPr lang="en-US" sz="1800" b="1" dirty="0">
                <a:ea typeface="Times New Roman"/>
                <a:cs typeface="Times New Roman"/>
                <a:sym typeface="Times New Roman"/>
              </a:rPr>
            </a:br>
            <a:r>
              <a:rPr lang="en-US" sz="1800" b="1" dirty="0">
                <a:ea typeface="Times New Roman"/>
                <a:cs typeface="Times New Roman"/>
                <a:sym typeface="Times New Roman"/>
              </a:rPr>
              <a:t>Semester: Summer </a:t>
            </a:r>
            <a:r>
              <a:rPr lang="en-US" sz="1800" b="1" dirty="0" smtClean="0">
                <a:ea typeface="Times New Roman"/>
                <a:cs typeface="Times New Roman"/>
                <a:sym typeface="Times New Roman"/>
              </a:rPr>
              <a:t>2020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8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Online Learning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549580"/>
            <a:ext cx="6784818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1800" dirty="0" smtClean="0"/>
              <a:t>Online </a:t>
            </a:r>
            <a:r>
              <a:rPr lang="en-US" sz="1800" dirty="0"/>
              <a:t>learning is when you </a:t>
            </a:r>
            <a:r>
              <a:rPr lang="en-US" sz="1800" dirty="0" smtClean="0"/>
              <a:t>do </a:t>
            </a:r>
            <a:r>
              <a:rPr lang="en-US" sz="1800" dirty="0"/>
              <a:t>courses online instead of in a physical classroom</a:t>
            </a:r>
            <a:r>
              <a:rPr lang="en-US" sz="1800" dirty="0" smtClean="0"/>
              <a:t>.</a:t>
            </a:r>
          </a:p>
          <a:p>
            <a:pPr marL="0" indent="0" algn="just">
              <a:buNone/>
            </a:pPr>
            <a:r>
              <a:rPr lang="en-US" sz="1800" dirty="0" smtClean="0"/>
              <a:t> </a:t>
            </a:r>
          </a:p>
          <a:p>
            <a:pPr algn="just"/>
            <a:r>
              <a:rPr lang="en-US" sz="1800" dirty="0"/>
              <a:t>The biggest difference between online and face-to-face learning is </a:t>
            </a:r>
            <a:r>
              <a:rPr lang="en-US" sz="1800" dirty="0" smtClean="0"/>
              <a:t>that in  online learning </a:t>
            </a:r>
            <a:r>
              <a:rPr lang="en-US" sz="1800" dirty="0"/>
              <a:t>students can study from </a:t>
            </a:r>
            <a:r>
              <a:rPr lang="en-US" sz="1800" dirty="0" smtClean="0"/>
              <a:t>anywhere, </a:t>
            </a:r>
            <a:r>
              <a:rPr lang="en-US" sz="1800" dirty="0"/>
              <a:t>at any </a:t>
            </a:r>
            <a:r>
              <a:rPr lang="en-US" sz="1800" dirty="0" smtClean="0"/>
              <a:t>time and at their own pace.</a:t>
            </a:r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Through online, you can get </a:t>
            </a:r>
            <a:r>
              <a:rPr lang="en-US" sz="1800" dirty="0"/>
              <a:t>the education you want, from anywhere in the </a:t>
            </a:r>
            <a:r>
              <a:rPr lang="en-US" sz="1800" dirty="0" smtClean="0"/>
              <a:t>world.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You can set </a:t>
            </a:r>
            <a:r>
              <a:rPr lang="en-US" sz="1800" dirty="0"/>
              <a:t>your own </a:t>
            </a:r>
            <a:r>
              <a:rPr lang="en-US" sz="1800" dirty="0" smtClean="0"/>
              <a:t>schedule to learn: </a:t>
            </a:r>
            <a:r>
              <a:rPr lang="en-US" sz="1800" dirty="0"/>
              <a:t>study in the early morning, on your lunch </a:t>
            </a:r>
            <a:r>
              <a:rPr lang="en-US" sz="1800" dirty="0" smtClean="0"/>
              <a:t>break </a:t>
            </a:r>
            <a:r>
              <a:rPr lang="en-US" sz="1800" dirty="0"/>
              <a:t>or even the middle of the </a:t>
            </a:r>
            <a:r>
              <a:rPr lang="en-US" sz="1800" dirty="0" smtClean="0"/>
              <a:t>night.</a:t>
            </a:r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r>
              <a:rPr lang="en-US" sz="1800" dirty="0" smtClean="0"/>
              <a:t>No more </a:t>
            </a:r>
            <a:r>
              <a:rPr lang="en-US" sz="1800" dirty="0" smtClean="0"/>
              <a:t>lecture </a:t>
            </a:r>
            <a:r>
              <a:rPr lang="en-US" sz="1800" dirty="0" smtClean="0"/>
              <a:t>missing problem. Tutorials and lecture videos will always be available </a:t>
            </a:r>
            <a:r>
              <a:rPr lang="en-US" sz="1800" dirty="0" smtClean="0"/>
              <a:t>online.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203" y="2198036"/>
            <a:ext cx="3658128" cy="228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7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 of Online Learning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916"/>
            <a:ext cx="8681185" cy="435133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Main Lecture Videos : Viewable outside the class time from </a:t>
            </a:r>
            <a:r>
              <a:rPr lang="en-US" sz="1800" dirty="0" err="1" smtClean="0"/>
              <a:t>buX</a:t>
            </a:r>
            <a:r>
              <a:rPr lang="en-US" sz="1800" dirty="0" smtClean="0"/>
              <a:t> table of contents and the medium of instruction will be English.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r>
              <a:rPr lang="en-US" sz="1800" dirty="0" smtClean="0"/>
              <a:t>Pop quiz: Short elementary quizzes will accompany each topic to maintain student engagement with course materials.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r>
              <a:rPr lang="en-US" sz="1800" dirty="0" smtClean="0"/>
              <a:t>Assignments: Suitable sets of assignments will be provided every week.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r>
              <a:rPr lang="en-US" sz="1800" dirty="0" smtClean="0"/>
              <a:t>Supplementary:</a:t>
            </a:r>
          </a:p>
          <a:p>
            <a:pPr lvl="1"/>
            <a:r>
              <a:rPr lang="en-US" sz="1800" dirty="0" smtClean="0"/>
              <a:t>Scribe: Notes </a:t>
            </a:r>
            <a:r>
              <a:rPr lang="en-US" sz="1800" dirty="0" smtClean="0"/>
              <a:t>following </a:t>
            </a:r>
            <a:r>
              <a:rPr lang="en-US" sz="1800" dirty="0" smtClean="0"/>
              <a:t>the main </a:t>
            </a:r>
            <a:r>
              <a:rPr lang="en-US" sz="1800" dirty="0" smtClean="0"/>
              <a:t>lectures.</a:t>
            </a:r>
            <a:endParaRPr lang="en-US" sz="1800" dirty="0" smtClean="0"/>
          </a:p>
          <a:p>
            <a:pPr lvl="1"/>
            <a:r>
              <a:rPr lang="en-US" sz="1800" dirty="0" smtClean="0"/>
              <a:t>Bengali videos: </a:t>
            </a:r>
            <a:r>
              <a:rPr lang="en-US" sz="1800" dirty="0" smtClean="0"/>
              <a:t>An </a:t>
            </a:r>
            <a:r>
              <a:rPr lang="en-US" sz="1800" dirty="0" smtClean="0"/>
              <a:t>overview </a:t>
            </a:r>
            <a:r>
              <a:rPr lang="en-US" sz="1800" dirty="0" smtClean="0"/>
              <a:t> of the </a:t>
            </a:r>
            <a:r>
              <a:rPr lang="en-US" sz="1800" dirty="0" smtClean="0"/>
              <a:t>main </a:t>
            </a:r>
            <a:r>
              <a:rPr lang="en-US" sz="1800" dirty="0" smtClean="0"/>
              <a:t>lectures</a:t>
            </a:r>
            <a:endParaRPr lang="en-US" sz="1800" dirty="0" smtClean="0"/>
          </a:p>
          <a:p>
            <a:pPr lvl="1"/>
            <a:r>
              <a:rPr lang="en-US" sz="1800" dirty="0" smtClean="0"/>
              <a:t>Lecture Slides</a:t>
            </a:r>
          </a:p>
          <a:p>
            <a:pPr lvl="1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0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Mark Distribution (Tentative)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623863"/>
              </p:ext>
            </p:extLst>
          </p:nvPr>
        </p:nvGraphicFramePr>
        <p:xfrm>
          <a:off x="2520374" y="2245091"/>
          <a:ext cx="6833938" cy="3314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6969">
                  <a:extLst>
                    <a:ext uri="{9D8B030D-6E8A-4147-A177-3AD203B41FA5}">
                      <a16:colId xmlns:a16="http://schemas.microsoft.com/office/drawing/2014/main" val="3589277964"/>
                    </a:ext>
                  </a:extLst>
                </a:gridCol>
                <a:gridCol w="3416969">
                  <a:extLst>
                    <a:ext uri="{9D8B030D-6E8A-4147-A177-3AD203B41FA5}">
                      <a16:colId xmlns:a16="http://schemas.microsoft.com/office/drawing/2014/main" val="1851111707"/>
                    </a:ext>
                  </a:extLst>
                </a:gridCol>
              </a:tblGrid>
              <a:tr h="552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Quiz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125832"/>
                  </a:ext>
                </a:extLst>
              </a:tr>
              <a:tr h="552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54508"/>
                  </a:ext>
                </a:extLst>
              </a:tr>
              <a:tr h="552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999867"/>
                  </a:ext>
                </a:extLst>
              </a:tr>
              <a:tr h="552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Assignment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861895"/>
                  </a:ext>
                </a:extLst>
              </a:tr>
              <a:tr h="552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Project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755996"/>
                  </a:ext>
                </a:extLst>
              </a:tr>
              <a:tr h="552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56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74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About CSE111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86889" cy="4351338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Course Title: </a:t>
            </a:r>
            <a:r>
              <a:rPr lang="en-US" sz="1800" dirty="0" smtClean="0"/>
              <a:t>Programming language II</a:t>
            </a:r>
          </a:p>
          <a:p>
            <a:r>
              <a:rPr lang="en-US" sz="1800" b="1" dirty="0" smtClean="0"/>
              <a:t>Programming Language: </a:t>
            </a:r>
            <a:r>
              <a:rPr lang="en-US" sz="1800" dirty="0" smtClean="0"/>
              <a:t>Python</a:t>
            </a:r>
          </a:p>
          <a:p>
            <a:r>
              <a:rPr lang="en-US" sz="1800" b="1" dirty="0" smtClean="0"/>
              <a:t>IDE: </a:t>
            </a:r>
            <a:r>
              <a:rPr lang="en-US" sz="1800" dirty="0" err="1" smtClean="0"/>
              <a:t>Spyder</a:t>
            </a:r>
            <a:r>
              <a:rPr lang="en-US" sz="1800" dirty="0" smtClean="0"/>
              <a:t>, </a:t>
            </a:r>
            <a:r>
              <a:rPr lang="en-US" sz="1800" dirty="0" err="1" smtClean="0"/>
              <a:t>Jupyter</a:t>
            </a:r>
            <a:r>
              <a:rPr lang="en-US" sz="1800" dirty="0" smtClean="0"/>
              <a:t> Notebook (Anaconda)</a:t>
            </a:r>
          </a:p>
          <a:p>
            <a:r>
              <a:rPr lang="en-US" sz="1800" dirty="0" smtClean="0"/>
              <a:t>The course will focus </a:t>
            </a:r>
            <a:r>
              <a:rPr lang="en-US" sz="1800" dirty="0"/>
              <a:t>on programming, in particular the object-oriented programming paradigm in Python. </a:t>
            </a:r>
            <a:endParaRPr lang="en-US" sz="1800" dirty="0" smtClean="0"/>
          </a:p>
          <a:p>
            <a:r>
              <a:rPr lang="en-US" sz="1800" dirty="0" smtClean="0"/>
              <a:t>Topics </a:t>
            </a:r>
            <a:r>
              <a:rPr lang="en-US" sz="1800" dirty="0"/>
              <a:t>include primitives, expressions, assignments, functions, </a:t>
            </a:r>
            <a:r>
              <a:rPr lang="en-US" sz="1800" dirty="0" smtClean="0"/>
              <a:t>basic features of OOP: Encapsulation, Inheritance, Polymorphism and Abstraction.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687" y="552044"/>
            <a:ext cx="3910113" cy="53519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37608" y="991402"/>
            <a:ext cx="779647" cy="413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JAVA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03958" y="4138863"/>
            <a:ext cx="1006642" cy="259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Scanners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530038" y="4687503"/>
            <a:ext cx="644893" cy="240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Sop()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2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Referred Books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593312"/>
              </p:ext>
            </p:extLst>
          </p:nvPr>
        </p:nvGraphicFramePr>
        <p:xfrm>
          <a:off x="754158" y="1998726"/>
          <a:ext cx="10683684" cy="2716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4272">
                  <a:extLst>
                    <a:ext uri="{9D8B030D-6E8A-4147-A177-3AD203B41FA5}">
                      <a16:colId xmlns:a16="http://schemas.microsoft.com/office/drawing/2014/main" val="1583221050"/>
                    </a:ext>
                  </a:extLst>
                </a:gridCol>
                <a:gridCol w="1618488">
                  <a:extLst>
                    <a:ext uri="{9D8B030D-6E8A-4147-A177-3AD203B41FA5}">
                      <a16:colId xmlns:a16="http://schemas.microsoft.com/office/drawing/2014/main" val="57621019"/>
                    </a:ext>
                  </a:extLst>
                </a:gridCol>
                <a:gridCol w="1170003">
                  <a:extLst>
                    <a:ext uri="{9D8B030D-6E8A-4147-A177-3AD203B41FA5}">
                      <a16:colId xmlns:a16="http://schemas.microsoft.com/office/drawing/2014/main" val="1698439466"/>
                    </a:ext>
                  </a:extLst>
                </a:gridCol>
                <a:gridCol w="2670921">
                  <a:extLst>
                    <a:ext uri="{9D8B030D-6E8A-4147-A177-3AD203B41FA5}">
                      <a16:colId xmlns:a16="http://schemas.microsoft.com/office/drawing/2014/main" val="1538014588"/>
                    </a:ext>
                  </a:extLst>
                </a:gridCol>
              </a:tblGrid>
              <a:tr h="6792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Writer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ISBN-13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564747"/>
                  </a:ext>
                </a:extLst>
              </a:tr>
              <a:tr h="679247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Introduction to Computation and Programming using Python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John V. </a:t>
                      </a:r>
                      <a:r>
                        <a:rPr lang="en-US" dirty="0" err="1" smtClean="0"/>
                        <a:t>Guttag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978-0262529624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716146"/>
                  </a:ext>
                </a:extLst>
              </a:tr>
              <a:tr h="679247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 Crash Course: A Hands-On, Project-Based Introduction to Programming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Eric </a:t>
                      </a:r>
                      <a:r>
                        <a:rPr lang="en-US" dirty="0" err="1" smtClean="0"/>
                        <a:t>Matthes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9781593279288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141275"/>
                  </a:ext>
                </a:extLst>
              </a:tr>
              <a:tr h="679247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Automate the Boring Stuff with Python: Practical Programming for Total Beginners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Al </a:t>
                      </a:r>
                      <a:r>
                        <a:rPr lang="en-US" dirty="0" err="1" smtClean="0"/>
                        <a:t>Sweigart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978-1593275990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171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6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43" y="0"/>
            <a:ext cx="9508911" cy="636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8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racu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612</TotalTime>
  <Words>350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Office Theme</vt:lpstr>
      <vt:lpstr>PowerPoint Presentation</vt:lpstr>
      <vt:lpstr>Online Learning</vt:lpstr>
      <vt:lpstr>Contents of Online Learning</vt:lpstr>
      <vt:lpstr>Mark Distribution (Tentative)</vt:lpstr>
      <vt:lpstr>About CSE111</vt:lpstr>
      <vt:lpstr>Referred Books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CSE110 Python</dc:title>
  <dc:creator>Md. Tawhid Anwar</dc:creator>
  <cp:lastModifiedBy>Windows User</cp:lastModifiedBy>
  <cp:revision>225</cp:revision>
  <dcterms:created xsi:type="dcterms:W3CDTF">2020-06-03T07:05:09Z</dcterms:created>
  <dcterms:modified xsi:type="dcterms:W3CDTF">2020-07-01T08:45:12Z</dcterms:modified>
</cp:coreProperties>
</file>