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-226"/>
      </p:cViewPr>
      <p:guideLst>
        <p:guide orient="horz" pos="2160"/>
        <p:guide pos="2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17.sv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67815" y="3314700"/>
            <a:ext cx="5756275" cy="2836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IN" altLang="en-US" sz="10535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6842" y="8115540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346248" y="3543215"/>
            <a:ext cx="7361555" cy="1884680"/>
            <a:chOff x="-2245360" y="-47625"/>
            <a:chExt cx="9815407" cy="2512907"/>
          </a:xfrm>
        </p:grpSpPr>
        <p:sp>
          <p:nvSpPr>
            <p:cNvPr id="21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-2245360" y="-47625"/>
              <a:ext cx="9815407" cy="25129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IN" altLang="en-US" sz="32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 summary we can say that we have represented the insights by the graph. Now we come to the conclusion thta the technology categoery is the most populated one.</a:t>
              </a: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736330" y="2005330"/>
            <a:ext cx="8649970" cy="503110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altLang="en-GB" sz="2800" i="1"/>
          </a:p>
          <a:p>
            <a:r>
              <a:rPr lang="en-IN" altLang="en-GB" sz="2800" i="1"/>
              <a:t>Social Buzz is fast growing technology in which we have analysed the data on the basis of the data collected.</a:t>
            </a:r>
          </a:p>
          <a:p>
            <a:r>
              <a:rPr lang="en-IN" altLang="en-GB" sz="2800" i="1"/>
              <a:t>Main three key points on which we worked are as follows-</a:t>
            </a:r>
          </a:p>
          <a:p>
            <a:endParaRPr lang="en-IN" altLang="en-GB" sz="2800" i="1"/>
          </a:p>
          <a:p>
            <a:r>
              <a:rPr lang="en-IN" altLang="en-GB" sz="2800" i="1"/>
              <a:t>1. Category Popular</a:t>
            </a:r>
          </a:p>
          <a:p>
            <a:r>
              <a:rPr lang="en-IN" altLang="en-GB" sz="2800" i="1"/>
              <a:t>2. Time in which content is liked most</a:t>
            </a:r>
          </a:p>
          <a:p>
            <a:r>
              <a:rPr lang="en-IN" altLang="en-GB" sz="2800" i="1"/>
              <a:t>3. Top most scoring categories</a:t>
            </a:r>
          </a:p>
          <a:p>
            <a:endParaRPr lang="en-IN" altLang="en-GB" sz="2800" i="1"/>
          </a:p>
          <a:p>
            <a:endParaRPr lang="en-IN" altLang="en-GB" sz="2800" i="1"/>
          </a:p>
          <a:p>
            <a:r>
              <a:rPr lang="en-IN" altLang="en-GB" sz="2800" i="1"/>
              <a:t>These insights will be beneficial for the company.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82321" y="7109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1981200" y="4000500"/>
            <a:ext cx="66732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4000" dirty="0"/>
              <a:t>The problem statement is to find the top 5 categories in the Social Buzz Company. </a:t>
            </a:r>
          </a:p>
          <a:p>
            <a:endParaRPr lang="en-IN" altLang="en-GB" sz="4000" dirty="0"/>
          </a:p>
          <a:p>
            <a:r>
              <a:rPr lang="en-IN" altLang="en-GB" sz="4000" dirty="0"/>
              <a:t>This is the topic of the concern for us on which we mainly worked.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14490065" y="994410"/>
            <a:ext cx="303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14086840" y="7353300"/>
            <a:ext cx="3439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/>
              <a:t>Andrew Fleming</a:t>
            </a:r>
          </a:p>
          <a:p>
            <a:r>
              <a:rPr lang="en-IN" altLang="en-GB" sz="2400" b="1"/>
              <a:t>Cheif Technical Architect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14320520" y="1990725"/>
            <a:ext cx="3205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400" b="1" dirty="0"/>
              <a:t>Aditi Satsangi</a:t>
            </a:r>
          </a:p>
          <a:p>
            <a:r>
              <a:rPr lang="en-IN" altLang="en-GB" sz="2400" b="1" dirty="0"/>
              <a:t>Data Analyst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14478000" y="4533900"/>
            <a:ext cx="3239770" cy="829945"/>
          </a:xfrm>
          <a:prstGeom prst="rect">
            <a:avLst/>
          </a:prstGeom>
          <a:noFill/>
          <a:effectLst>
            <a:softEdge rad="520700"/>
          </a:effectLst>
        </p:spPr>
        <p:txBody>
          <a:bodyPr wrap="square" rtlCol="0">
            <a:spAutoFit/>
          </a:bodyPr>
          <a:lstStyle/>
          <a:p>
            <a:r>
              <a:rPr lang="en-IN" altLang="en-GB" sz="2400" b="1" dirty="0"/>
              <a:t>Marcus </a:t>
            </a:r>
            <a:r>
              <a:rPr lang="en-IN" altLang="en-GB" sz="2400" b="1" dirty="0" err="1"/>
              <a:t>Rompton</a:t>
            </a:r>
            <a:endParaRPr lang="en-IN" altLang="en-GB" sz="2400" b="1" dirty="0"/>
          </a:p>
          <a:p>
            <a:r>
              <a:rPr lang="en-IN" altLang="en-GB" sz="2400" b="1" dirty="0"/>
              <a:t>Senior Principle</a:t>
            </a:r>
          </a:p>
        </p:txBody>
      </p:sp>
      <p:pic>
        <p:nvPicPr>
          <p:cNvPr id="37" name="Picture 36" descr="A person with long black hair&#10;&#10;Description automatically generated">
            <a:extLst>
              <a:ext uri="{FF2B5EF4-FFF2-40B4-BE49-F238E27FC236}">
                <a16:creationId xmlns:a16="http://schemas.microsoft.com/office/drawing/2014/main" id="{0228E91C-1297-86A0-6646-BDA274DE03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120" y="1285749"/>
            <a:ext cx="1676475" cy="2063586"/>
          </a:xfrm>
          <a:prstGeom prst="rect">
            <a:avLst/>
          </a:prstGeom>
          <a:effectLst>
            <a:outerShdw blurRad="63500" sx="102000" sy="102000" algn="ctr" rotWithShape="0">
              <a:schemeClr val="tx2">
                <a:alpha val="40000"/>
              </a:schemeClr>
            </a:outerShdw>
            <a:softEdge rad="1524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164363" y="4127683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6804647" y="5758377"/>
            <a:ext cx="1842332" cy="1815938"/>
            <a:chOff x="-600207" y="70863"/>
            <a:chExt cx="2456442" cy="2421250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-600207" y="459681"/>
              <a:ext cx="2032432" cy="2032432"/>
              <a:chOff x="-1875247" y="36591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-1875247" y="36591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-178363" y="68696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8431712" y="7314497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9958559" y="1027891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266676" y="7791141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631531" y="6149431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48900" y="3934123"/>
            <a:ext cx="8135124" cy="785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Group by Category. </a:t>
            </a:r>
            <a:endParaRPr lang="en-US" sz="2800" spc="-640" dirty="0">
              <a:solidFill>
                <a:schemeClr val="bg1"/>
              </a:solidFill>
              <a:latin typeface="Clear Sans Regular Bold" panose="020B06030302020203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58628C-433C-A950-5608-A21C0FF76DC9}"/>
              </a:ext>
            </a:extLst>
          </p:cNvPr>
          <p:cNvSpPr txBox="1"/>
          <p:nvPr/>
        </p:nvSpPr>
        <p:spPr>
          <a:xfrm>
            <a:off x="3976143" y="1465857"/>
            <a:ext cx="9664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ffectLst/>
                <a:latin typeface="Söhne"/>
              </a:rPr>
              <a:t>Load Data</a:t>
            </a:r>
            <a:r>
              <a:rPr lang="en-IN" sz="2400" b="1" dirty="0">
                <a:solidFill>
                  <a:schemeClr val="bg1"/>
                </a:solidFill>
                <a:latin typeface="Söhne"/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23DDB5-E942-EFA0-97A6-07171B878318}"/>
              </a:ext>
            </a:extLst>
          </p:cNvPr>
          <p:cNvSpPr txBox="1"/>
          <p:nvPr/>
        </p:nvSpPr>
        <p:spPr>
          <a:xfrm>
            <a:off x="6090885" y="284502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ffectLst/>
                <a:latin typeface="Söhne"/>
              </a:rPr>
              <a:t>Explore Data</a:t>
            </a:r>
            <a:r>
              <a:rPr lang="en-IN" sz="2400" b="1" i="1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en-IN" sz="2400" i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AA071D-33FD-9CFF-B55E-0100E55B0D93}"/>
              </a:ext>
            </a:extLst>
          </p:cNvPr>
          <p:cNvSpPr txBox="1"/>
          <p:nvPr/>
        </p:nvSpPr>
        <p:spPr>
          <a:xfrm>
            <a:off x="11113559" y="7421293"/>
            <a:ext cx="918972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Söhne"/>
              </a:rPr>
              <a:t>Sort and Get Top 5</a:t>
            </a:r>
            <a:r>
              <a:rPr lang="en-US" sz="2400" b="1" i="1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Söhne"/>
              </a:rPr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543ED7-D141-90F0-3B6B-A451082DF442}"/>
              </a:ext>
            </a:extLst>
          </p:cNvPr>
          <p:cNvSpPr txBox="1"/>
          <p:nvPr/>
        </p:nvSpPr>
        <p:spPr>
          <a:xfrm>
            <a:off x="9360930" y="5896680"/>
            <a:ext cx="9866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Aggregate Metrics: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DCAC18-3A0A-A327-1FA4-1BA90C121592}"/>
              </a:ext>
            </a:extLst>
          </p:cNvPr>
          <p:cNvSpPr txBox="1"/>
          <p:nvPr/>
        </p:nvSpPr>
        <p:spPr>
          <a:xfrm>
            <a:off x="5884457" y="4210875"/>
            <a:ext cx="10287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Söhne"/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3" name="Picture 24">
            <a:extLst>
              <a:ext uri="{FF2B5EF4-FFF2-40B4-BE49-F238E27FC236}">
                <a16:creationId xmlns:a16="http://schemas.microsoft.com/office/drawing/2014/main" id="{7E0B78C9-F11A-5A31-300B-65828B4C2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0345301" y="8721830"/>
            <a:ext cx="1524324" cy="1527574"/>
          </a:xfrm>
          <a:prstGeom prst="rect">
            <a:avLst/>
          </a:prstGeom>
        </p:spPr>
      </p:pic>
      <p:sp>
        <p:nvSpPr>
          <p:cNvPr id="54" name="Freeform 27">
            <a:extLst>
              <a:ext uri="{FF2B5EF4-FFF2-40B4-BE49-F238E27FC236}">
                <a16:creationId xmlns:a16="http://schemas.microsoft.com/office/drawing/2014/main" id="{C6180133-D3ED-3FC2-FF39-B9B764C8615E}"/>
              </a:ext>
            </a:extLst>
          </p:cNvPr>
          <p:cNvSpPr/>
          <p:nvPr/>
        </p:nvSpPr>
        <p:spPr>
          <a:xfrm>
            <a:off x="10620564" y="8657565"/>
            <a:ext cx="1524325" cy="1524324"/>
          </a:xfrm>
          <a:custGeom>
            <a:avLst/>
            <a:gdLst/>
            <a:ahLst/>
            <a:cxnLst/>
            <a:rect l="l" t="t" r="r" b="b"/>
            <a:pathLst>
              <a:path w="6350000" h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2831A2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737B5E-0BE5-8574-650A-39166AC4B237}"/>
              </a:ext>
            </a:extLst>
          </p:cNvPr>
          <p:cNvSpPr txBox="1"/>
          <p:nvPr/>
        </p:nvSpPr>
        <p:spPr>
          <a:xfrm>
            <a:off x="12678368" y="8917930"/>
            <a:ext cx="10149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Visualize the results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AB33B7-C86E-06E7-FE8E-C24087FC8125}"/>
              </a:ext>
            </a:extLst>
          </p:cNvPr>
          <p:cNvSpPr txBox="1"/>
          <p:nvPr/>
        </p:nvSpPr>
        <p:spPr>
          <a:xfrm>
            <a:off x="11027957" y="8795726"/>
            <a:ext cx="225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6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645" y="4279900"/>
            <a:ext cx="8712200" cy="5868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1066800" y="2400300"/>
            <a:ext cx="118592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800" b="1"/>
              <a:t>TOP 5 CATEGORIES</a:t>
            </a:r>
          </a:p>
          <a:p>
            <a:endParaRPr lang="en-IN" altLang="en-GB"/>
          </a:p>
          <a:p>
            <a:r>
              <a:rPr lang="en-IN" altLang="en-GB" sz="2400" i="1"/>
              <a:t>This shows the top 5 categories after data modelling.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5400" y="4279900"/>
            <a:ext cx="8668385" cy="558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 Box 26"/>
          <p:cNvSpPr txBox="1"/>
          <p:nvPr/>
        </p:nvSpPr>
        <p:spPr>
          <a:xfrm>
            <a:off x="2824480" y="1562100"/>
            <a:ext cx="1200848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GB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DATE TIME ANALYSIS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2933700"/>
            <a:ext cx="11643995" cy="70180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" name="Table 28"/>
          <p:cNvGraphicFramePr/>
          <p:nvPr/>
        </p:nvGraphicFramePr>
        <p:xfrm>
          <a:off x="14720570" y="2576830"/>
          <a:ext cx="3235960" cy="121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4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GB" altLang="en-US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/>
          <p:nvPr/>
        </p:nvGraphicFramePr>
        <p:xfrm>
          <a:off x="14706600" y="2576830"/>
          <a:ext cx="3836670" cy="54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4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Category</a:t>
                      </a:r>
                      <a:endParaRPr lang="en-US" altLang="en-US" sz="2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Score</a:t>
                      </a:r>
                      <a:endParaRPr lang="en-US" altLang="en-US" sz="2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4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veganism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54269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travel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64880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tennis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50339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35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technology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68738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4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studying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54269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Text Box 30"/>
          <p:cNvSpPr txBox="1"/>
          <p:nvPr/>
        </p:nvSpPr>
        <p:spPr>
          <a:xfrm>
            <a:off x="14720570" y="1624330"/>
            <a:ext cx="3614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GB" sz="2800" b="1"/>
              <a:t>TOP CATEGORIES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160" y="2247900"/>
            <a:ext cx="13465175" cy="805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 Box 27"/>
          <p:cNvSpPr txBox="1"/>
          <p:nvPr/>
        </p:nvSpPr>
        <p:spPr>
          <a:xfrm>
            <a:off x="2895600" y="876300"/>
            <a:ext cx="1020318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GB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POPULARITY BASED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247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Söhne</vt:lpstr>
      <vt:lpstr>Clear Sans Regular Bold</vt:lpstr>
      <vt:lpstr>Calibri</vt:lpstr>
      <vt:lpstr>Arial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Aditi S</cp:lastModifiedBy>
  <cp:revision>12</cp:revision>
  <dcterms:created xsi:type="dcterms:W3CDTF">2006-08-16T00:00:00Z</dcterms:created>
  <dcterms:modified xsi:type="dcterms:W3CDTF">2023-11-16T06:11:51Z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CDC65083D2CA41CF9D329D13C4459146</vt:lpwstr>
  </property>
  <property fmtid="{D5CDD505-2E9C-101B-9397-08002B2CF9AE}" pid="3" name="KSOProductBuildVer">
    <vt:lpwstr>2057-11.2.0.11537</vt:lpwstr>
  </property>
</Properties>
</file>