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3" r:id="rId4"/>
    <p:sldId id="258" r:id="rId5"/>
    <p:sldId id="259" r:id="rId6"/>
    <p:sldId id="266" r:id="rId7"/>
    <p:sldId id="261" r:id="rId8"/>
    <p:sldId id="268" r:id="rId9"/>
    <p:sldId id="260" r:id="rId10"/>
    <p:sldId id="269" r:id="rId11"/>
    <p:sldId id="263" r:id="rId12"/>
    <p:sldId id="264" r:id="rId13"/>
    <p:sldId id="265" r:id="rId14"/>
    <p:sldId id="271" r:id="rId15"/>
    <p:sldId id="270" r:id="rId16"/>
    <p:sldId id="262" r:id="rId17"/>
    <p:sldId id="279" r:id="rId18"/>
    <p:sldId id="277" r:id="rId19"/>
    <p:sldId id="278" r:id="rId20"/>
    <p:sldId id="274" r:id="rId21"/>
    <p:sldId id="275" r:id="rId22"/>
    <p:sldId id="276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8150-918E-4B60-9729-F0FBF8D01699}" v="52" dt="2024-07-25T19:1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9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D3343-573A-4C23-AB15-A3D7B99C854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10C8-CA26-429B-BE59-1E4348B26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9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410C8-CA26-429B-BE59-1E4348B265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7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4MdtIhvV71c9V2XKD5F2O22c0jYS798F?usp=sha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Qeuq-AjXTjMIIX2isQrIKrd7OJKEyLkE?usp=sharing-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fb44rKdFCvDruEn5B2IqAAjHltEJpt8u?usp=shari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.co/pPzI6CXhjr" TargetMode="External"/><Relationship Id="rId3" Type="http://schemas.openxmlformats.org/officeDocument/2006/relationships/hyperlink" Target="https://t.co/RwafNKbdX5" TargetMode="External"/><Relationship Id="rId7" Type="http://schemas.openxmlformats.org/officeDocument/2006/relationships/hyperlink" Target="https://t.co/xkF5cRP20h" TargetMode="External"/><Relationship Id="rId2" Type="http://schemas.openxmlformats.org/officeDocument/2006/relationships/hyperlink" Target="https://t.co/hb3bZ8uzt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co/9nwzPkH2QR" TargetMode="External"/><Relationship Id="rId11" Type="http://schemas.openxmlformats.org/officeDocument/2006/relationships/hyperlink" Target="https://t.co/Sn97dK71Oh" TargetMode="External"/><Relationship Id="rId5" Type="http://schemas.openxmlformats.org/officeDocument/2006/relationships/hyperlink" Target="https://t.co/VeAYSJFePi" TargetMode="External"/><Relationship Id="rId10" Type="http://schemas.openxmlformats.org/officeDocument/2006/relationships/hyperlink" Target="https://t.co/1jqcYc5qNf" TargetMode="External"/><Relationship Id="rId4" Type="http://schemas.openxmlformats.org/officeDocument/2006/relationships/hyperlink" Target="https://t.co/xraFMU4hvl" TargetMode="External"/><Relationship Id="rId9" Type="http://schemas.openxmlformats.org/officeDocument/2006/relationships/hyperlink" Target="https://t.co/iBUsnEqrS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XLhCV2sdSc" TargetMode="External"/><Relationship Id="rId2" Type="http://schemas.openxmlformats.org/officeDocument/2006/relationships/hyperlink" Target="https://t.co/d4jrRj6cD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.co/w62pfkIpKd" TargetMode="External"/><Relationship Id="rId4" Type="http://schemas.openxmlformats.org/officeDocument/2006/relationships/hyperlink" Target="https://t.co/4ObJ9BHq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.co/C0YE3uMcOn" TargetMode="External"/><Relationship Id="rId3" Type="http://schemas.openxmlformats.org/officeDocument/2006/relationships/hyperlink" Target="https://t.co/wKj2vsuma4" TargetMode="External"/><Relationship Id="rId7" Type="http://schemas.openxmlformats.org/officeDocument/2006/relationships/hyperlink" Target="https://t.co/ZgpRF3Zog8" TargetMode="External"/><Relationship Id="rId12" Type="http://schemas.openxmlformats.org/officeDocument/2006/relationships/hyperlink" Target="https://t.co/fdYvMAeLMq" TargetMode="External"/><Relationship Id="rId2" Type="http://schemas.openxmlformats.org/officeDocument/2006/relationships/hyperlink" Target="https://t.co/9iYgBihoLz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co/COBOVJj1zQ" TargetMode="External"/><Relationship Id="rId11" Type="http://schemas.openxmlformats.org/officeDocument/2006/relationships/hyperlink" Target="https://t.co/FbMZKIblWD" TargetMode="External"/><Relationship Id="rId5" Type="http://schemas.openxmlformats.org/officeDocument/2006/relationships/hyperlink" Target="https://t.co/iEau7kojpn" TargetMode="External"/><Relationship Id="rId10" Type="http://schemas.openxmlformats.org/officeDocument/2006/relationships/hyperlink" Target="https://t.co/wAL6zDXpWG" TargetMode="External"/><Relationship Id="rId4" Type="http://schemas.openxmlformats.org/officeDocument/2006/relationships/hyperlink" Target="https://t.co/s0Cfq4kapF" TargetMode="External"/><Relationship Id="rId9" Type="http://schemas.openxmlformats.org/officeDocument/2006/relationships/hyperlink" Target="https://t.co/QsmuHOgvhe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.co/FgjW60PNfL" TargetMode="External"/><Relationship Id="rId13" Type="http://schemas.openxmlformats.org/officeDocument/2006/relationships/hyperlink" Target="https://t.co/tMtfmh7Ilk" TargetMode="External"/><Relationship Id="rId18" Type="http://schemas.openxmlformats.org/officeDocument/2006/relationships/hyperlink" Target="https://t.co/QsmuHOgvhe" TargetMode="External"/><Relationship Id="rId3" Type="http://schemas.openxmlformats.org/officeDocument/2006/relationships/hyperlink" Target="https://t.co/IRaY4MlcvF" TargetMode="External"/><Relationship Id="rId21" Type="http://schemas.openxmlformats.org/officeDocument/2006/relationships/hyperlink" Target="https://t.co/dyL4QwEiZ5" TargetMode="External"/><Relationship Id="rId7" Type="http://schemas.openxmlformats.org/officeDocument/2006/relationships/hyperlink" Target="https://t.co/qr1jjCxgDm" TargetMode="External"/><Relationship Id="rId12" Type="http://schemas.openxmlformats.org/officeDocument/2006/relationships/hyperlink" Target="https://t.co/eeqGdrK8nh" TargetMode="External"/><Relationship Id="rId17" Type="http://schemas.openxmlformats.org/officeDocument/2006/relationships/hyperlink" Target="https://t.co/C0YE3uMcOn" TargetMode="External"/><Relationship Id="rId2" Type="http://schemas.openxmlformats.org/officeDocument/2006/relationships/hyperlink" Target="https://t.co/t9jjhHDjeE" TargetMode="External"/><Relationship Id="rId16" Type="http://schemas.openxmlformats.org/officeDocument/2006/relationships/hyperlink" Target="https://t.co/iEau7kojpn" TargetMode="External"/><Relationship Id="rId20" Type="http://schemas.openxmlformats.org/officeDocument/2006/relationships/hyperlink" Target="https://t.co/ZgpRF3Zog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co/M7JhZ0TNCj" TargetMode="External"/><Relationship Id="rId11" Type="http://schemas.openxmlformats.org/officeDocument/2006/relationships/hyperlink" Target="https://t.co/EZWlZSeZvG" TargetMode="External"/><Relationship Id="rId5" Type="http://schemas.openxmlformats.org/officeDocument/2006/relationships/hyperlink" Target="https://t.co/zVzP5T9s0R" TargetMode="External"/><Relationship Id="rId15" Type="http://schemas.openxmlformats.org/officeDocument/2006/relationships/hyperlink" Target="https://t.co/s0Cfq4kapF" TargetMode="External"/><Relationship Id="rId23" Type="http://schemas.openxmlformats.org/officeDocument/2006/relationships/hyperlink" Target="https://t.co/FbMZKIblWD" TargetMode="External"/><Relationship Id="rId10" Type="http://schemas.openxmlformats.org/officeDocument/2006/relationships/hyperlink" Target="https://t.co/18v8nIuqrG" TargetMode="External"/><Relationship Id="rId19" Type="http://schemas.openxmlformats.org/officeDocument/2006/relationships/hyperlink" Target="https://t.co/COBOVJj1zQ" TargetMode="External"/><Relationship Id="rId4" Type="http://schemas.openxmlformats.org/officeDocument/2006/relationships/hyperlink" Target="https://t.co/kbNEpHZaea" TargetMode="External"/><Relationship Id="rId9" Type="http://schemas.openxmlformats.org/officeDocument/2006/relationships/hyperlink" Target="https://t.co/EM4aB1M8G3" TargetMode="External"/><Relationship Id="rId14" Type="http://schemas.openxmlformats.org/officeDocument/2006/relationships/hyperlink" Target="https://t.co/wKj2vsuma4" TargetMode="External"/><Relationship Id="rId22" Type="http://schemas.openxmlformats.org/officeDocument/2006/relationships/hyperlink" Target="https://t.co/wAL6zDXpW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.co/0VJjl8Lj3s" TargetMode="External"/><Relationship Id="rId13" Type="http://schemas.openxmlformats.org/officeDocument/2006/relationships/hyperlink" Target="https://t.co/ZL3SvRvk3y" TargetMode="External"/><Relationship Id="rId18" Type="http://schemas.openxmlformats.org/officeDocument/2006/relationships/hyperlink" Target="https://t.co/6q8L1DDnzg" TargetMode="External"/><Relationship Id="rId3" Type="http://schemas.openxmlformats.org/officeDocument/2006/relationships/hyperlink" Target="https://t.co/lku5qGIFmx" TargetMode="External"/><Relationship Id="rId21" Type="http://schemas.openxmlformats.org/officeDocument/2006/relationships/hyperlink" Target="https://t.co/7eMagAFb2f" TargetMode="External"/><Relationship Id="rId7" Type="http://schemas.openxmlformats.org/officeDocument/2006/relationships/hyperlink" Target="https://t.co/dLZXBicw46" TargetMode="External"/><Relationship Id="rId12" Type="http://schemas.openxmlformats.org/officeDocument/2006/relationships/hyperlink" Target="https://t.co/roNM3ee9hH" TargetMode="External"/><Relationship Id="rId17" Type="http://schemas.openxmlformats.org/officeDocument/2006/relationships/hyperlink" Target="https://t.co/VG84SmJo39" TargetMode="External"/><Relationship Id="rId2" Type="http://schemas.openxmlformats.org/officeDocument/2006/relationships/hyperlink" Target="https://t.co/NXrI8kJ7eg" TargetMode="External"/><Relationship Id="rId16" Type="http://schemas.openxmlformats.org/officeDocument/2006/relationships/hyperlink" Target="https://t.co/1y87ai8NC3" TargetMode="External"/><Relationship Id="rId20" Type="http://schemas.openxmlformats.org/officeDocument/2006/relationships/hyperlink" Target="https://t.co/vSoD7cSku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co/EWaDLTnUQv" TargetMode="External"/><Relationship Id="rId11" Type="http://schemas.openxmlformats.org/officeDocument/2006/relationships/hyperlink" Target="https://t.co/Y83yQfrJwt" TargetMode="External"/><Relationship Id="rId5" Type="http://schemas.openxmlformats.org/officeDocument/2006/relationships/hyperlink" Target="https://t.co/w4FJilBsCt" TargetMode="External"/><Relationship Id="rId15" Type="http://schemas.openxmlformats.org/officeDocument/2006/relationships/hyperlink" Target="https://t.co/XWW64mMis6" TargetMode="External"/><Relationship Id="rId10" Type="http://schemas.openxmlformats.org/officeDocument/2006/relationships/hyperlink" Target="https://t.co/emWNWQ9B0O" TargetMode="External"/><Relationship Id="rId19" Type="http://schemas.openxmlformats.org/officeDocument/2006/relationships/hyperlink" Target="https://t.co/XzMU7lWSSr" TargetMode="External"/><Relationship Id="rId4" Type="http://schemas.openxmlformats.org/officeDocument/2006/relationships/hyperlink" Target="https://t.co/IFb9doYjm4" TargetMode="External"/><Relationship Id="rId9" Type="http://schemas.openxmlformats.org/officeDocument/2006/relationships/hyperlink" Target="https://t.co/ojfjQr51YW" TargetMode="External"/><Relationship Id="rId14" Type="http://schemas.openxmlformats.org/officeDocument/2006/relationships/hyperlink" Target="https://t.co/R9oonEIhJ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5D8F-EF00-C6BA-6F4F-E97B9846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312" y="1964267"/>
            <a:ext cx="9454896" cy="2421464"/>
          </a:xfrm>
        </p:spPr>
        <p:txBody>
          <a:bodyPr>
            <a:normAutofit fontScale="90000"/>
          </a:bodyPr>
          <a:lstStyle/>
          <a:p>
            <a:r>
              <a:rPr lang="en-IN" dirty="0"/>
              <a:t>Globalizing K-Pop project-  Sentiment Analysis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1600" dirty="0"/>
              <a:t>Prepared by:</a:t>
            </a:r>
          </a:p>
          <a:p>
            <a:r>
              <a:rPr lang="en-IN" sz="1600" dirty="0"/>
              <a:t>Aditi, </a:t>
            </a:r>
            <a:r>
              <a:rPr lang="en-IN" sz="1600" dirty="0" err="1"/>
              <a:t>Gunpreet</a:t>
            </a:r>
            <a:r>
              <a:rPr lang="en-IN" sz="1600" dirty="0"/>
              <a:t>,  Krish</a:t>
            </a:r>
          </a:p>
        </p:txBody>
      </p:sp>
    </p:spTree>
    <p:extLst>
      <p:ext uri="{BB962C8B-B14F-4D97-AF65-F5344CB8AC3E}">
        <p14:creationId xmlns:p14="http://schemas.microsoft.com/office/powerpoint/2010/main" val="233819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 err="1"/>
              <a:t>BERTopic</a:t>
            </a:r>
            <a:r>
              <a:rPr lang="en-IN" sz="3600" dirty="0"/>
              <a:t> model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DEA204-2E47-EECC-F813-915B59756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7410E-7083-2219-2A91-15498A72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763"/>
            <a:ext cx="12192000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LDA Keywords</a:t>
            </a:r>
          </a:p>
          <a:p>
            <a:pPr algn="ctr"/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839BB-7FE5-891E-2C04-EDA24389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0" y="1808616"/>
            <a:ext cx="11673841" cy="2245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77686-63E5-851C-8C6F-836D3E2C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1" y="4775064"/>
            <a:ext cx="11673840" cy="1690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989BE-221C-B93B-9428-A0943D378B9F}"/>
              </a:ext>
            </a:extLst>
          </p:cNvPr>
          <p:cNvSpPr txBox="1"/>
          <p:nvPr/>
        </p:nvSpPr>
        <p:spPr>
          <a:xfrm>
            <a:off x="203200" y="1412240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N=5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D3770-D2B3-C9A4-4736-EF0E5D823E8A}"/>
              </a:ext>
            </a:extLst>
          </p:cNvPr>
          <p:cNvSpPr txBox="1"/>
          <p:nvPr/>
        </p:nvSpPr>
        <p:spPr>
          <a:xfrm>
            <a:off x="281620" y="4348480"/>
            <a:ext cx="10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A4CBE-006B-1132-2864-36D04C31822B}"/>
              </a:ext>
            </a:extLst>
          </p:cNvPr>
          <p:cNvSpPr txBox="1"/>
          <p:nvPr/>
        </p:nvSpPr>
        <p:spPr>
          <a:xfrm>
            <a:off x="10003536" y="832699"/>
            <a:ext cx="20726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linkClick r:id="rId4"/>
              </a:rPr>
              <a:t>https://colab.research.google.com/drive/14MdtIhvV71c9V2XKD5F2O22c0jYS798F?usp=sharing</a:t>
            </a:r>
            <a:r>
              <a:rPr lang="en-IN" sz="1100" dirty="0"/>
              <a:t> - BTS</a:t>
            </a:r>
          </a:p>
        </p:txBody>
      </p:sp>
    </p:spTree>
    <p:extLst>
      <p:ext uri="{BB962C8B-B14F-4D97-AF65-F5344CB8AC3E}">
        <p14:creationId xmlns:p14="http://schemas.microsoft.com/office/powerpoint/2010/main" val="32783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NMF Keywords</a:t>
            </a:r>
          </a:p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989BE-221C-B93B-9428-A0943D378B9F}"/>
              </a:ext>
            </a:extLst>
          </p:cNvPr>
          <p:cNvSpPr txBox="1"/>
          <p:nvPr/>
        </p:nvSpPr>
        <p:spPr>
          <a:xfrm>
            <a:off x="203200" y="1412240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N=5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D3770-D2B3-C9A4-4736-EF0E5D823E8A}"/>
              </a:ext>
            </a:extLst>
          </p:cNvPr>
          <p:cNvSpPr txBox="1"/>
          <p:nvPr/>
        </p:nvSpPr>
        <p:spPr>
          <a:xfrm>
            <a:off x="281620" y="4348480"/>
            <a:ext cx="10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75CC7-55A3-3DA3-E029-AF2AD661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7" y="1891531"/>
            <a:ext cx="11027096" cy="1920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155F1-E23F-608F-2DDE-9EDFEC2D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7" y="4818306"/>
            <a:ext cx="11465911" cy="1691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629AA7-FA28-C571-5962-B3A972C264AD}"/>
              </a:ext>
            </a:extLst>
          </p:cNvPr>
          <p:cNvSpPr txBox="1"/>
          <p:nvPr/>
        </p:nvSpPr>
        <p:spPr>
          <a:xfrm>
            <a:off x="9930384" y="841248"/>
            <a:ext cx="1975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4"/>
              </a:rPr>
              <a:t>https://colab.research.google.com/drive/1Qeuq-AjXTjMIIX2isQrIKrd7OJKEyLkE?usp=sharing-</a:t>
            </a:r>
            <a:r>
              <a:rPr lang="en-IN" sz="1100" dirty="0"/>
              <a:t> SF9</a:t>
            </a:r>
          </a:p>
        </p:txBody>
      </p:sp>
    </p:spTree>
    <p:extLst>
      <p:ext uri="{BB962C8B-B14F-4D97-AF65-F5344CB8AC3E}">
        <p14:creationId xmlns:p14="http://schemas.microsoft.com/office/powerpoint/2010/main" val="137046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LSA Keywords</a:t>
            </a:r>
          </a:p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989BE-221C-B93B-9428-A0943D378B9F}"/>
              </a:ext>
            </a:extLst>
          </p:cNvPr>
          <p:cNvSpPr txBox="1"/>
          <p:nvPr/>
        </p:nvSpPr>
        <p:spPr>
          <a:xfrm>
            <a:off x="203200" y="1412240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N=5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D3770-D2B3-C9A4-4736-EF0E5D823E8A}"/>
              </a:ext>
            </a:extLst>
          </p:cNvPr>
          <p:cNvSpPr txBox="1"/>
          <p:nvPr/>
        </p:nvSpPr>
        <p:spPr>
          <a:xfrm>
            <a:off x="281620" y="4348480"/>
            <a:ext cx="10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116CB-5DAA-7324-E8D4-E7BBD652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11505"/>
            <a:ext cx="6481064" cy="2506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7A6760-10C2-AA5F-329C-3FC4388B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348480"/>
            <a:ext cx="6481064" cy="2255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4B2109-4EAF-C5BD-7339-51F0F9F8DB39}"/>
              </a:ext>
            </a:extLst>
          </p:cNvPr>
          <p:cNvSpPr txBox="1"/>
          <p:nvPr/>
        </p:nvSpPr>
        <p:spPr>
          <a:xfrm>
            <a:off x="9720072" y="2659559"/>
            <a:ext cx="21457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linkClick r:id="rId4"/>
              </a:rPr>
              <a:t>https://colab.research.google.com/drive/1fb44rKdFCvDruEn5B2IqAAjHltEJpt8u?usp=sharing</a:t>
            </a:r>
            <a:r>
              <a:rPr lang="en-IN" sz="1100" dirty="0"/>
              <a:t> - Blackpink</a:t>
            </a:r>
          </a:p>
        </p:txBody>
      </p:sp>
    </p:spTree>
    <p:extLst>
      <p:ext uri="{BB962C8B-B14F-4D97-AF65-F5344CB8AC3E}">
        <p14:creationId xmlns:p14="http://schemas.microsoft.com/office/powerpoint/2010/main" val="159829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76830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</a:t>
            </a:r>
            <a:r>
              <a:rPr lang="en-IN" sz="3600" dirty="0" err="1"/>
              <a:t>nmf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187B-7752-93BC-4E85-2869A4B2062E}"/>
              </a:ext>
            </a:extLst>
          </p:cNvPr>
          <p:cNvSpPr txBox="1"/>
          <p:nvPr/>
        </p:nvSpPr>
        <p:spPr>
          <a:xfrm>
            <a:off x="6675120" y="1074509"/>
            <a:ext cx="5138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Topic 4: Expressions of Missing Someone or Something</a:t>
            </a:r>
          </a:p>
          <a:p>
            <a:r>
              <a:rPr lang="en-IN" sz="1200" dirty="0"/>
              <a:t>Top documents for Topic 4: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2054</a:t>
            </a:r>
            <a:r>
              <a:rPr lang="en-IN" sz="1200" dirty="0"/>
              <a:t>: "</a:t>
            </a:r>
            <a:r>
              <a:rPr lang="en-IN" sz="1200" dirty="0" err="1"/>
              <a:t>i</a:t>
            </a:r>
            <a:r>
              <a:rPr lang="en-IN" sz="1200" dirty="0"/>
              <a:t> miss you </a:t>
            </a:r>
            <a:r>
              <a:rPr lang="en-IN" sz="1200" dirty="0" err="1"/>
              <a:t>winston</a:t>
            </a:r>
            <a:r>
              <a:rPr lang="en-IN" sz="1200" dirty="0"/>
              <a:t> so bad :("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2745</a:t>
            </a:r>
            <a:r>
              <a:rPr lang="en-IN" sz="1200" dirty="0"/>
              <a:t>: "@</a:t>
            </a:r>
            <a:r>
              <a:rPr lang="en-IN" sz="1200" dirty="0" err="1"/>
              <a:t>MadMedMed</a:t>
            </a:r>
            <a:r>
              <a:rPr lang="en-IN" sz="1200" dirty="0"/>
              <a:t> </a:t>
            </a:r>
            <a:r>
              <a:rPr lang="en-IN" sz="1200" dirty="0" err="1"/>
              <a:t>wah</a:t>
            </a: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 miss this"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2704</a:t>
            </a:r>
            <a:r>
              <a:rPr lang="en-IN" sz="1200" dirty="0"/>
              <a:t>: "@</a:t>
            </a:r>
            <a:r>
              <a:rPr lang="en-IN" sz="1200" dirty="0" err="1"/>
              <a:t>dubuchocochip</a:t>
            </a:r>
            <a:r>
              <a:rPr lang="en-IN" sz="1200" dirty="0"/>
              <a:t> OML I MISS YOU 😭😭"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996</a:t>
            </a:r>
            <a:r>
              <a:rPr lang="en-IN" sz="1200" dirty="0"/>
              <a:t>: "@</a:t>
            </a:r>
            <a:r>
              <a:rPr lang="en-IN" sz="1200" dirty="0" err="1"/>
              <a:t>allybools</a:t>
            </a:r>
            <a:r>
              <a:rPr lang="en-IN" sz="1200" dirty="0"/>
              <a:t> ALLYYYY. I MISS YOU😭💖"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2701</a:t>
            </a:r>
            <a:r>
              <a:rPr lang="en-IN" sz="1200" dirty="0"/>
              <a:t>: "@</a:t>
            </a:r>
            <a:r>
              <a:rPr lang="en-IN" sz="1200" dirty="0" err="1"/>
              <a:t>achiraa</a:t>
            </a:r>
            <a:r>
              <a:rPr lang="en-IN" sz="1200" dirty="0"/>
              <a:t>__ Bread + cookie ! Miss u </a:t>
            </a:r>
            <a:r>
              <a:rPr lang="en-IN" sz="1200" dirty="0" err="1"/>
              <a:t>achii</a:t>
            </a:r>
            <a:r>
              <a:rPr lang="en-IN" sz="1200" dirty="0"/>
              <a:t>“</a:t>
            </a:r>
          </a:p>
          <a:p>
            <a:pPr>
              <a:buFont typeface="+mj-lt"/>
              <a:buAutoNum type="arabicPeriod"/>
            </a:pPr>
            <a:endParaRPr lang="en-IN" sz="1200" dirty="0"/>
          </a:p>
          <a:p>
            <a:pPr>
              <a:buFont typeface="+mj-lt"/>
              <a:buAutoNum type="arabicPeriod"/>
            </a:pPr>
            <a:endParaRPr lang="en-IN" sz="1200" dirty="0"/>
          </a:p>
          <a:p>
            <a:r>
              <a:rPr lang="en-IN" sz="1200" b="1" dirty="0"/>
              <a:t>Topic 5: Care and Well-Wishes</a:t>
            </a:r>
          </a:p>
          <a:p>
            <a:r>
              <a:rPr lang="en-IN" sz="1200" dirty="0"/>
              <a:t>Top documents for Topic 5: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2680</a:t>
            </a:r>
            <a:r>
              <a:rPr lang="en-IN" sz="1200" dirty="0"/>
              <a:t>: "@</a:t>
            </a:r>
            <a:r>
              <a:rPr lang="en-IN" sz="1200" dirty="0" err="1"/>
              <a:t>iluvjoyers</a:t>
            </a:r>
            <a:r>
              <a:rPr lang="en-IN" sz="1200" dirty="0"/>
              <a:t>_ Gm, take care Joy!"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402</a:t>
            </a:r>
            <a:r>
              <a:rPr lang="en-IN" sz="1200" dirty="0"/>
              <a:t>: "@</a:t>
            </a:r>
            <a:r>
              <a:rPr lang="en-IN" sz="1200" dirty="0" err="1"/>
              <a:t>kamisatokisser</a:t>
            </a:r>
            <a:r>
              <a:rPr lang="en-IN" sz="1200" dirty="0"/>
              <a:t> seriously </a:t>
            </a:r>
            <a:r>
              <a:rPr lang="en-IN" sz="1200" dirty="0" err="1"/>
              <a:t>alhaitham's</a:t>
            </a:r>
            <a:r>
              <a:rPr lang="en-IN" sz="1200" dirty="0"/>
              <a:t> </a:t>
            </a:r>
            <a:r>
              <a:rPr lang="en-IN" sz="1200" dirty="0" err="1"/>
              <a:t>typa</a:t>
            </a:r>
            <a:r>
              <a:rPr lang="en-IN" sz="1200" dirty="0"/>
              <a:t> guy to take care of </a:t>
            </a:r>
            <a:r>
              <a:rPr lang="en-IN" sz="1200" dirty="0" err="1"/>
              <a:t>kaveh</a:t>
            </a:r>
            <a:r>
              <a:rPr lang="en-IN" sz="1200" dirty="0"/>
              <a:t> when he's over stressed 😭"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2673</a:t>
            </a:r>
            <a:r>
              <a:rPr lang="en-IN" sz="1200" dirty="0"/>
              <a:t>: "@fourthin14 Take care!!"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2685</a:t>
            </a:r>
            <a:r>
              <a:rPr lang="en-IN" sz="1200" dirty="0"/>
              <a:t>: "@</a:t>
            </a:r>
            <a:r>
              <a:rPr lang="en-IN" sz="1200" dirty="0" err="1"/>
              <a:t>writesenhive</a:t>
            </a:r>
            <a:r>
              <a:rPr lang="en-IN" sz="1200" dirty="0"/>
              <a:t> Take care </a:t>
            </a:r>
            <a:r>
              <a:rPr lang="en-IN" sz="1200" dirty="0" err="1"/>
              <a:t>yarami</a:t>
            </a:r>
            <a:r>
              <a:rPr lang="en-IN" sz="1200" dirty="0"/>
              <a:t>!"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1098</a:t>
            </a:r>
            <a:r>
              <a:rPr lang="en-IN" sz="1200" dirty="0"/>
              <a:t>: "@</a:t>
            </a:r>
            <a:r>
              <a:rPr lang="en-IN" sz="1200" dirty="0" err="1"/>
              <a:t>binnydollar</a:t>
            </a:r>
            <a:r>
              <a:rPr lang="en-IN" sz="1200" dirty="0"/>
              <a:t> She take care of her </a:t>
            </a:r>
            <a:r>
              <a:rPr lang="en-IN" sz="1200" dirty="0" err="1"/>
              <a:t>faen</a:t>
            </a:r>
            <a:r>
              <a:rPr lang="en-IN" sz="1200" dirty="0"/>
              <a:t> 🫠🫠“</a:t>
            </a:r>
          </a:p>
          <a:p>
            <a:pPr>
              <a:buFont typeface="+mj-lt"/>
              <a:buAutoNum type="arabicPeriod"/>
            </a:pPr>
            <a:endParaRPr lang="en-IN" sz="1200" dirty="0"/>
          </a:p>
          <a:p>
            <a:pPr>
              <a:buFont typeface="+mj-lt"/>
              <a:buAutoNum type="arabicPeriod"/>
            </a:pPr>
            <a:endParaRPr lang="en-IN" sz="1200" dirty="0"/>
          </a:p>
          <a:p>
            <a:r>
              <a:rPr lang="en-US" sz="1200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Topic 1</a:t>
            </a:r>
            <a:r>
              <a:rPr lang="en-US" sz="1200" dirty="0"/>
              <a:t>: Instrumental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Topic 2</a:t>
            </a:r>
            <a:r>
              <a:rPr lang="en-US" sz="1200" dirty="0"/>
              <a:t>: Informational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Topic 3</a:t>
            </a:r>
            <a:r>
              <a:rPr lang="en-US" sz="1200" dirty="0"/>
              <a:t>: Appraisal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Topic 4</a:t>
            </a:r>
            <a:r>
              <a:rPr lang="en-US" sz="1200" dirty="0"/>
              <a:t>: Emotional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Topic 5</a:t>
            </a:r>
            <a:r>
              <a:rPr lang="en-US" sz="1200" dirty="0"/>
              <a:t>: Emotional and  Appraisal Support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D37A5-CF59-D246-4131-BDC87B5DB996}"/>
              </a:ext>
            </a:extLst>
          </p:cNvPr>
          <p:cNvSpPr txBox="1"/>
          <p:nvPr/>
        </p:nvSpPr>
        <p:spPr>
          <a:xfrm>
            <a:off x="451104" y="939877"/>
            <a:ext cx="6150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b="1" dirty="0"/>
              <a:t>Topic 1: Requests for Help</a:t>
            </a:r>
          </a:p>
          <a:p>
            <a:r>
              <a:rPr lang="en-IN" sz="1200" dirty="0"/>
              <a:t>Top documents for Topic 1: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900</a:t>
            </a:r>
            <a:r>
              <a:rPr lang="en-IN" sz="1200" dirty="0"/>
              <a:t>: "@</a:t>
            </a:r>
            <a:r>
              <a:rPr lang="en-IN" sz="1200" dirty="0" err="1"/>
              <a:t>BeautylsU</a:t>
            </a:r>
            <a:r>
              <a:rPr lang="en-IN" sz="1200" dirty="0"/>
              <a:t> help 🕵️‍♀️🕵️‍♀️🕵️‍♀️🕵️‍♀️"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1226</a:t>
            </a:r>
            <a:r>
              <a:rPr lang="en-IN" sz="1200" dirty="0"/>
              <a:t>: "@</a:t>
            </a:r>
            <a:r>
              <a:rPr lang="en-IN" sz="1200" dirty="0" err="1"/>
              <a:t>winterglocks</a:t>
            </a:r>
            <a:r>
              <a:rPr lang="en-IN" sz="1200" dirty="0"/>
              <a:t> @gatorexico2 HELP ME"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641</a:t>
            </a:r>
            <a:r>
              <a:rPr lang="en-IN" sz="1200" dirty="0"/>
              <a:t>: "@</a:t>
            </a:r>
            <a:r>
              <a:rPr lang="en-IN" sz="1200" dirty="0" err="1"/>
              <a:t>lessthancaro</a:t>
            </a:r>
            <a:r>
              <a:rPr lang="en-IN" sz="1200" dirty="0"/>
              <a:t> HELP"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617</a:t>
            </a:r>
            <a:r>
              <a:rPr lang="en-IN" sz="1200" dirty="0"/>
              <a:t>: "@</a:t>
            </a:r>
            <a:r>
              <a:rPr lang="en-IN" sz="1200" dirty="0" err="1"/>
              <a:t>abelsinitation</a:t>
            </a:r>
            <a:r>
              <a:rPr lang="en-IN" sz="1200" dirty="0"/>
              <a:t> HELP"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587</a:t>
            </a:r>
            <a:r>
              <a:rPr lang="en-IN" sz="1200" dirty="0"/>
              <a:t>: "help why is the amount increasing 😭“</a:t>
            </a:r>
          </a:p>
          <a:p>
            <a:pPr>
              <a:buFont typeface="+mj-lt"/>
              <a:buAutoNum type="arabicPeriod"/>
            </a:pPr>
            <a:endParaRPr lang="en-IN" sz="1200" dirty="0"/>
          </a:p>
          <a:p>
            <a:pPr>
              <a:buFont typeface="+mj-lt"/>
              <a:buAutoNum type="arabicPeriod"/>
            </a:pPr>
            <a:endParaRPr lang="en-IN" sz="1200" dirty="0"/>
          </a:p>
          <a:p>
            <a:r>
              <a:rPr lang="en-IN" sz="1200" b="1" dirty="0"/>
              <a:t>Topic 2: Discussions and Recommendations in The Sims 4 Community</a:t>
            </a:r>
          </a:p>
          <a:p>
            <a:r>
              <a:rPr lang="en-IN" sz="1200" dirty="0"/>
              <a:t>Top documents for Topic 2: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1816</a:t>
            </a:r>
            <a:r>
              <a:rPr lang="en-IN" sz="1200" dirty="0"/>
              <a:t>: "3/3 💖 #TheSims4 #Sims4 #Sims4CC Patreon : </a:t>
            </a:r>
            <a:r>
              <a:rPr lang="en-IN" sz="1200" dirty="0">
                <a:hlinkClick r:id="rId2"/>
              </a:rPr>
              <a:t>https://t.co/hb3bZ8uztP</a:t>
            </a:r>
            <a:r>
              <a:rPr lang="en-IN" sz="1200" dirty="0"/>
              <a:t> </a:t>
            </a:r>
            <a:r>
              <a:rPr lang="en-IN" sz="1200" dirty="0" err="1"/>
              <a:t>CurseForge</a:t>
            </a:r>
            <a:r>
              <a:rPr lang="en-IN" sz="1200" dirty="0"/>
              <a:t> : </a:t>
            </a:r>
            <a:r>
              <a:rPr lang="en-IN" sz="1200" dirty="0">
                <a:hlinkClick r:id="rId3"/>
              </a:rPr>
              <a:t>https://t.co/RwafNKbdX5</a:t>
            </a:r>
            <a:r>
              <a:rPr lang="en-IN" sz="1200" dirty="0"/>
              <a:t> Support me : </a:t>
            </a:r>
            <a:r>
              <a:rPr lang="en-IN" sz="1200" dirty="0">
                <a:hlinkClick r:id="rId4"/>
              </a:rPr>
              <a:t>https://t.co/xraFMU4hvl</a:t>
            </a:r>
            <a:r>
              <a:rPr lang="en-IN" sz="1200" dirty="0"/>
              <a:t> </a:t>
            </a:r>
            <a:r>
              <a:rPr lang="en-IN" sz="1200" dirty="0" err="1"/>
              <a:t>Linktree</a:t>
            </a:r>
            <a:r>
              <a:rPr lang="en-IN" sz="1200" dirty="0"/>
              <a:t> : </a:t>
            </a:r>
            <a:r>
              <a:rPr lang="en-IN" sz="1200" dirty="0">
                <a:hlinkClick r:id="rId5"/>
              </a:rPr>
              <a:t>https://t.co/VeAYSJFePi</a:t>
            </a:r>
            <a:r>
              <a:rPr lang="en-IN" sz="1200" dirty="0"/>
              <a:t> 💖💖 </a:t>
            </a:r>
            <a:r>
              <a:rPr lang="en-IN" sz="1200" dirty="0">
                <a:hlinkClick r:id="rId6"/>
              </a:rPr>
              <a:t>https://t.co/9nwzPkH2QR</a:t>
            </a:r>
            <a:r>
              <a:rPr lang="en-IN" sz="1200" dirty="0"/>
              <a:t>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1817</a:t>
            </a:r>
            <a:r>
              <a:rPr lang="en-IN" sz="1200" dirty="0"/>
              <a:t>: "2/2 💜 #TheSims4 #Sims4 #Sims4CC Patreon : </a:t>
            </a:r>
            <a:r>
              <a:rPr lang="en-IN" sz="1200" dirty="0">
                <a:hlinkClick r:id="rId7"/>
              </a:rPr>
              <a:t>https://t.co/xkF5cRP20h</a:t>
            </a:r>
            <a:r>
              <a:rPr lang="en-IN" sz="1200" dirty="0"/>
              <a:t> </a:t>
            </a:r>
            <a:r>
              <a:rPr lang="en-IN" sz="1200" dirty="0" err="1"/>
              <a:t>CurseForge</a:t>
            </a:r>
            <a:r>
              <a:rPr lang="en-IN" sz="1200" dirty="0"/>
              <a:t> : </a:t>
            </a:r>
            <a:r>
              <a:rPr lang="en-IN" sz="1200" dirty="0">
                <a:hlinkClick r:id="rId8"/>
              </a:rPr>
              <a:t>https://t.co/pPzI6CXhjr</a:t>
            </a:r>
            <a:r>
              <a:rPr lang="en-IN" sz="1200" dirty="0"/>
              <a:t> Support me : </a:t>
            </a:r>
            <a:r>
              <a:rPr lang="en-IN" sz="1200" dirty="0">
                <a:hlinkClick r:id="rId4"/>
              </a:rPr>
              <a:t>https://t.co/xraFMU4hvl</a:t>
            </a:r>
            <a:r>
              <a:rPr lang="en-IN" sz="1200" dirty="0"/>
              <a:t> </a:t>
            </a:r>
            <a:r>
              <a:rPr lang="en-IN" sz="1200" dirty="0" err="1"/>
              <a:t>Linktree</a:t>
            </a:r>
            <a:r>
              <a:rPr lang="en-IN" sz="1200" dirty="0"/>
              <a:t> : </a:t>
            </a:r>
            <a:r>
              <a:rPr lang="en-IN" sz="1200" dirty="0">
                <a:hlinkClick r:id="rId5"/>
              </a:rPr>
              <a:t>https://t.co/VeAYSJFePi</a:t>
            </a:r>
            <a:r>
              <a:rPr lang="en-IN" sz="1200" dirty="0"/>
              <a:t> 💜"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1964</a:t>
            </a:r>
            <a:r>
              <a:rPr lang="en-IN" sz="1200" dirty="0"/>
              <a:t>: "@</a:t>
            </a:r>
            <a:r>
              <a:rPr lang="en-IN" sz="1200" dirty="0" err="1"/>
              <a:t>sooyapaved</a:t>
            </a:r>
            <a:r>
              <a:rPr lang="en-IN" sz="1200" dirty="0"/>
              <a:t> He is so caring 😔🥺10/10 </a:t>
            </a:r>
            <a:r>
              <a:rPr lang="en-IN" sz="1200" dirty="0">
                <a:hlinkClick r:id="rId9"/>
              </a:rPr>
              <a:t>https://t.co/iBUsnEqrSm</a:t>
            </a:r>
            <a:r>
              <a:rPr lang="en-IN" sz="1200" dirty="0"/>
              <a:t>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2758</a:t>
            </a:r>
            <a:r>
              <a:rPr lang="en-IN" sz="1200" dirty="0"/>
              <a:t>: "this is challenging 😩 </a:t>
            </a:r>
            <a:r>
              <a:rPr lang="en-IN" sz="1200" dirty="0">
                <a:hlinkClick r:id="rId10"/>
              </a:rPr>
              <a:t>https://t.co/1jqcYc5qNf</a:t>
            </a:r>
            <a:r>
              <a:rPr lang="en-IN" sz="1200" dirty="0"/>
              <a:t>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1298</a:t>
            </a:r>
            <a:r>
              <a:rPr lang="en-IN" sz="1200" dirty="0"/>
              <a:t>: "@</a:t>
            </a:r>
            <a:r>
              <a:rPr lang="en-IN" sz="1200" dirty="0" err="1"/>
              <a:t>skywontmiss</a:t>
            </a:r>
            <a:r>
              <a:rPr lang="en-IN" sz="1200" dirty="0"/>
              <a:t> @Unhinged_Onl1ne @lilycalsss YAY MWAH </a:t>
            </a:r>
            <a:r>
              <a:rPr lang="en-IN" sz="1200" dirty="0">
                <a:hlinkClick r:id="rId11"/>
              </a:rPr>
              <a:t>https://t.co/Sn97dK71Oh</a:t>
            </a:r>
            <a:r>
              <a:rPr lang="en-IN" sz="1200" dirty="0"/>
              <a:t>“</a:t>
            </a:r>
          </a:p>
          <a:p>
            <a:endParaRPr lang="en-IN" sz="1200" dirty="0"/>
          </a:p>
          <a:p>
            <a:r>
              <a:rPr lang="en-IN" sz="1200" b="1" dirty="0"/>
              <a:t>Topic 3: Comparisons and Opinions on Various Topics</a:t>
            </a:r>
          </a:p>
          <a:p>
            <a:r>
              <a:rPr lang="en-IN" sz="1200" dirty="0"/>
              <a:t>Top documents for Topic 3: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422</a:t>
            </a:r>
            <a:r>
              <a:rPr lang="en-IN" sz="1200" dirty="0"/>
              <a:t>: "@</a:t>
            </a:r>
            <a:r>
              <a:rPr lang="en-IN" sz="1200" dirty="0" err="1"/>
              <a:t>RealRyanBlox</a:t>
            </a:r>
            <a:r>
              <a:rPr lang="en-IN" sz="1200" dirty="0"/>
              <a:t> Tastes better than the cupcake, cake, and </a:t>
            </a:r>
            <a:r>
              <a:rPr lang="en-IN" sz="1200" dirty="0" err="1"/>
              <a:t>hippomelon</a:t>
            </a:r>
            <a:r>
              <a:rPr lang="en-IN" sz="1200" dirty="0"/>
              <a:t>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253</a:t>
            </a:r>
            <a:r>
              <a:rPr lang="en-IN" sz="1200" dirty="0"/>
              <a:t>: "@</a:t>
            </a:r>
            <a:r>
              <a:rPr lang="en-IN" sz="1200" dirty="0" err="1"/>
              <a:t>soompi</a:t>
            </a:r>
            <a:r>
              <a:rPr lang="en-IN" sz="1200" dirty="0"/>
              <a:t> </a:t>
            </a:r>
            <a:r>
              <a:rPr lang="en-IN" sz="1200" dirty="0" err="1"/>
              <a:t>Jisoo</a:t>
            </a:r>
            <a:r>
              <a:rPr lang="en-IN" sz="1200" dirty="0"/>
              <a:t> is a better actress"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192</a:t>
            </a:r>
            <a:r>
              <a:rPr lang="en-IN" sz="1200" dirty="0"/>
              <a:t>: "@</a:t>
            </a:r>
            <a:r>
              <a:rPr lang="en-IN" sz="1200" dirty="0" err="1"/>
              <a:t>allkpop</a:t>
            </a:r>
            <a:r>
              <a:rPr lang="en-IN" sz="1200" dirty="0"/>
              <a:t> Better than </a:t>
            </a:r>
            <a:r>
              <a:rPr lang="en-IN" sz="1200" dirty="0" err="1"/>
              <a:t>shinee</a:t>
            </a:r>
            <a:r>
              <a:rPr lang="en-IN" sz="1200" dirty="0"/>
              <a:t> &amp; </a:t>
            </a:r>
            <a:r>
              <a:rPr lang="en-IN" sz="1200" dirty="0" err="1"/>
              <a:t>exo</a:t>
            </a:r>
            <a:r>
              <a:rPr lang="en-IN" sz="1200" dirty="0"/>
              <a:t>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249</a:t>
            </a:r>
            <a:r>
              <a:rPr lang="en-IN" sz="1200" dirty="0"/>
              <a:t>: "@</a:t>
            </a:r>
            <a:r>
              <a:rPr lang="en-IN" sz="1200" dirty="0" err="1"/>
              <a:t>soompi</a:t>
            </a:r>
            <a:r>
              <a:rPr lang="en-IN" sz="1200" dirty="0"/>
              <a:t> abnormal chin but at least better than Rose’s chin"</a:t>
            </a:r>
          </a:p>
          <a:p>
            <a:pPr>
              <a:buFont typeface="+mj-lt"/>
              <a:buAutoNum type="arabicPeriod"/>
            </a:pPr>
            <a:r>
              <a:rPr lang="en-IN" sz="1200" b="1" dirty="0"/>
              <a:t>Document 2120</a:t>
            </a:r>
            <a:r>
              <a:rPr lang="en-IN" sz="1200" dirty="0"/>
              <a:t>: "@</a:t>
            </a:r>
            <a:r>
              <a:rPr lang="en-IN" sz="1200" dirty="0" err="1"/>
              <a:t>klossestfriend</a:t>
            </a: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 can do better than this on </a:t>
            </a:r>
            <a:r>
              <a:rPr lang="en-IN" sz="1200" dirty="0" err="1"/>
              <a:t>picsart</a:t>
            </a:r>
            <a:r>
              <a:rPr lang="en-IN" sz="1200" dirty="0"/>
              <a:t>"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AFFE-7AAA-A4AB-9261-AB0BEEF4198F}"/>
              </a:ext>
            </a:extLst>
          </p:cNvPr>
          <p:cNvSpPr txBox="1"/>
          <p:nvPr/>
        </p:nvSpPr>
        <p:spPr>
          <a:xfrm>
            <a:off x="5151120" y="6273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</a:t>
            </a:r>
            <a:r>
              <a:rPr lang="en-IN" sz="1800" dirty="0" err="1"/>
              <a:t>Blackpink</a:t>
            </a:r>
            <a:r>
              <a:rPr lang="en-IN" sz="18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20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LSA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56845-9CFD-F5A7-CB01-F56067667D62}"/>
              </a:ext>
            </a:extLst>
          </p:cNvPr>
          <p:cNvSpPr txBox="1"/>
          <p:nvPr/>
        </p:nvSpPr>
        <p:spPr>
          <a:xfrm>
            <a:off x="923544" y="1300907"/>
            <a:ext cx="481279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Topic 1: Requests for Help</a:t>
            </a:r>
          </a:p>
          <a:p>
            <a:r>
              <a:rPr lang="en-US" sz="1000" dirty="0"/>
              <a:t>Top documents for Topic 1: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2230</a:t>
            </a:r>
            <a:r>
              <a:rPr lang="en-US" sz="1000" dirty="0"/>
              <a:t>: "WHAT IS THE TAGALOG FOR STOMACH AOSHWIHSHW HELP"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2425</a:t>
            </a:r>
            <a:r>
              <a:rPr lang="en-US" sz="1000" dirty="0"/>
              <a:t>: "@LuvSehun1120 </a:t>
            </a:r>
            <a:r>
              <a:rPr lang="en-US" sz="1000" dirty="0" err="1"/>
              <a:t>Dowanload</a:t>
            </a:r>
            <a:r>
              <a:rPr lang="en-US" sz="1000" dirty="0"/>
              <a:t> the application </a:t>
            </a:r>
            <a:r>
              <a:rPr lang="en-US" sz="1000" dirty="0" err="1"/>
              <a:t>lazada</a:t>
            </a:r>
            <a:r>
              <a:rPr lang="en-US" sz="1000" dirty="0"/>
              <a:t> it will help"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1335</a:t>
            </a:r>
            <a:r>
              <a:rPr lang="en-US" sz="1000" dirty="0"/>
              <a:t>: "@</a:t>
            </a:r>
            <a:r>
              <a:rPr lang="en-US" sz="1000" dirty="0" err="1"/>
              <a:t>Cat_and_Rats</a:t>
            </a:r>
            <a:r>
              <a:rPr lang="en-US" sz="1000" dirty="0"/>
              <a:t> HELP ME THE CHEETAH"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2123</a:t>
            </a:r>
            <a:r>
              <a:rPr lang="en-US" sz="1000" dirty="0"/>
              <a:t>: "@</a:t>
            </a:r>
            <a:r>
              <a:rPr lang="en-US" sz="1000" dirty="0" err="1"/>
              <a:t>fallingforivy</a:t>
            </a:r>
            <a:r>
              <a:rPr lang="en-US" sz="1000" dirty="0"/>
              <a:t> @HairpinRaindrop HELP"</a:t>
            </a:r>
          </a:p>
          <a:p>
            <a:r>
              <a:rPr lang="en-US" sz="1000" b="1" dirty="0"/>
              <a:t>Analysis</a:t>
            </a:r>
            <a:r>
              <a:rPr lang="en-US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Instrumental/Appraisal</a:t>
            </a:r>
            <a:r>
              <a:rPr lang="en-US" sz="1000" dirty="0"/>
              <a:t>: This topic includes urgent pleas for help in various contexts, ranging from translation needs to assistance with an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b="1" dirty="0"/>
              <a:t>Topic 2: Comparisons and Opinions with Emphasis on "Better“</a:t>
            </a:r>
          </a:p>
          <a:p>
            <a:r>
              <a:rPr lang="en-US" sz="1000" dirty="0"/>
              <a:t>Top documents for Topic 2: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2268</a:t>
            </a:r>
            <a:r>
              <a:rPr lang="en-US" sz="1000" dirty="0"/>
              <a:t>: "</a:t>
            </a:r>
            <a:r>
              <a:rPr lang="en-US" sz="1000" dirty="0" err="1"/>
              <a:t>fck</a:t>
            </a:r>
            <a:r>
              <a:rPr lang="en-US" sz="1000" dirty="0"/>
              <a:t> you </a:t>
            </a:r>
            <a:r>
              <a:rPr lang="en-US" sz="1000" dirty="0" err="1"/>
              <a:t>giannis</a:t>
            </a:r>
            <a:r>
              <a:rPr lang="en-US" sz="1000" dirty="0"/>
              <a:t> better + hardens a shitter </a:t>
            </a:r>
            <a:r>
              <a:rPr lang="en-US" sz="1000" dirty="0">
                <a:hlinkClick r:id="rId2"/>
              </a:rPr>
              <a:t>https://t.co/d4jrRj6cDW</a:t>
            </a:r>
            <a:r>
              <a:rPr lang="en-US" sz="1000" dirty="0"/>
              <a:t>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2365</a:t>
            </a:r>
            <a:r>
              <a:rPr lang="en-US" sz="1000" dirty="0"/>
              <a:t>: "You better shut up bitch </a:t>
            </a:r>
            <a:r>
              <a:rPr lang="en-US" sz="1000" dirty="0">
                <a:hlinkClick r:id="rId3"/>
              </a:rPr>
              <a:t>https://t.co/XLhCV2sdSc</a:t>
            </a:r>
            <a:r>
              <a:rPr lang="en-US" sz="1000" dirty="0"/>
              <a:t>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438</a:t>
            </a:r>
            <a:r>
              <a:rPr lang="en-US" sz="1000" dirty="0"/>
              <a:t>: "This dog has it better than most of us </a:t>
            </a:r>
            <a:r>
              <a:rPr lang="en-US" sz="1000" dirty="0">
                <a:hlinkClick r:id="rId4"/>
              </a:rPr>
              <a:t>https://t.co/4ObJ9BHqNG</a:t>
            </a:r>
            <a:r>
              <a:rPr lang="en-US" sz="1000" dirty="0"/>
              <a:t>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1426</a:t>
            </a:r>
            <a:r>
              <a:rPr lang="en-US" sz="1000" dirty="0"/>
              <a:t>: "they are better kissing ISTG </a:t>
            </a:r>
            <a:r>
              <a:rPr lang="en-US" sz="1000" dirty="0">
                <a:hlinkClick r:id="rId5"/>
              </a:rPr>
              <a:t>https://t.co/w62pfkIpKd</a:t>
            </a:r>
            <a:r>
              <a:rPr lang="en-US" sz="1000" dirty="0"/>
              <a:t>"</a:t>
            </a:r>
          </a:p>
          <a:p>
            <a:r>
              <a:rPr lang="en-US" sz="1000" b="1" dirty="0"/>
              <a:t>Analysis</a:t>
            </a:r>
            <a:r>
              <a:rPr lang="en-US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Emotional/Appraisal</a:t>
            </a:r>
            <a:r>
              <a:rPr lang="en-US" sz="1000" dirty="0"/>
              <a:t>: This topic features strong opinions and comparisons, often using the term "better" to express superiority in various situations.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b="1" dirty="0"/>
              <a:t>Topic 3: Expressions of Preference and Improvement</a:t>
            </a:r>
          </a:p>
          <a:p>
            <a:r>
              <a:rPr lang="en-US" sz="1000" dirty="0"/>
              <a:t>Top documents for Topic 3: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1121</a:t>
            </a:r>
            <a:r>
              <a:rPr lang="en-US" sz="1000" dirty="0"/>
              <a:t>: "For better or worse, you have me"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1805</a:t>
            </a:r>
            <a:r>
              <a:rPr lang="en-US" sz="1000" dirty="0"/>
              <a:t>: "@Crunchyroll </a:t>
            </a:r>
            <a:r>
              <a:rPr lang="en-US" sz="1000" dirty="0" err="1"/>
              <a:t>Raelina</a:t>
            </a:r>
            <a:r>
              <a:rPr lang="en-US" sz="1000" dirty="0"/>
              <a:t> better be grateful for her blessings...like this one"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1259</a:t>
            </a:r>
            <a:r>
              <a:rPr lang="en-US" sz="1000" dirty="0"/>
              <a:t>: "@</a:t>
            </a:r>
            <a:r>
              <a:rPr lang="en-US" sz="1000" dirty="0" err="1"/>
              <a:t>iamindeedandrew</a:t>
            </a:r>
            <a:r>
              <a:rPr lang="en-US" sz="1000" dirty="0"/>
              <a:t> U BETTER ITS SOO GOOOD!!!"</a:t>
            </a:r>
          </a:p>
          <a:p>
            <a:pPr>
              <a:buFont typeface="+mj-lt"/>
              <a:buAutoNum type="arabicPeriod"/>
            </a:pPr>
            <a:r>
              <a:rPr lang="en-US" sz="1000" b="1" dirty="0"/>
              <a:t>Document 260</a:t>
            </a:r>
            <a:r>
              <a:rPr lang="en-US" sz="1000" dirty="0"/>
              <a:t>: "@</a:t>
            </a:r>
            <a:r>
              <a:rPr lang="en-US" sz="1000" dirty="0" err="1"/>
              <a:t>soompi</a:t>
            </a:r>
            <a:r>
              <a:rPr lang="en-US" sz="1000" dirty="0"/>
              <a:t> Better rapper than my </a:t>
            </a:r>
            <a:r>
              <a:rPr lang="en-US" sz="1000" dirty="0" err="1"/>
              <a:t>faves</a:t>
            </a:r>
            <a:r>
              <a:rPr lang="en-US" sz="1000" dirty="0"/>
              <a:t> </a:t>
            </a:r>
            <a:r>
              <a:rPr lang="en-US" sz="1000" dirty="0" err="1"/>
              <a:t>woozi</a:t>
            </a:r>
            <a:r>
              <a:rPr lang="en-US" sz="1000" dirty="0"/>
              <a:t> &amp; </a:t>
            </a:r>
            <a:r>
              <a:rPr lang="en-US" sz="1000" dirty="0" err="1"/>
              <a:t>gdragon</a:t>
            </a:r>
            <a:r>
              <a:rPr lang="en-US" sz="1000" dirty="0"/>
              <a:t> </a:t>
            </a:r>
            <a:r>
              <a:rPr lang="en-US" sz="1000" dirty="0" err="1"/>
              <a:t>ngl</a:t>
            </a:r>
            <a:r>
              <a:rPr lang="en-US" sz="1000" dirty="0"/>
              <a:t>"</a:t>
            </a:r>
          </a:p>
          <a:p>
            <a:r>
              <a:rPr lang="en-US" sz="1000" b="1" dirty="0"/>
              <a:t>Analysis</a:t>
            </a:r>
            <a:r>
              <a:rPr lang="en-US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Emotional/Appraisal</a:t>
            </a:r>
            <a:r>
              <a:rPr lang="en-US" sz="1000" dirty="0"/>
              <a:t>: This topic involves expressing preferences and highlighting improvements or superiority in various contexts, including personal relationships and skills.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187B-7752-93BC-4E85-2869A4B2062E}"/>
              </a:ext>
            </a:extLst>
          </p:cNvPr>
          <p:cNvSpPr txBox="1"/>
          <p:nvPr/>
        </p:nvSpPr>
        <p:spPr>
          <a:xfrm>
            <a:off x="6455665" y="1300907"/>
            <a:ext cx="468172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Topic 4: Expressions of Missing Someone or Something</a:t>
            </a:r>
          </a:p>
          <a:p>
            <a:r>
              <a:rPr lang="en-US" sz="1050" dirty="0"/>
              <a:t>Top documents for Topic 4: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2701</a:t>
            </a:r>
            <a:r>
              <a:rPr lang="en-US" sz="1050" dirty="0"/>
              <a:t>: "@</a:t>
            </a:r>
            <a:r>
              <a:rPr lang="en-US" sz="1050" dirty="0" err="1"/>
              <a:t>achiraa</a:t>
            </a:r>
            <a:r>
              <a:rPr lang="en-US" sz="1050" dirty="0"/>
              <a:t>__ Bread + cookie! Miss u </a:t>
            </a:r>
            <a:r>
              <a:rPr lang="en-US" sz="1050" dirty="0" err="1"/>
              <a:t>achii</a:t>
            </a:r>
            <a:r>
              <a:rPr lang="en-US" sz="1050" dirty="0"/>
              <a:t>"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967</a:t>
            </a:r>
            <a:r>
              <a:rPr lang="en-US" sz="1050" dirty="0"/>
              <a:t>: "@</a:t>
            </a:r>
            <a:r>
              <a:rPr lang="en-US" sz="1050" dirty="0" err="1"/>
              <a:t>allybools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miss this era💔"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984</a:t>
            </a:r>
            <a:r>
              <a:rPr lang="en-US" sz="1050" dirty="0"/>
              <a:t>: "@</a:t>
            </a:r>
            <a:r>
              <a:rPr lang="en-US" sz="1050" dirty="0" err="1"/>
              <a:t>cleangnf</a:t>
            </a:r>
            <a:r>
              <a:rPr lang="en-US" sz="1050" dirty="0"/>
              <a:t> me </a:t>
            </a:r>
            <a:r>
              <a:rPr lang="en-US" sz="1050" dirty="0" err="1"/>
              <a:t>i</a:t>
            </a:r>
            <a:r>
              <a:rPr lang="en-US" sz="1050" dirty="0"/>
              <a:t> miss it😢"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994</a:t>
            </a:r>
            <a:r>
              <a:rPr lang="en-US" sz="1050" dirty="0"/>
              <a:t>: "@That1_kpopfan MONICA AHHHH. I MISS YOU TOO😭😭😭"</a:t>
            </a:r>
          </a:p>
          <a:p>
            <a:r>
              <a:rPr lang="en-US" sz="1050" b="1" dirty="0"/>
              <a:t>Analysis</a:t>
            </a:r>
            <a:r>
              <a:rPr lang="en-US" sz="105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Emotional/Appraisal</a:t>
            </a:r>
            <a:r>
              <a:rPr lang="en-US" sz="1050" dirty="0"/>
              <a:t>: This topic contains heartfelt expressions of missing someone or a particular time, indicating strong feelings of longing and nostalgia.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b="1" dirty="0"/>
              <a:t>Topic 5: Care and Well-Wishes</a:t>
            </a:r>
          </a:p>
          <a:p>
            <a:endParaRPr lang="en-US" sz="1050" b="1" dirty="0"/>
          </a:p>
          <a:p>
            <a:r>
              <a:rPr lang="en-US" sz="1050" dirty="0"/>
              <a:t>Top documents for Topic 5: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2673</a:t>
            </a:r>
            <a:r>
              <a:rPr lang="en-US" sz="1050" dirty="0"/>
              <a:t>: "@fourthin14 Take care!!"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2680</a:t>
            </a:r>
            <a:r>
              <a:rPr lang="en-US" sz="1050" dirty="0"/>
              <a:t>: "@</a:t>
            </a:r>
            <a:r>
              <a:rPr lang="en-US" sz="1050" dirty="0" err="1"/>
              <a:t>iluvjoyers</a:t>
            </a:r>
            <a:r>
              <a:rPr lang="en-US" sz="1050" dirty="0"/>
              <a:t>_ Gm, take care Joy!"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1098</a:t>
            </a:r>
            <a:r>
              <a:rPr lang="en-US" sz="1050" dirty="0"/>
              <a:t>: "@</a:t>
            </a:r>
            <a:r>
              <a:rPr lang="en-US" sz="1050" dirty="0" err="1"/>
              <a:t>binnydollar</a:t>
            </a:r>
            <a:r>
              <a:rPr lang="en-US" sz="1050" dirty="0"/>
              <a:t> She take care of her </a:t>
            </a:r>
            <a:r>
              <a:rPr lang="en-US" sz="1050" dirty="0" err="1"/>
              <a:t>faen</a:t>
            </a:r>
            <a:r>
              <a:rPr lang="en-US" sz="1050" dirty="0"/>
              <a:t> 🫠🫠"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Document 2685</a:t>
            </a:r>
            <a:r>
              <a:rPr lang="en-US" sz="1050" dirty="0"/>
              <a:t>: "@</a:t>
            </a:r>
            <a:r>
              <a:rPr lang="en-US" sz="1050" dirty="0" err="1"/>
              <a:t>writesenhive</a:t>
            </a:r>
            <a:r>
              <a:rPr lang="en-US" sz="1050" dirty="0"/>
              <a:t> Take care </a:t>
            </a:r>
            <a:r>
              <a:rPr lang="en-US" sz="1050" dirty="0" err="1"/>
              <a:t>yarami</a:t>
            </a:r>
            <a:r>
              <a:rPr lang="en-US" sz="1050" dirty="0"/>
              <a:t>!"</a:t>
            </a:r>
          </a:p>
          <a:p>
            <a:r>
              <a:rPr lang="en-US" sz="1050" b="1" dirty="0"/>
              <a:t>Analysis</a:t>
            </a:r>
            <a:r>
              <a:rPr lang="en-US" sz="105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Emotional/Informational</a:t>
            </a:r>
            <a:r>
              <a:rPr lang="en-US" sz="1050" dirty="0"/>
              <a:t>: This topic focuses on sending well-wishes and expressing care for others, often using supportive language to show concern for someone's well-being.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Topic 1</a:t>
            </a:r>
            <a:r>
              <a:rPr lang="en-US" sz="1050" dirty="0"/>
              <a:t>: Requests for help in various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Topic 2</a:t>
            </a:r>
            <a:r>
              <a:rPr lang="en-US" sz="1050" dirty="0"/>
              <a:t>: Comparisons and opinions emphasizing "better."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Topic 3</a:t>
            </a:r>
            <a:r>
              <a:rPr lang="en-US" sz="1050" dirty="0"/>
              <a:t>: Expressions of preference and highlighting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Topic 4</a:t>
            </a:r>
            <a:r>
              <a:rPr lang="en-US" sz="1050" dirty="0"/>
              <a:t>: Expressions of missing someone or something.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Topic 5</a:t>
            </a:r>
            <a:r>
              <a:rPr lang="en-US" sz="1050" dirty="0"/>
              <a:t>: Care and well-wishes for others.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35DD8-2F54-62A1-844A-19415973A121}"/>
              </a:ext>
            </a:extLst>
          </p:cNvPr>
          <p:cNvSpPr txBox="1"/>
          <p:nvPr/>
        </p:nvSpPr>
        <p:spPr>
          <a:xfrm>
            <a:off x="5264658" y="64449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</a:t>
            </a:r>
            <a:r>
              <a:rPr lang="en-IN" sz="1800" dirty="0" err="1"/>
              <a:t>Blackpink</a:t>
            </a:r>
            <a:r>
              <a:rPr lang="en-IN" sz="18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4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960170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LDA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54EDE-1C82-4448-EB78-59F06E935F69}"/>
              </a:ext>
            </a:extLst>
          </p:cNvPr>
          <p:cNvSpPr txBox="1"/>
          <p:nvPr/>
        </p:nvSpPr>
        <p:spPr>
          <a:xfrm>
            <a:off x="777240" y="1453896"/>
            <a:ext cx="44531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0: Social Interactions and Reactions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Category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and Appraisal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2596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Appraisal (Critiquing someone's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1606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(Offering support and advice)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2058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Appraisal (Expressing annoyance)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2631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relief)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1956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a reaction)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1: Expressions of Personal Feelings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Category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1115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an intention humorously)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sadness and empathy)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2476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excitement and joy)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2385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tiredness)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886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a reaction)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2: Health and Concerns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Category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Informational and Emotional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134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concern and hope)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2643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Informational (Providing health information)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1304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Appraisal (Critiquing someone's actions)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1283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Informational (Seeking definition)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2052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concern and advice)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A9B53-43BD-ED87-00FB-7602AF8257DC}"/>
              </a:ext>
            </a:extLst>
          </p:cNvPr>
          <p:cNvSpPr txBox="1"/>
          <p:nvPr/>
        </p:nvSpPr>
        <p:spPr>
          <a:xfrm>
            <a:off x="5953125" y="1453896"/>
            <a:ext cx="62895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3: Casual Conversations and Affections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Category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and Instrumental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1015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Instrumental (Providing instructions)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1468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sadness and missing someone)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832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affection)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126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admiration)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25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love and gratitude)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4: Opinions and Reactions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Category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and Informational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514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Informational (Explaining a concept)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316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empathy for sports fans)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1640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Appraisal (Critiquing a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829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surprise and seeking answers)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2317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Emotional (Expressing understanding)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C8013-B6C0-860B-D016-9E45B26492BE}"/>
              </a:ext>
            </a:extLst>
          </p:cNvPr>
          <p:cNvSpPr txBox="1"/>
          <p:nvPr/>
        </p:nvSpPr>
        <p:spPr>
          <a:xfrm>
            <a:off x="594360" y="950976"/>
            <a:ext cx="2487168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Blackpink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90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960170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LDA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54EDE-1C82-4448-EB78-59F06E935F69}"/>
              </a:ext>
            </a:extLst>
          </p:cNvPr>
          <p:cNvSpPr txBox="1"/>
          <p:nvPr/>
        </p:nvSpPr>
        <p:spPr>
          <a:xfrm>
            <a:off x="777240" y="1453896"/>
            <a:ext cx="44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A9B53-43BD-ED87-00FB-7602AF8257DC}"/>
              </a:ext>
            </a:extLst>
          </p:cNvPr>
          <p:cNvSpPr txBox="1"/>
          <p:nvPr/>
        </p:nvSpPr>
        <p:spPr>
          <a:xfrm>
            <a:off x="5965684" y="821265"/>
            <a:ext cx="628957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2042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Expresses personal feelings and uncertainties about a situation, praying for being wrong.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3: Emotional Reactions and Longing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Documents that convey intense emotional reactions, often related to personal experiences or content involving BTS.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2484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Describes crying over old BTS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worsening sense of longing.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2191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Responds to a controversial argument about homosexuality, emphasizing its natural occurrence.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3689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Reflects on the emotional trauma caused by a specific BTS picture, marking its anniversary.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344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Expresses a strong desire to see BTS freed or reunited.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695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Describes a deep emotional longing and missing BTS members, emphasizing the need to pass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4: Campaigns and Advocacy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Documents related to advocacy, campaigns, or requests for support, often involving trending topics or specific causes.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1014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Calls for mass liking and retweeting of a pinned tweet to support a campaign with a monetary incentive.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3318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Comments on the pressure of competing with a significant song and its impact on personal expectations.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1079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Criticizes the response to concerns about a BTS member, emphasizing collective responsibility.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2586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Expresses frustration and heartache about the treatment of an individual by a company.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2428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Celebrates BTS month and Pride month, sending love to everyone.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C8013-B6C0-860B-D016-9E45B26492BE}"/>
              </a:ext>
            </a:extLst>
          </p:cNvPr>
          <p:cNvSpPr txBox="1"/>
          <p:nvPr/>
        </p:nvSpPr>
        <p:spPr>
          <a:xfrm>
            <a:off x="413431" y="332035"/>
            <a:ext cx="259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ADBC66-DC18-BC8B-85B5-42126C6E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1" y="798744"/>
            <a:ext cx="5371324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0: Expressions of Gratitude and Requests for Assistance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Documents that express gratitude, request help, or discuss personal issues and experiences. Often includes emotional content and requests for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251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Expresses deep love and appreciation for BTS and a wish to meet them soon.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3165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Thanks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his contributions, memories, hard work, and happiness, using hashtags to show ongoing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2331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Discusses issues with a private account and comparisons with another account.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3737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Advises someone to find a better way to manage their feelings to avoid negative health impacts.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459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Seeks help with translating things to Korean for ATEEZ talk.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1: Health and Well-being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Documents discussing health issues, emotional well-being, and related concerns. Includes commentary on health-related topics and emotional reactions.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2235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Criticizes someone for spreading misinformation and discusses how people block them due to annoying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207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Expresses frustration and hopes for health and happiness for a group, emphasizing their deservedness.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2184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Discusses vaccine injury claims and how misinformation complicates treatment.</a:t>
            </a:r>
          </a:p>
          <a:p>
            <a:pPr lvl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2: Nostalgia and Missing BTS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Documents expressing nostalgia and missing BTS members, reflecting on past experiences, and emotional responses to BTS-related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5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1" y="118532"/>
            <a:ext cx="8153317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</a:t>
            </a:r>
            <a:r>
              <a:rPr lang="en-IN" sz="3600" dirty="0" err="1"/>
              <a:t>nmf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187B-7752-93BC-4E85-2869A4B2062E}"/>
              </a:ext>
            </a:extLst>
          </p:cNvPr>
          <p:cNvSpPr txBox="1"/>
          <p:nvPr/>
        </p:nvSpPr>
        <p:spPr>
          <a:xfrm>
            <a:off x="6513096" y="1074509"/>
            <a:ext cx="5149515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@MickeyParks18 Take care micky hope you feel much better💜🤞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@trulyellietwt I just love Pentagon! All of their songs are just excellent. They should be much better known!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makes my days getting better &amp; better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Uhhh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love him so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fckin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much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https://t.co/9iYgBihoLz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@dionysustrv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edcexcel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 are so much better 🤧🤧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@MonsoonValleyUK Wine is so much better shared @petmad53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4: Requests for Help or Assistance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request help or assistance for various issues, often involving seeking advice, reporting problems, or getting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@rorophia @42RanDo_ @redforceprison @mercuriangeI So how do we help her?? We should report it though🥺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@TODAYonline Karma on the drivers who did not help. F 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@aleecee7 @Daily_Cavill HELP M E WHAT IS THIS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@ot7forever__ Help you are Indian too-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Ricky at it again😭😭😭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gyuvin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5: Promotional Content and Announcements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provide promotional content, such as anniversary announcements or product details, intended to inform and attract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@amrtmw12 Happy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8th Anniversary boys! You deserved this all!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Skrg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carat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keep growing. Lets be together until end! Stay being group most humble and funny. Being happy and enjoy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guys. We always support you! @pledis_17 #팀세븐틴_보고올랐지_8주년까지 #SEVENTEEN_To_8finity</a:t>
            </a:r>
          </a:p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D37A5-CF59-D246-4131-BDC87B5DB996}"/>
              </a:ext>
            </a:extLst>
          </p:cNvPr>
          <p:cNvSpPr txBox="1"/>
          <p:nvPr/>
        </p:nvSpPr>
        <p:spPr>
          <a:xfrm>
            <a:off x="377953" y="1074509"/>
            <a:ext cx="56446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1: Expressions of Missing Someone or Something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express feelings of missing someone or something, often related to personal connections or interests. The focus is on emotional validation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@bts_bighit 😭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 you Jinni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@dionysustrv what did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 u @BTS_twt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@bts_bighit I MISS YOU AA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Woah what did I miss??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2: Emotional Reactions and Heartfelt Moments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reflect personal emotional responses and experiences related to love, heartbreak, and admiration. They provide emotional validation and express personal feelings.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“Set your heart ablaze”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https://t.co/wKj2vsuma4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https://t.co/s0Cfq4kapF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https://t.co/iEau7kojpn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https://t.co/COBOVJj1zQ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https://t.co/ZgpRF3Zog8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to be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delulu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Kai finished my heart and winked at 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https://t.co/C0YE3uMcOn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https://t.co/QsmuHOgvhe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heartbreak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https://t.co/wAL6zDXpWG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https://t.co/FbMZKIblWD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marks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https://t.co/fdYvMAeLMq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3: Support for Causes and Campaigns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provide instructions or calls to action for supporting various causes or campaigns. This includes guidance on how to participate or show support.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AFFE-7AAA-A4AB-9261-AB0BEEF4198F}"/>
              </a:ext>
            </a:extLst>
          </p:cNvPr>
          <p:cNvSpPr txBox="1"/>
          <p:nvPr/>
        </p:nvSpPr>
        <p:spPr>
          <a:xfrm>
            <a:off x="5151120" y="6273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(BTS)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13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LSA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187B-7752-93BC-4E85-2869A4B2062E}"/>
              </a:ext>
            </a:extLst>
          </p:cNvPr>
          <p:cNvSpPr txBox="1"/>
          <p:nvPr/>
        </p:nvSpPr>
        <p:spPr>
          <a:xfrm>
            <a:off x="6101981" y="931575"/>
            <a:ext cx="580882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shattered in million pieces atm 😭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https://t.co/t9jjhHDjeE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heart🤧😍💜🔥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https://t.co/IRaY4MlcvF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heart shattered 😭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https://t.co/kbNEpHZaea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heart 😭😭😭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https://t.co/zVzP5T9s0R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heart aches so bad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https://t.co/M7JhZ0TNCj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4: Requests for Assistance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requesting help or support in various situations, often emphasizing urgency.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@ceorunes Help the replies😭???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@zealousMnM We need help seriously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@aleecee7 @Daily_Cavill HELP M E WHAT IS THIS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@rorophia @42RanDo_ @redforceprison @mercuriangeI So how do we help her?? We should report it though🥺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Ricky at it again😭😭😭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gyuvin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5: Requests for Responses and Support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asking for feedback, responses, or support, often in the context of personal or fan-related matters.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treat you better than him hobi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https://t.co/qr1jjCxgDm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@solskinhobi is that better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https://t.co/FgjW60PNfL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@Bananah_myolk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better not do this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one’s better?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@fluffygyeomie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Mannnn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Junghoon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better respond to me or I'm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beatin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 😩😩😩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35DD8-2F54-62A1-844A-19415973A121}"/>
              </a:ext>
            </a:extLst>
          </p:cNvPr>
          <p:cNvSpPr txBox="1"/>
          <p:nvPr/>
        </p:nvSpPr>
        <p:spPr>
          <a:xfrm>
            <a:off x="5264658" y="6548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(BTS)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91133-5FFB-1DB3-0580-802CADB6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4" y="1116241"/>
            <a:ext cx="5808825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1: Expressions of Missing Someone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showing deep feelings of missing someone, with emotional or nostalgic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miss them 🥺♡ #2SEOK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https://t.co/EM4aB1M8G3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miss them ♡♡♡ #2SEOK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https://t.co/18v8nIuqrG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Goodmorning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Taehyungie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miss you 🥺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https://t.co/EZWlZSeZvG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miss flirty baby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https://t.co/eeqGdrK8nh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 you my angels 🥺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https://t.co/tMtfmh7Ilk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2: Emotional Reactions and Requests for Help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expressing emotional reactions, combined with requests for help or participation in causes or giveaways.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“Set your heart ablaze”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https://t.co/wKj2vsuma4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https://t.co/s0Cfq4kapF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https://t.co/iEau7kojpn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to be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delulu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Kai finished my heart and winked at 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https://t.co/C0YE3uMcOn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https://t.co/QsmuHOgvhe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https://t.co/COBOVJj1zQ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https://t.co/ZgpRF3Zog8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@Delusional_meow @vampireguyjk Help to reshare this link to all platforms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https://t.co/dyL4QwEiZ5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heartbreak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https://t.co/wAL6zDXpWG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https://t.co/FbMZKIblWD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3: Deep Emotional Responses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Documents reflecting intense emotional responses, often related to heartache or admiration.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9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Dataset Preview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626B1-E551-D387-985C-E1615D8C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1" y="1893437"/>
            <a:ext cx="10135478" cy="3071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574AD-2B33-6D6F-9BCF-2CA1E1F9CBBF}"/>
              </a:ext>
            </a:extLst>
          </p:cNvPr>
          <p:cNvSpPr txBox="1"/>
          <p:nvPr/>
        </p:nvSpPr>
        <p:spPr>
          <a:xfrm>
            <a:off x="4334256" y="5678424"/>
            <a:ext cx="44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Size(After filtering): 2773 rows</a:t>
            </a:r>
          </a:p>
        </p:txBody>
      </p:sp>
    </p:spTree>
    <p:extLst>
      <p:ext uri="{BB962C8B-B14F-4D97-AF65-F5344CB8AC3E}">
        <p14:creationId xmlns:p14="http://schemas.microsoft.com/office/powerpoint/2010/main" val="257043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960170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LDA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54EDE-1C82-4448-EB78-59F06E935F69}"/>
              </a:ext>
            </a:extLst>
          </p:cNvPr>
          <p:cNvSpPr txBox="1"/>
          <p:nvPr/>
        </p:nvSpPr>
        <p:spPr>
          <a:xfrm>
            <a:off x="777240" y="1453896"/>
            <a:ext cx="44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A9B53-43BD-ED87-00FB-7602AF8257DC}"/>
              </a:ext>
            </a:extLst>
          </p:cNvPr>
          <p:cNvSpPr txBox="1"/>
          <p:nvPr/>
        </p:nvSpPr>
        <p:spPr>
          <a:xfrm>
            <a:off x="5977304" y="1431666"/>
            <a:ext cx="628957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Nostalgia and Routine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656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Nostalgia (Missing favorite groups)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1031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Nostalgia (Missing friends or favorite groups)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559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Daily Routine (Exercise habits)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3484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Reflection (Dream about music)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167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Daily Routine (Sleep issues)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4: Stress and Emotional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2590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Stress (Work, health, and activities)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1707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Response (Crying from watching something)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2354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Response (Associating a song with someone)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961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Frustration (Issues with Twitter)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2450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Social Interaction (Seeking more activity on Twitter)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C8013-B6C0-860B-D016-9E45B26492BE}"/>
              </a:ext>
            </a:extLst>
          </p:cNvPr>
          <p:cNvSpPr txBox="1"/>
          <p:nvPr/>
        </p:nvSpPr>
        <p:spPr>
          <a:xfrm>
            <a:off x="483763" y="967215"/>
            <a:ext cx="2487168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SF9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ADBC66-DC18-BC8B-85B5-42126C6E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63" y="1431666"/>
            <a:ext cx="52000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0: Personal Experiences and Health Concerns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595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Reflections (Musical preferences)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2766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Reflections (Disappointment)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1272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Reflections (Emotional reaction to song lyrics)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2005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Reflections (Impact of taking a break from social media)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2801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Health Concerns (Uncertainty about health condition)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Joy and Emotional Reactions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2045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Reactions (Happiness from a song)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3285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Reactions (Joy from seeing favorite artists)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2166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Reactions (Amusement and admiration)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876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(Supporting favorite artists)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1788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Reactions (Love for songs)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Random Thoughts and Reactions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151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Reaction (Admiration for winter)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1457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Interaction (Tags and expressions of love)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274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Reaction (Worry or confusion)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1830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Reaction (Concern)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894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Reaction (Fatigue or frustration)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9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1" y="118532"/>
            <a:ext cx="8121233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</a:t>
            </a:r>
            <a:r>
              <a:rPr lang="en-IN" sz="3600" dirty="0" err="1"/>
              <a:t>nmf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7E6C7D-24BB-3978-F980-92B915AF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11" y="1708665"/>
            <a:ext cx="960441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Expressions of Missing Someone or Something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Documents express feelings of missing someone or something, offering emotional support and validation of these feelings.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Emotional Reactions and Heartfelt Moments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personal reflections and emotional responses, including reactions to significant events and heartfelt moments, offering emotional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Support for Causes and Campaigns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encouraging participation in campaigns or causes, often including instructions on how to support or participate, such as adding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Twibbons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4: Positive Messages and Personal Reflections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positive messages, affirmations, and personal reflections aimed at uplifting and motivating others, providing emotional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5: Promotional Content and Sales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Informational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details about music album sales, including pricing and promotional information, intended to inform and attract potential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5DBEA-4362-B78F-DBC9-B59CB17CECCB}"/>
              </a:ext>
            </a:extLst>
          </p:cNvPr>
          <p:cNvSpPr txBox="1"/>
          <p:nvPr/>
        </p:nvSpPr>
        <p:spPr>
          <a:xfrm>
            <a:off x="448535" y="821265"/>
            <a:ext cx="76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</a:t>
            </a:r>
            <a:r>
              <a:rPr lang="en-IN" dirty="0"/>
              <a:t>f9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Top Documents Analysis for LSA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187B-7752-93BC-4E85-2869A4B2062E}"/>
              </a:ext>
            </a:extLst>
          </p:cNvPr>
          <p:cNvSpPr txBox="1"/>
          <p:nvPr/>
        </p:nvSpPr>
        <p:spPr>
          <a:xfrm>
            <a:off x="6095999" y="1013823"/>
            <a:ext cx="580882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heart...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Mingyu with Eric?!?!?!?! My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CaratDeobi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heart😭😭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YALL SOOBIN HAS INFECTED MY VERY HEART AND SOUL, WHAT DO I DO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heart skipped multiple beats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rewatch strong heart MIRISSSSSS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butek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4: Heartfelt Emotional Reactions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Documents showcasing heartfelt reactions and emotional responses, often highlighting deep personal feelings.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JIROKIM 🤧 my heart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https://t.co/NXrI8kJ7eg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beat heart beat 💗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https://t.co/lku5qGIFmx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2seung heart 🥹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https://t.co/IFb9doYjm4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that's his baby my heart is in shambles 💔💔💔💔💔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https://t.co/w4FJilBsCt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breaking into pieces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https://t.co/EWaDLTnUQv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5: Support for Various Causes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Documents requesting support for various causes or campaigns, often including instructions on how to participate or show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Please help support Lesbian Flag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Twibbon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add a #Twibbon now!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https://t.co/dLZXBicw46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Please help support #DoubleSavageEP10, add a #Twibbon now!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https://t.co/0VJjl8Lj3s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Please help support #</a:t>
            </a:r>
            <a:r>
              <a:rPr kumimoji="0" lang="th-TH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ngsana New" panose="02020603050405020304" pitchFamily="18" charset="-34"/>
              </a:rPr>
              <a:t>คำเดียว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 #OurSkyyxBadBuddy, add a #Twibbon now!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https://t.co/ojfjQr51YW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Please help support pastel bi pride, add a #Twibbon now!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https://t.co/emWNWQ9B0O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35DD8-2F54-62A1-844A-19415973A121}"/>
              </a:ext>
            </a:extLst>
          </p:cNvPr>
          <p:cNvSpPr txBox="1"/>
          <p:nvPr/>
        </p:nvSpPr>
        <p:spPr>
          <a:xfrm>
            <a:off x="5264658" y="64449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</a:t>
            </a:r>
            <a:r>
              <a:rPr lang="en-IN" dirty="0"/>
              <a:t>Sf9</a:t>
            </a:r>
            <a:r>
              <a:rPr lang="en-IN" sz="1800" dirty="0"/>
              <a:t>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91133-5FFB-1DB3-0580-802CADB6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4" y="1116241"/>
            <a:ext cx="5696531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Expressions of Missing Someone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Documents showing strong feelings of missing someone or something, often accompanied by emotional or nostalgic expressions.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MISS HIM.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https://t.co/Y83yQfrJwt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cutest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Jaeyoon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🥹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miss you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https://t.co/roNM3ee9hH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miss you both 😢 #JONGHYEONG #DONGREE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/>
              </a:rPr>
              <a:t>https://t.co/ZL3SvRvk3y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miss them 😭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https://t.co/R9oonEIhJG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anyways I miss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hwall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/>
              </a:rPr>
              <a:t>https://t.co/XWW64mMis6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Emotional Reactions and Requests for Help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Instructional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Documents expressing emotional reactions, often combined with requests for help or participation in giveaways or causes.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Documents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JIROKIM 🤧 my heart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https://t.co/NXrI8kJ7eg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me win this giveaway!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/>
              </a:rPr>
              <a:t>https://t.co/1y87ai8NC3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7"/>
              </a:rPr>
              <a:t>https://t.co/VG84SmJo39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me win this giveaway!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8"/>
              </a:rPr>
              <a:t>https://t.co/6q8L1DDnzg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9"/>
              </a:rPr>
              <a:t>https://t.co/XzMU7lWSSr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juyeon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0"/>
              </a:rPr>
              <a:t>https://t.co/vSoD7cSkur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heart 😭😭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1"/>
              </a:rPr>
              <a:t>https://t.co/7eMagAFb2f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Deep Emotional Responses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Appraisal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Documents reflecting intense personal emotional responses, often related to admiration or heartache.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670" y="2514260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679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WORKFLOW of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51B9E-E252-7BF9-A740-8C685882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746393"/>
            <a:ext cx="4610100" cy="45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0FCE80-BA5F-5CA8-EF12-3F5D61826070}"/>
              </a:ext>
            </a:extLst>
          </p:cNvPr>
          <p:cNvSpPr txBox="1"/>
          <p:nvPr/>
        </p:nvSpPr>
        <p:spPr>
          <a:xfrm>
            <a:off x="1709928" y="886968"/>
            <a:ext cx="869594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Evaluation: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 Score: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for all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for LDA.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Error: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for NMF.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Values Analysis: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LSA.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Evaluation: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topic distribution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pyLDAvis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LDA).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predicted categories with human categorization.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77315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B33C-0BFD-088B-CA48-8D7EEA257695}"/>
              </a:ext>
            </a:extLst>
          </p:cNvPr>
          <p:cNvSpPr txBox="1"/>
          <p:nvPr/>
        </p:nvSpPr>
        <p:spPr>
          <a:xfrm>
            <a:off x="2418080" y="467360"/>
            <a:ext cx="491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                  Evaluation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BDE70E-7347-4826-619F-95AC937DC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099"/>
              </p:ext>
            </p:extLst>
          </p:nvPr>
        </p:nvGraphicFramePr>
        <p:xfrm>
          <a:off x="152400" y="1092420"/>
          <a:ext cx="58623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330">
                  <a:extLst>
                    <a:ext uri="{9D8B030D-6E8A-4147-A177-3AD203B41FA5}">
                      <a16:colId xmlns:a16="http://schemas.microsoft.com/office/drawing/2014/main" val="3197916328"/>
                    </a:ext>
                  </a:extLst>
                </a:gridCol>
                <a:gridCol w="1946995">
                  <a:extLst>
                    <a:ext uri="{9D8B030D-6E8A-4147-A177-3AD203B41FA5}">
                      <a16:colId xmlns:a16="http://schemas.microsoft.com/office/drawing/2014/main" val="2189016162"/>
                    </a:ext>
                  </a:extLst>
                </a:gridCol>
                <a:gridCol w="1946995">
                  <a:extLst>
                    <a:ext uri="{9D8B030D-6E8A-4147-A177-3AD203B41FA5}">
                      <a16:colId xmlns:a16="http://schemas.microsoft.com/office/drawing/2014/main" val="4001542856"/>
                    </a:ext>
                  </a:extLst>
                </a:gridCol>
              </a:tblGrid>
              <a:tr h="338483">
                <a:tc>
                  <a:txBody>
                    <a:bodyPr/>
                    <a:lstStyle/>
                    <a:p>
                      <a:r>
                        <a:rPr lang="en-IN" dirty="0"/>
                        <a:t>Fandom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Coherence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70894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r>
                        <a:rPr lang="en-IN" dirty="0"/>
                        <a:t>BlackPink(n=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7820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BlackPink(n=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6273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BlackPink(n=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339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r>
                        <a:rPr lang="en-IN" dirty="0"/>
                        <a:t>BlackPink(n=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5574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r>
                        <a:rPr lang="en-IN" dirty="0"/>
                        <a:t>BlackPink(n=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41301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r>
                        <a:rPr lang="en-IN" dirty="0"/>
                        <a:t>BlackPink(n=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6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FF668A-FF75-2547-5FFB-1C6374715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2654"/>
              </p:ext>
            </p:extLst>
          </p:nvPr>
        </p:nvGraphicFramePr>
        <p:xfrm>
          <a:off x="6332982" y="1088036"/>
          <a:ext cx="5607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01">
                  <a:extLst>
                    <a:ext uri="{9D8B030D-6E8A-4147-A177-3AD203B41FA5}">
                      <a16:colId xmlns:a16="http://schemas.microsoft.com/office/drawing/2014/main" val="3197916328"/>
                    </a:ext>
                  </a:extLst>
                </a:gridCol>
                <a:gridCol w="1869101">
                  <a:extLst>
                    <a:ext uri="{9D8B030D-6E8A-4147-A177-3AD203B41FA5}">
                      <a16:colId xmlns:a16="http://schemas.microsoft.com/office/drawing/2014/main" val="2189016162"/>
                    </a:ext>
                  </a:extLst>
                </a:gridCol>
                <a:gridCol w="1869101">
                  <a:extLst>
                    <a:ext uri="{9D8B030D-6E8A-4147-A177-3AD203B41FA5}">
                      <a16:colId xmlns:a16="http://schemas.microsoft.com/office/drawing/2014/main" val="4001542856"/>
                    </a:ext>
                  </a:extLst>
                </a:gridCol>
              </a:tblGrid>
              <a:tr h="294277">
                <a:tc>
                  <a:txBody>
                    <a:bodyPr/>
                    <a:lstStyle/>
                    <a:p>
                      <a:r>
                        <a:rPr lang="en-IN" dirty="0"/>
                        <a:t>Fandom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Coherence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70894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r>
                        <a:rPr lang="en-IN" dirty="0"/>
                        <a:t>Sf9(n=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7820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Sf9(n=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6273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Sf9(n=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339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r>
                        <a:rPr lang="en-IN" dirty="0"/>
                        <a:t>Sf9(n=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61572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r>
                        <a:rPr lang="en-IN" dirty="0"/>
                        <a:t>Sf9(n=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5574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r>
                        <a:rPr lang="en-IN" dirty="0"/>
                        <a:t>Sf9(n=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6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B6D6AA-0479-D39B-31F7-94AFD9A13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35351"/>
              </p:ext>
            </p:extLst>
          </p:nvPr>
        </p:nvGraphicFramePr>
        <p:xfrm>
          <a:off x="2712720" y="4018500"/>
          <a:ext cx="56936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461">
                  <a:extLst>
                    <a:ext uri="{9D8B030D-6E8A-4147-A177-3AD203B41FA5}">
                      <a16:colId xmlns:a16="http://schemas.microsoft.com/office/drawing/2014/main" val="3197916328"/>
                    </a:ext>
                  </a:extLst>
                </a:gridCol>
                <a:gridCol w="1869101">
                  <a:extLst>
                    <a:ext uri="{9D8B030D-6E8A-4147-A177-3AD203B41FA5}">
                      <a16:colId xmlns:a16="http://schemas.microsoft.com/office/drawing/2014/main" val="2189016162"/>
                    </a:ext>
                  </a:extLst>
                </a:gridCol>
                <a:gridCol w="1869101">
                  <a:extLst>
                    <a:ext uri="{9D8B030D-6E8A-4147-A177-3AD203B41FA5}">
                      <a16:colId xmlns:a16="http://schemas.microsoft.com/office/drawing/2014/main" val="4001542856"/>
                    </a:ext>
                  </a:extLst>
                </a:gridCol>
              </a:tblGrid>
              <a:tr h="324419">
                <a:tc>
                  <a:txBody>
                    <a:bodyPr/>
                    <a:lstStyle/>
                    <a:p>
                      <a:r>
                        <a:rPr lang="en-IN" dirty="0"/>
                        <a:t>Fandom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Coherence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70894"/>
                  </a:ext>
                </a:extLst>
              </a:tr>
              <a:tr h="324419">
                <a:tc>
                  <a:txBody>
                    <a:bodyPr/>
                    <a:lstStyle/>
                    <a:p>
                      <a:r>
                        <a:rPr lang="en-IN" dirty="0"/>
                        <a:t>BTS(n=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7820"/>
                  </a:ext>
                </a:extLst>
              </a:tr>
              <a:tr h="3244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BTS(n=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6273"/>
                  </a:ext>
                </a:extLst>
              </a:tr>
              <a:tr h="3244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BTS(n=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339"/>
                  </a:ext>
                </a:extLst>
              </a:tr>
              <a:tr h="324419">
                <a:tc>
                  <a:txBody>
                    <a:bodyPr/>
                    <a:lstStyle/>
                    <a:p>
                      <a:r>
                        <a:rPr lang="en-IN" dirty="0"/>
                        <a:t>BTS(n=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61572"/>
                  </a:ext>
                </a:extLst>
              </a:tr>
              <a:tr h="324419">
                <a:tc>
                  <a:txBody>
                    <a:bodyPr/>
                    <a:lstStyle/>
                    <a:p>
                      <a:r>
                        <a:rPr lang="en-IN" dirty="0"/>
                        <a:t>BTS(n=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41301"/>
                  </a:ext>
                </a:extLst>
              </a:tr>
              <a:tr h="324419">
                <a:tc>
                  <a:txBody>
                    <a:bodyPr/>
                    <a:lstStyle/>
                    <a:p>
                      <a:r>
                        <a:rPr lang="en-IN" dirty="0"/>
                        <a:t>BTS(n=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2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6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LDA</a:t>
            </a:r>
          </a:p>
          <a:p>
            <a:pPr algn="ctr"/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B1095-346D-FFBD-B772-C2053D4FD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62194"/>
              </p:ext>
            </p:extLst>
          </p:nvPr>
        </p:nvGraphicFramePr>
        <p:xfrm>
          <a:off x="2032000" y="231478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3305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69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Fandoms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BlackPink(n=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-9.609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BlackPink(n=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-8.942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3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Sf9(n=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-9.164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5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Sf9(n=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-8.817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BTS(n=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BTS(n=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-8.649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7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NMF</a:t>
            </a:r>
          </a:p>
          <a:p>
            <a:pPr algn="ctr"/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B1095-346D-FFBD-B772-C2053D4FD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63196"/>
              </p:ext>
            </p:extLst>
          </p:nvPr>
        </p:nvGraphicFramePr>
        <p:xfrm>
          <a:off x="2032000" y="231478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3305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69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Fandoms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Reconstruction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BlackPink(n=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BlackPink(n=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3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Sf9(n=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5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Sf9(n=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BTS(n=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BTS(n=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7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27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EA171-FEFD-7F09-3DBA-D9CF8523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62" y="118532"/>
            <a:ext cx="7197726" cy="1405467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LSA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analysis</a:t>
            </a:r>
          </a:p>
          <a:p>
            <a:pPr algn="ctr"/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D8D78C-9810-03B3-BF24-1F7B1010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1" y="2059155"/>
            <a:ext cx="5118818" cy="32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D4C83-8D23-8842-63B2-ECE4FD43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71" y="5494552"/>
            <a:ext cx="3657917" cy="1158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050F0-AB78-8D43-9F42-226732C0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95" y="2059155"/>
            <a:ext cx="5169875" cy="3274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291D3-8F9D-6371-07DD-4CF74BEF2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699" y="5692689"/>
            <a:ext cx="348264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2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0FCE80-BA5F-5CA8-EF12-3F5D61826070}"/>
              </a:ext>
            </a:extLst>
          </p:cNvPr>
          <p:cNvSpPr txBox="1"/>
          <p:nvPr/>
        </p:nvSpPr>
        <p:spPr>
          <a:xfrm>
            <a:off x="1709928" y="886968"/>
            <a:ext cx="10045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Evaluation(LDA)- BlackPink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pyLDAvis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Visualization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61CA2-3E0B-45E3-DB5F-DCD7516D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676399"/>
            <a:ext cx="5707779" cy="3027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437F9-5310-7BF2-94E5-06494F00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3319210"/>
            <a:ext cx="5831840" cy="3388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038F8-23D6-046B-5B67-A301BB66BCA4}"/>
              </a:ext>
            </a:extLst>
          </p:cNvPr>
          <p:cNvSpPr txBox="1"/>
          <p:nvPr/>
        </p:nvSpPr>
        <p:spPr>
          <a:xfrm>
            <a:off x="1828800" y="485648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48B4-C564-C467-B910-D109402B7A1D}"/>
              </a:ext>
            </a:extLst>
          </p:cNvPr>
          <p:cNvSpPr txBox="1"/>
          <p:nvPr/>
        </p:nvSpPr>
        <p:spPr>
          <a:xfrm>
            <a:off x="8493760" y="26314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</p:spTree>
    <p:extLst>
      <p:ext uri="{BB962C8B-B14F-4D97-AF65-F5344CB8AC3E}">
        <p14:creationId xmlns:p14="http://schemas.microsoft.com/office/powerpoint/2010/main" val="269264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7CB75CF25A447852BE73D51CFCDAD" ma:contentTypeVersion="10" ma:contentTypeDescription="Create a new document." ma:contentTypeScope="" ma:versionID="1f4bfc1c9234db95d35126adf9ffbb3f">
  <xsd:schema xmlns:xsd="http://www.w3.org/2001/XMLSchema" xmlns:xs="http://www.w3.org/2001/XMLSchema" xmlns:p="http://schemas.microsoft.com/office/2006/metadata/properties" xmlns:ns2="f701641c-dd2c-4cc6-b3af-cf27c44531ef" xmlns:ns3="d0279916-f554-4009-9469-0c8659bf3e29" targetNamespace="http://schemas.microsoft.com/office/2006/metadata/properties" ma:root="true" ma:fieldsID="456634905aff9bd56e3b121b049f27cf" ns2:_="" ns3:_="">
    <xsd:import namespace="f701641c-dd2c-4cc6-b3af-cf27c44531ef"/>
    <xsd:import namespace="d0279916-f554-4009-9469-0c8659bf3e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01641c-dd2c-4cc6-b3af-cf27c4453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b193f5f-1873-4006-86b7-95c2ee4994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79916-f554-4009-9469-0c8659bf3e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f09360-324f-45af-abd4-88a7e66ea52b}" ma:internalName="TaxCatchAll" ma:showField="CatchAllData" ma:web="d0279916-f554-4009-9469-0c8659bf3e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01641c-dd2c-4cc6-b3af-cf27c44531ef">
      <Terms xmlns="http://schemas.microsoft.com/office/infopath/2007/PartnerControls"/>
    </lcf76f155ced4ddcb4097134ff3c332f>
    <TaxCatchAll xmlns="d0279916-f554-4009-9469-0c8659bf3e29" xsi:nil="true"/>
  </documentManagement>
</p:properties>
</file>

<file path=customXml/itemProps1.xml><?xml version="1.0" encoding="utf-8"?>
<ds:datastoreItem xmlns:ds="http://schemas.openxmlformats.org/officeDocument/2006/customXml" ds:itemID="{C5F9D08D-AC25-4DC2-92D0-0027BAFC0C2D}"/>
</file>

<file path=customXml/itemProps2.xml><?xml version="1.0" encoding="utf-8"?>
<ds:datastoreItem xmlns:ds="http://schemas.openxmlformats.org/officeDocument/2006/customXml" ds:itemID="{2779F19B-C85C-48DA-AA8C-7705C943FC27}"/>
</file>

<file path=customXml/itemProps3.xml><?xml version="1.0" encoding="utf-8"?>
<ds:datastoreItem xmlns:ds="http://schemas.openxmlformats.org/officeDocument/2006/customXml" ds:itemID="{A778763E-F9A8-451F-9510-DF33E7D1AC11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1800</TotalTime>
  <Words>4332</Words>
  <Application>Microsoft Office PowerPoint</Application>
  <PresentationFormat>Widescreen</PresentationFormat>
  <Paragraphs>532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Times New Roman</vt:lpstr>
      <vt:lpstr>Celestial</vt:lpstr>
      <vt:lpstr>Globalizing K-Pop project-  Sentiment Analysis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</dc:creator>
  <cp:lastModifiedBy>Aditi S</cp:lastModifiedBy>
  <cp:revision>10</cp:revision>
  <dcterms:created xsi:type="dcterms:W3CDTF">2024-07-25T04:27:22Z</dcterms:created>
  <dcterms:modified xsi:type="dcterms:W3CDTF">2024-07-29T22:45:22Z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0x01010050C7CB75CF25A447852BE73D51CFCDAD</vt:lpwstr>
  </property>
</Properties>
</file>