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notesMasterIdLst>
    <p:notesMasterId r:id="rId31"/>
  </p:notesMasterIdLst>
  <p:sldIdLst>
    <p:sldId id="266" r:id="rId5"/>
    <p:sldId id="309" r:id="rId6"/>
    <p:sldId id="311" r:id="rId7"/>
    <p:sldId id="313" r:id="rId8"/>
    <p:sldId id="314" r:id="rId9"/>
    <p:sldId id="315" r:id="rId10"/>
    <p:sldId id="316" r:id="rId11"/>
    <p:sldId id="317" r:id="rId12"/>
    <p:sldId id="318" r:id="rId13"/>
    <p:sldId id="308" r:id="rId14"/>
    <p:sldId id="319" r:id="rId15"/>
    <p:sldId id="320" r:id="rId16"/>
    <p:sldId id="321" r:id="rId17"/>
    <p:sldId id="323" r:id="rId18"/>
    <p:sldId id="324" r:id="rId19"/>
    <p:sldId id="335" r:id="rId20"/>
    <p:sldId id="325" r:id="rId21"/>
    <p:sldId id="327" r:id="rId22"/>
    <p:sldId id="329" r:id="rId23"/>
    <p:sldId id="328" r:id="rId24"/>
    <p:sldId id="331" r:id="rId25"/>
    <p:sldId id="330" r:id="rId26"/>
    <p:sldId id="326" r:id="rId27"/>
    <p:sldId id="332" r:id="rId28"/>
    <p:sldId id="334"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B0938-03CA-431C-B3FA-69C87075F4E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DFE663-C0E9-4D52-BDDC-21C7CD098E9A}">
      <dgm:prSet/>
      <dgm:spPr/>
      <dgm:t>
        <a:bodyPr/>
        <a:lstStyle/>
        <a:p>
          <a:pPr>
            <a:defRPr cap="all"/>
          </a:pPr>
          <a:r>
            <a:rPr lang="en-US"/>
            <a:t>We can apply pre-trained models (Transfer Learning) to enhance performance.</a:t>
          </a:r>
        </a:p>
      </dgm:t>
    </dgm:pt>
    <dgm:pt modelId="{CF2AAEBA-3F14-49EA-AF85-C5DC55BA9467}" type="parTrans" cxnId="{074732C9-09D6-420B-B7AD-899DFC1BF67D}">
      <dgm:prSet/>
      <dgm:spPr/>
      <dgm:t>
        <a:bodyPr/>
        <a:lstStyle/>
        <a:p>
          <a:endParaRPr lang="en-US"/>
        </a:p>
      </dgm:t>
    </dgm:pt>
    <dgm:pt modelId="{D6D8E150-3F1A-4F50-AEE6-1A4120FDA5FD}" type="sibTrans" cxnId="{074732C9-09D6-420B-B7AD-899DFC1BF67D}">
      <dgm:prSet/>
      <dgm:spPr/>
      <dgm:t>
        <a:bodyPr/>
        <a:lstStyle/>
        <a:p>
          <a:endParaRPr lang="en-US"/>
        </a:p>
      </dgm:t>
    </dgm:pt>
    <dgm:pt modelId="{E4D47397-9189-4D98-8C4D-18DDA9E157BC}">
      <dgm:prSet/>
      <dgm:spPr/>
      <dgm:t>
        <a:bodyPr/>
        <a:lstStyle/>
        <a:p>
          <a:pPr>
            <a:defRPr cap="all"/>
          </a:pPr>
          <a:r>
            <a:rPr lang="en-US"/>
            <a:t>We can validate the dataset by manually labeling a small subset to ensure accuracy and quality.</a:t>
          </a:r>
        </a:p>
      </dgm:t>
    </dgm:pt>
    <dgm:pt modelId="{E1B9C634-8129-4967-B103-6E8E2DEF0838}" type="parTrans" cxnId="{F9A8DCF3-E4C3-47C3-B086-C263BE55E21F}">
      <dgm:prSet/>
      <dgm:spPr/>
      <dgm:t>
        <a:bodyPr/>
        <a:lstStyle/>
        <a:p>
          <a:endParaRPr lang="en-US"/>
        </a:p>
      </dgm:t>
    </dgm:pt>
    <dgm:pt modelId="{D2281D3E-1353-40C8-8ADA-F1973AED455F}" type="sibTrans" cxnId="{F9A8DCF3-E4C3-47C3-B086-C263BE55E21F}">
      <dgm:prSet/>
      <dgm:spPr/>
      <dgm:t>
        <a:bodyPr/>
        <a:lstStyle/>
        <a:p>
          <a:endParaRPr lang="en-US"/>
        </a:p>
      </dgm:t>
    </dgm:pt>
    <dgm:pt modelId="{EDF68560-923A-4408-9172-6779B7B5AF4A}">
      <dgm:prSet/>
      <dgm:spPr/>
      <dgm:t>
        <a:bodyPr/>
        <a:lstStyle/>
        <a:p>
          <a:pPr>
            <a:defRPr cap="all"/>
          </a:pPr>
          <a:r>
            <a:rPr lang="en-US" dirty="0"/>
            <a:t>We can apply the Generative </a:t>
          </a:r>
          <a:r>
            <a:rPr lang="en-IN" b="0" i="0" dirty="0"/>
            <a:t>adversarial</a:t>
          </a:r>
          <a:r>
            <a:rPr lang="en-US" dirty="0"/>
            <a:t> Networks (GANs) for increasing the size of the dataset.</a:t>
          </a:r>
        </a:p>
      </dgm:t>
    </dgm:pt>
    <dgm:pt modelId="{58FB2E74-A938-4C03-94CF-8B18F4F7AAD5}" type="parTrans" cxnId="{87AD241A-E038-4106-A764-5627A0DFA617}">
      <dgm:prSet/>
      <dgm:spPr/>
      <dgm:t>
        <a:bodyPr/>
        <a:lstStyle/>
        <a:p>
          <a:endParaRPr lang="en-US"/>
        </a:p>
      </dgm:t>
    </dgm:pt>
    <dgm:pt modelId="{C328D90A-D5DF-48A7-B11D-C3DB890C0FBC}" type="sibTrans" cxnId="{87AD241A-E038-4106-A764-5627A0DFA617}">
      <dgm:prSet/>
      <dgm:spPr/>
      <dgm:t>
        <a:bodyPr/>
        <a:lstStyle/>
        <a:p>
          <a:endParaRPr lang="en-US"/>
        </a:p>
      </dgm:t>
    </dgm:pt>
    <dgm:pt modelId="{0ABFA022-11B1-4752-9AD0-0BDEF328F91D}" type="pres">
      <dgm:prSet presAssocID="{0B8B0938-03CA-431C-B3FA-69C87075F4ED}" presName="root" presStyleCnt="0">
        <dgm:presLayoutVars>
          <dgm:dir/>
          <dgm:resizeHandles val="exact"/>
        </dgm:presLayoutVars>
      </dgm:prSet>
      <dgm:spPr/>
    </dgm:pt>
    <dgm:pt modelId="{FEC477C1-1DA0-45F4-BC31-706CADA9D2C8}" type="pres">
      <dgm:prSet presAssocID="{65DFE663-C0E9-4D52-BDDC-21C7CD098E9A}" presName="compNode" presStyleCnt="0"/>
      <dgm:spPr/>
    </dgm:pt>
    <dgm:pt modelId="{368B6417-0B01-467C-B6C1-FF61BE864E19}" type="pres">
      <dgm:prSet presAssocID="{65DFE663-C0E9-4D52-BDDC-21C7CD098E9A}" presName="iconBgRect" presStyleLbl="bgShp" presStyleIdx="0" presStyleCnt="3"/>
      <dgm:spPr/>
    </dgm:pt>
    <dgm:pt modelId="{5C2DF225-1A68-4791-9F84-790F4344BC70}" type="pres">
      <dgm:prSet presAssocID="{65DFE663-C0E9-4D52-BDDC-21C7CD098E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744F708-0198-4A75-8843-A76F6CFBAF11}" type="pres">
      <dgm:prSet presAssocID="{65DFE663-C0E9-4D52-BDDC-21C7CD098E9A}" presName="spaceRect" presStyleCnt="0"/>
      <dgm:spPr/>
    </dgm:pt>
    <dgm:pt modelId="{F14128A8-1EEE-4190-BC5B-905B9E45A28A}" type="pres">
      <dgm:prSet presAssocID="{65DFE663-C0E9-4D52-BDDC-21C7CD098E9A}" presName="textRect" presStyleLbl="revTx" presStyleIdx="0" presStyleCnt="3">
        <dgm:presLayoutVars>
          <dgm:chMax val="1"/>
          <dgm:chPref val="1"/>
        </dgm:presLayoutVars>
      </dgm:prSet>
      <dgm:spPr/>
    </dgm:pt>
    <dgm:pt modelId="{0A069D79-C3BC-473C-9741-22C065A8B2BD}" type="pres">
      <dgm:prSet presAssocID="{D6D8E150-3F1A-4F50-AEE6-1A4120FDA5FD}" presName="sibTrans" presStyleCnt="0"/>
      <dgm:spPr/>
    </dgm:pt>
    <dgm:pt modelId="{A63F8880-3794-4A2B-B621-1753A86E2CE2}" type="pres">
      <dgm:prSet presAssocID="{E4D47397-9189-4D98-8C4D-18DDA9E157BC}" presName="compNode" presStyleCnt="0"/>
      <dgm:spPr/>
    </dgm:pt>
    <dgm:pt modelId="{B738CB2B-DF02-4574-894E-1E99C9C743B8}" type="pres">
      <dgm:prSet presAssocID="{E4D47397-9189-4D98-8C4D-18DDA9E157BC}" presName="iconBgRect" presStyleLbl="bgShp" presStyleIdx="1" presStyleCnt="3"/>
      <dgm:spPr/>
    </dgm:pt>
    <dgm:pt modelId="{1CC3DD02-9373-49BB-AF9E-062435AD068C}" type="pres">
      <dgm:prSet presAssocID="{E4D47397-9189-4D98-8C4D-18DDA9E157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2E723E9-9C12-462E-8299-719685980F43}" type="pres">
      <dgm:prSet presAssocID="{E4D47397-9189-4D98-8C4D-18DDA9E157BC}" presName="spaceRect" presStyleCnt="0"/>
      <dgm:spPr/>
    </dgm:pt>
    <dgm:pt modelId="{98CC6D8C-BC56-45D7-BBCD-61DC56D31896}" type="pres">
      <dgm:prSet presAssocID="{E4D47397-9189-4D98-8C4D-18DDA9E157BC}" presName="textRect" presStyleLbl="revTx" presStyleIdx="1" presStyleCnt="3">
        <dgm:presLayoutVars>
          <dgm:chMax val="1"/>
          <dgm:chPref val="1"/>
        </dgm:presLayoutVars>
      </dgm:prSet>
      <dgm:spPr/>
    </dgm:pt>
    <dgm:pt modelId="{AB8BD616-C65F-4F6D-A8E7-3AC08C6F7C0E}" type="pres">
      <dgm:prSet presAssocID="{D2281D3E-1353-40C8-8ADA-F1973AED455F}" presName="sibTrans" presStyleCnt="0"/>
      <dgm:spPr/>
    </dgm:pt>
    <dgm:pt modelId="{152C3EC2-2134-466D-A375-9AD504F9770F}" type="pres">
      <dgm:prSet presAssocID="{EDF68560-923A-4408-9172-6779B7B5AF4A}" presName="compNode" presStyleCnt="0"/>
      <dgm:spPr/>
    </dgm:pt>
    <dgm:pt modelId="{899EAFB1-400F-4469-B02C-BBFAD58B2AA8}" type="pres">
      <dgm:prSet presAssocID="{EDF68560-923A-4408-9172-6779B7B5AF4A}" presName="iconBgRect" presStyleLbl="bgShp" presStyleIdx="2" presStyleCnt="3"/>
      <dgm:spPr/>
    </dgm:pt>
    <dgm:pt modelId="{A486E977-16E9-42A1-BD27-E8876A92A827}" type="pres">
      <dgm:prSet presAssocID="{EDF68560-923A-4408-9172-6779B7B5AF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511F3B99-A55C-4C54-BB77-261D7B884B22}" type="pres">
      <dgm:prSet presAssocID="{EDF68560-923A-4408-9172-6779B7B5AF4A}" presName="spaceRect" presStyleCnt="0"/>
      <dgm:spPr/>
    </dgm:pt>
    <dgm:pt modelId="{57DC4A6E-5163-4983-AB78-88F93CAF46A4}" type="pres">
      <dgm:prSet presAssocID="{EDF68560-923A-4408-9172-6779B7B5AF4A}" presName="textRect" presStyleLbl="revTx" presStyleIdx="2" presStyleCnt="3">
        <dgm:presLayoutVars>
          <dgm:chMax val="1"/>
          <dgm:chPref val="1"/>
        </dgm:presLayoutVars>
      </dgm:prSet>
      <dgm:spPr/>
    </dgm:pt>
  </dgm:ptLst>
  <dgm:cxnLst>
    <dgm:cxn modelId="{87AD241A-E038-4106-A764-5627A0DFA617}" srcId="{0B8B0938-03CA-431C-B3FA-69C87075F4ED}" destId="{EDF68560-923A-4408-9172-6779B7B5AF4A}" srcOrd="2" destOrd="0" parTransId="{58FB2E74-A938-4C03-94CF-8B18F4F7AAD5}" sibTransId="{C328D90A-D5DF-48A7-B11D-C3DB890C0FBC}"/>
    <dgm:cxn modelId="{92B78223-4653-4D5A-8E64-E51F97A97E92}" type="presOf" srcId="{65DFE663-C0E9-4D52-BDDC-21C7CD098E9A}" destId="{F14128A8-1EEE-4190-BC5B-905B9E45A28A}" srcOrd="0" destOrd="0" presId="urn:microsoft.com/office/officeart/2018/5/layout/IconCircleLabelList"/>
    <dgm:cxn modelId="{094E3E6A-9F9A-4BBF-A26D-080ACEFA8B9A}" type="presOf" srcId="{0B8B0938-03CA-431C-B3FA-69C87075F4ED}" destId="{0ABFA022-11B1-4752-9AD0-0BDEF328F91D}" srcOrd="0" destOrd="0" presId="urn:microsoft.com/office/officeart/2018/5/layout/IconCircleLabelList"/>
    <dgm:cxn modelId="{2B2A7D78-B068-40C8-A230-32B37EAFBFF5}" type="presOf" srcId="{EDF68560-923A-4408-9172-6779B7B5AF4A}" destId="{57DC4A6E-5163-4983-AB78-88F93CAF46A4}" srcOrd="0" destOrd="0" presId="urn:microsoft.com/office/officeart/2018/5/layout/IconCircleLabelList"/>
    <dgm:cxn modelId="{1302F7AD-EEF1-4257-BC79-C5D2898B8FA1}" type="presOf" srcId="{E4D47397-9189-4D98-8C4D-18DDA9E157BC}" destId="{98CC6D8C-BC56-45D7-BBCD-61DC56D31896}" srcOrd="0" destOrd="0" presId="urn:microsoft.com/office/officeart/2018/5/layout/IconCircleLabelList"/>
    <dgm:cxn modelId="{074732C9-09D6-420B-B7AD-899DFC1BF67D}" srcId="{0B8B0938-03CA-431C-B3FA-69C87075F4ED}" destId="{65DFE663-C0E9-4D52-BDDC-21C7CD098E9A}" srcOrd="0" destOrd="0" parTransId="{CF2AAEBA-3F14-49EA-AF85-C5DC55BA9467}" sibTransId="{D6D8E150-3F1A-4F50-AEE6-1A4120FDA5FD}"/>
    <dgm:cxn modelId="{F9A8DCF3-E4C3-47C3-B086-C263BE55E21F}" srcId="{0B8B0938-03CA-431C-B3FA-69C87075F4ED}" destId="{E4D47397-9189-4D98-8C4D-18DDA9E157BC}" srcOrd="1" destOrd="0" parTransId="{E1B9C634-8129-4967-B103-6E8E2DEF0838}" sibTransId="{D2281D3E-1353-40C8-8ADA-F1973AED455F}"/>
    <dgm:cxn modelId="{02799DF4-E8A6-4BD4-9076-098ADB7695BB}" type="presParOf" srcId="{0ABFA022-11B1-4752-9AD0-0BDEF328F91D}" destId="{FEC477C1-1DA0-45F4-BC31-706CADA9D2C8}" srcOrd="0" destOrd="0" presId="urn:microsoft.com/office/officeart/2018/5/layout/IconCircleLabelList"/>
    <dgm:cxn modelId="{6471D127-CE8B-406E-90A6-2B6EC425CD80}" type="presParOf" srcId="{FEC477C1-1DA0-45F4-BC31-706CADA9D2C8}" destId="{368B6417-0B01-467C-B6C1-FF61BE864E19}" srcOrd="0" destOrd="0" presId="urn:microsoft.com/office/officeart/2018/5/layout/IconCircleLabelList"/>
    <dgm:cxn modelId="{6CB80CAA-B5FF-4479-AAB6-9EF2F0F3194F}" type="presParOf" srcId="{FEC477C1-1DA0-45F4-BC31-706CADA9D2C8}" destId="{5C2DF225-1A68-4791-9F84-790F4344BC70}" srcOrd="1" destOrd="0" presId="urn:microsoft.com/office/officeart/2018/5/layout/IconCircleLabelList"/>
    <dgm:cxn modelId="{2DB484C8-DA84-482C-83C1-1C7F6D6591E1}" type="presParOf" srcId="{FEC477C1-1DA0-45F4-BC31-706CADA9D2C8}" destId="{C744F708-0198-4A75-8843-A76F6CFBAF11}" srcOrd="2" destOrd="0" presId="urn:microsoft.com/office/officeart/2018/5/layout/IconCircleLabelList"/>
    <dgm:cxn modelId="{8B3DB66A-0795-425B-9AA1-DCD7188F939B}" type="presParOf" srcId="{FEC477C1-1DA0-45F4-BC31-706CADA9D2C8}" destId="{F14128A8-1EEE-4190-BC5B-905B9E45A28A}" srcOrd="3" destOrd="0" presId="urn:microsoft.com/office/officeart/2018/5/layout/IconCircleLabelList"/>
    <dgm:cxn modelId="{9F300AF4-B462-41D8-9068-127B17D1E7DA}" type="presParOf" srcId="{0ABFA022-11B1-4752-9AD0-0BDEF328F91D}" destId="{0A069D79-C3BC-473C-9741-22C065A8B2BD}" srcOrd="1" destOrd="0" presId="urn:microsoft.com/office/officeart/2018/5/layout/IconCircleLabelList"/>
    <dgm:cxn modelId="{D8F07012-0831-476D-952D-5829865FD8F8}" type="presParOf" srcId="{0ABFA022-11B1-4752-9AD0-0BDEF328F91D}" destId="{A63F8880-3794-4A2B-B621-1753A86E2CE2}" srcOrd="2" destOrd="0" presId="urn:microsoft.com/office/officeart/2018/5/layout/IconCircleLabelList"/>
    <dgm:cxn modelId="{F7CCBE4F-1312-4F9B-90FE-D461D719E157}" type="presParOf" srcId="{A63F8880-3794-4A2B-B621-1753A86E2CE2}" destId="{B738CB2B-DF02-4574-894E-1E99C9C743B8}" srcOrd="0" destOrd="0" presId="urn:microsoft.com/office/officeart/2018/5/layout/IconCircleLabelList"/>
    <dgm:cxn modelId="{5D0BB002-EA51-4096-9ABE-8F060F0D2108}" type="presParOf" srcId="{A63F8880-3794-4A2B-B621-1753A86E2CE2}" destId="{1CC3DD02-9373-49BB-AF9E-062435AD068C}" srcOrd="1" destOrd="0" presId="urn:microsoft.com/office/officeart/2018/5/layout/IconCircleLabelList"/>
    <dgm:cxn modelId="{2533D6B5-2EAF-4E5F-B142-A5EA3112BAFB}" type="presParOf" srcId="{A63F8880-3794-4A2B-B621-1753A86E2CE2}" destId="{52E723E9-9C12-462E-8299-719685980F43}" srcOrd="2" destOrd="0" presId="urn:microsoft.com/office/officeart/2018/5/layout/IconCircleLabelList"/>
    <dgm:cxn modelId="{D2700767-BA81-48A3-ABF9-73B63AF5E6E2}" type="presParOf" srcId="{A63F8880-3794-4A2B-B621-1753A86E2CE2}" destId="{98CC6D8C-BC56-45D7-BBCD-61DC56D31896}" srcOrd="3" destOrd="0" presId="urn:microsoft.com/office/officeart/2018/5/layout/IconCircleLabelList"/>
    <dgm:cxn modelId="{48821208-45AC-43F1-AD05-96A23C17AB43}" type="presParOf" srcId="{0ABFA022-11B1-4752-9AD0-0BDEF328F91D}" destId="{AB8BD616-C65F-4F6D-A8E7-3AC08C6F7C0E}" srcOrd="3" destOrd="0" presId="urn:microsoft.com/office/officeart/2018/5/layout/IconCircleLabelList"/>
    <dgm:cxn modelId="{FB720C92-F857-4629-937D-F8A52D78443D}" type="presParOf" srcId="{0ABFA022-11B1-4752-9AD0-0BDEF328F91D}" destId="{152C3EC2-2134-466D-A375-9AD504F9770F}" srcOrd="4" destOrd="0" presId="urn:microsoft.com/office/officeart/2018/5/layout/IconCircleLabelList"/>
    <dgm:cxn modelId="{1150D9BC-D0F1-4161-87B4-57CE9C7C024A}" type="presParOf" srcId="{152C3EC2-2134-466D-A375-9AD504F9770F}" destId="{899EAFB1-400F-4469-B02C-BBFAD58B2AA8}" srcOrd="0" destOrd="0" presId="urn:microsoft.com/office/officeart/2018/5/layout/IconCircleLabelList"/>
    <dgm:cxn modelId="{BDF006D4-30F6-4612-92B5-FDF19449FE87}" type="presParOf" srcId="{152C3EC2-2134-466D-A375-9AD504F9770F}" destId="{A486E977-16E9-42A1-BD27-E8876A92A827}" srcOrd="1" destOrd="0" presId="urn:microsoft.com/office/officeart/2018/5/layout/IconCircleLabelList"/>
    <dgm:cxn modelId="{373E56BA-E0C3-4830-A573-56ED75D94D82}" type="presParOf" srcId="{152C3EC2-2134-466D-A375-9AD504F9770F}" destId="{511F3B99-A55C-4C54-BB77-261D7B884B22}" srcOrd="2" destOrd="0" presId="urn:microsoft.com/office/officeart/2018/5/layout/IconCircleLabelList"/>
    <dgm:cxn modelId="{551354B3-270B-4354-A09F-AAC1D145E14C}" type="presParOf" srcId="{152C3EC2-2134-466D-A375-9AD504F9770F}" destId="{57DC4A6E-5163-4983-AB78-88F93CAF46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B0938-03CA-431C-B3FA-69C87075F4ED}"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98165B5-1631-4BB3-9A72-81E7AB056562}" type="pres">
      <dgm:prSet presAssocID="{0B8B0938-03CA-431C-B3FA-69C87075F4ED}" presName="Name0" presStyleCnt="0">
        <dgm:presLayoutVars>
          <dgm:animLvl val="lvl"/>
          <dgm:resizeHandles val="exact"/>
        </dgm:presLayoutVars>
      </dgm:prSet>
      <dgm:spPr/>
    </dgm:pt>
  </dgm:ptLst>
  <dgm:cxnLst>
    <dgm:cxn modelId="{E2FABDE6-2A58-47A7-871C-3B15B1398887}" type="presOf" srcId="{0B8B0938-03CA-431C-B3FA-69C87075F4ED}" destId="{D98165B5-1631-4BB3-9A72-81E7AB056562}" srcOrd="0"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6417-0B01-467C-B6C1-FF61BE864E19}">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DF225-1A68-4791-9F84-790F4344BC7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128A8-1EEE-4190-BC5B-905B9E45A28A}">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We can apply pre-trained models (Transfer Learning) to enhance performance.</a:t>
          </a:r>
        </a:p>
      </dsp:txBody>
      <dsp:txXfrm>
        <a:off x="93445" y="3018902"/>
        <a:ext cx="3206250" cy="720000"/>
      </dsp:txXfrm>
    </dsp:sp>
    <dsp:sp modelId="{B738CB2B-DF02-4574-894E-1E99C9C743B8}">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3DD02-9373-49BB-AF9E-062435AD068C}">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CC6D8C-BC56-45D7-BBCD-61DC56D31896}">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We can validate the dataset by manually labeling a small subset to ensure accuracy and quality.</a:t>
          </a:r>
        </a:p>
      </dsp:txBody>
      <dsp:txXfrm>
        <a:off x="3860789" y="3018902"/>
        <a:ext cx="3206250" cy="720000"/>
      </dsp:txXfrm>
    </dsp:sp>
    <dsp:sp modelId="{899EAFB1-400F-4469-B02C-BBFAD58B2AA8}">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6E977-16E9-42A1-BD27-E8876A92A82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DC4A6E-5163-4983-AB78-88F93CAF46A4}">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We can apply the Generative </a:t>
          </a:r>
          <a:r>
            <a:rPr lang="en-IN" sz="1400" b="0" i="0" kern="1200" dirty="0"/>
            <a:t>adversarial</a:t>
          </a:r>
          <a:r>
            <a:rPr lang="en-US" sz="1400" kern="1200" dirty="0"/>
            <a:t> Networks (GANs) for increasing the size of the dataset.</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FD298BE6-1EA7-4C2C-891C-C16065B7A64F}">
          <dgm:prSet phldrT="1"/>
          <dgm:t>
            <a:bodyPr/>
            <a:lstStyle/>
            <a:p>
              <a:r>
                <a:t>01</a:t>
              </a:r>
            </a:p>
          </dgm:t>
        </dgm:pt>
        <dgm:pt modelId="201" type="sibTrans" cxnId="{1C04116F-01A4-429A-B54F-363DF7673645}">
          <dgm:prSet phldrT="2"/>
          <dgm:t>
            <a:bodyPr/>
            <a:lstStyle/>
            <a:p>
              <a:r>
                <a:t>02</a:t>
              </a:r>
            </a:p>
          </dgm:t>
        </dgm:pt>
        <dgm:pt modelId="301" type="sibTrans" cxnId="{CC8101A5-78C2-448E-A3A4-23DD9949C50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B0395-8F40-4CE1-835E-282A54DCAF10}"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A7802-0C0C-4339-8AF3-645F5AF78717}" type="slidenum">
              <a:rPr lang="en-IN" smtClean="0"/>
              <a:t>‹#›</a:t>
            </a:fld>
            <a:endParaRPr lang="en-IN"/>
          </a:p>
        </p:txBody>
      </p:sp>
    </p:spTree>
    <p:extLst>
      <p:ext uri="{BB962C8B-B14F-4D97-AF65-F5344CB8AC3E}">
        <p14:creationId xmlns:p14="http://schemas.microsoft.com/office/powerpoint/2010/main" val="155668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6</a:t>
            </a:fld>
            <a:endParaRPr lang="en-IN"/>
          </a:p>
        </p:txBody>
      </p:sp>
    </p:spTree>
    <p:extLst>
      <p:ext uri="{BB962C8B-B14F-4D97-AF65-F5344CB8AC3E}">
        <p14:creationId xmlns:p14="http://schemas.microsoft.com/office/powerpoint/2010/main" val="2960125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22</a:t>
            </a:fld>
            <a:endParaRPr lang="en-IN"/>
          </a:p>
        </p:txBody>
      </p:sp>
    </p:spTree>
    <p:extLst>
      <p:ext uri="{BB962C8B-B14F-4D97-AF65-F5344CB8AC3E}">
        <p14:creationId xmlns:p14="http://schemas.microsoft.com/office/powerpoint/2010/main" val="259093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9</a:t>
            </a:fld>
            <a:endParaRPr lang="en-IN"/>
          </a:p>
        </p:txBody>
      </p:sp>
    </p:spTree>
    <p:extLst>
      <p:ext uri="{BB962C8B-B14F-4D97-AF65-F5344CB8AC3E}">
        <p14:creationId xmlns:p14="http://schemas.microsoft.com/office/powerpoint/2010/main" val="399737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12</a:t>
            </a:fld>
            <a:endParaRPr lang="en-IN"/>
          </a:p>
        </p:txBody>
      </p:sp>
    </p:spTree>
    <p:extLst>
      <p:ext uri="{BB962C8B-B14F-4D97-AF65-F5344CB8AC3E}">
        <p14:creationId xmlns:p14="http://schemas.microsoft.com/office/powerpoint/2010/main" val="328783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13</a:t>
            </a:fld>
            <a:endParaRPr lang="en-IN"/>
          </a:p>
        </p:txBody>
      </p:sp>
    </p:spTree>
    <p:extLst>
      <p:ext uri="{BB962C8B-B14F-4D97-AF65-F5344CB8AC3E}">
        <p14:creationId xmlns:p14="http://schemas.microsoft.com/office/powerpoint/2010/main" val="358101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14</a:t>
            </a:fld>
            <a:endParaRPr lang="en-IN"/>
          </a:p>
        </p:txBody>
      </p:sp>
    </p:spTree>
    <p:extLst>
      <p:ext uri="{BB962C8B-B14F-4D97-AF65-F5344CB8AC3E}">
        <p14:creationId xmlns:p14="http://schemas.microsoft.com/office/powerpoint/2010/main" val="2132413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18</a:t>
            </a:fld>
            <a:endParaRPr lang="en-IN"/>
          </a:p>
        </p:txBody>
      </p:sp>
    </p:spTree>
    <p:extLst>
      <p:ext uri="{BB962C8B-B14F-4D97-AF65-F5344CB8AC3E}">
        <p14:creationId xmlns:p14="http://schemas.microsoft.com/office/powerpoint/2010/main" val="312683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19</a:t>
            </a:fld>
            <a:endParaRPr lang="en-IN"/>
          </a:p>
        </p:txBody>
      </p:sp>
    </p:spTree>
    <p:extLst>
      <p:ext uri="{BB962C8B-B14F-4D97-AF65-F5344CB8AC3E}">
        <p14:creationId xmlns:p14="http://schemas.microsoft.com/office/powerpoint/2010/main" val="107237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20</a:t>
            </a:fld>
            <a:endParaRPr lang="en-IN"/>
          </a:p>
        </p:txBody>
      </p:sp>
    </p:spTree>
    <p:extLst>
      <p:ext uri="{BB962C8B-B14F-4D97-AF65-F5344CB8AC3E}">
        <p14:creationId xmlns:p14="http://schemas.microsoft.com/office/powerpoint/2010/main" val="355791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A7802-0C0C-4339-8AF3-645F5AF78717}" type="slidenum">
              <a:rPr lang="en-IN" smtClean="0"/>
              <a:t>21</a:t>
            </a:fld>
            <a:endParaRPr lang="en-IN"/>
          </a:p>
        </p:txBody>
      </p:sp>
    </p:spTree>
    <p:extLst>
      <p:ext uri="{BB962C8B-B14F-4D97-AF65-F5344CB8AC3E}">
        <p14:creationId xmlns:p14="http://schemas.microsoft.com/office/powerpoint/2010/main" val="310672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6E98-C147-8E68-22A6-1620CA7E5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19C81B-5651-6A37-B199-5860D0BA8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E7AEF-C6D5-7AB7-B5B9-E8A51DA60ED4}"/>
              </a:ext>
            </a:extLst>
          </p:cNvPr>
          <p:cNvSpPr>
            <a:spLocks noGrp="1"/>
          </p:cNvSpPr>
          <p:nvPr>
            <p:ph type="dt" sz="half" idx="10"/>
          </p:nvPr>
        </p:nvSpPr>
        <p:spPr/>
        <p:txBody>
          <a:bodyPr/>
          <a:lstStyle/>
          <a:p>
            <a:fld id="{9184DA70-C731-4C70-880D-CCD4705E623C}" type="datetime1">
              <a:rPr lang="en-US" smtClean="0"/>
              <a:t>8/19/2024</a:t>
            </a:fld>
            <a:endParaRPr lang="en-US" dirty="0"/>
          </a:p>
        </p:txBody>
      </p:sp>
      <p:sp>
        <p:nvSpPr>
          <p:cNvPr id="5" name="Footer Placeholder 4">
            <a:extLst>
              <a:ext uri="{FF2B5EF4-FFF2-40B4-BE49-F238E27FC236}">
                <a16:creationId xmlns:a16="http://schemas.microsoft.com/office/drawing/2014/main" id="{1740C91F-A56C-89BD-2371-E6D29DEFD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F41EBC-3E42-5036-3150-BA0526CDB17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2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FAF6-497A-9310-F035-F6E92AA78D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9045C-D4C2-9322-8BE3-40ECFD1335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E8EA6-247D-06AE-7521-0E603AAB4B2E}"/>
              </a:ext>
            </a:extLst>
          </p:cNvPr>
          <p:cNvSpPr>
            <a:spLocks noGrp="1"/>
          </p:cNvSpPr>
          <p:nvPr>
            <p:ph type="dt" sz="half" idx="10"/>
          </p:nvPr>
        </p:nvSpPr>
        <p:spPr/>
        <p:txBody>
          <a:bodyPr/>
          <a:lstStyle/>
          <a:p>
            <a:fld id="{62D6E202-B606-4609-B914-27C9371A1F6D}" type="datetime1">
              <a:rPr lang="en-US" smtClean="0"/>
              <a:t>8/19/2024</a:t>
            </a:fld>
            <a:endParaRPr lang="en-US" dirty="0"/>
          </a:p>
        </p:txBody>
      </p:sp>
      <p:sp>
        <p:nvSpPr>
          <p:cNvPr id="5" name="Footer Placeholder 4">
            <a:extLst>
              <a:ext uri="{FF2B5EF4-FFF2-40B4-BE49-F238E27FC236}">
                <a16:creationId xmlns:a16="http://schemas.microsoft.com/office/drawing/2014/main" id="{FD46C22D-BF31-2E61-A6B4-04C4337D99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528276-9F9A-5656-99B8-7FAFD8F933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6867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4E930-9A62-918F-8F8D-D911F08D3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9DF77-E117-6EAB-F32A-290B0A924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F5008-0D0F-4F80-B2A4-15AB742C59FD}"/>
              </a:ext>
            </a:extLst>
          </p:cNvPr>
          <p:cNvSpPr>
            <a:spLocks noGrp="1"/>
          </p:cNvSpPr>
          <p:nvPr>
            <p:ph type="dt" sz="half" idx="10"/>
          </p:nvPr>
        </p:nvSpPr>
        <p:spPr/>
        <p:txBody>
          <a:bodyPr/>
          <a:lstStyle/>
          <a:p>
            <a:fld id="{62D6E202-B606-4609-B914-27C9371A1F6D}" type="datetime1">
              <a:rPr lang="en-US" smtClean="0"/>
              <a:t>8/19/2024</a:t>
            </a:fld>
            <a:endParaRPr lang="en-US" dirty="0"/>
          </a:p>
        </p:txBody>
      </p:sp>
      <p:sp>
        <p:nvSpPr>
          <p:cNvPr id="5" name="Footer Placeholder 4">
            <a:extLst>
              <a:ext uri="{FF2B5EF4-FFF2-40B4-BE49-F238E27FC236}">
                <a16:creationId xmlns:a16="http://schemas.microsoft.com/office/drawing/2014/main" id="{53858D6F-2561-0BCF-68F2-067653A803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2434BD-A142-AC7F-6506-CD517B4475C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0638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2249-BFEF-2846-8E9D-4F8DA10F01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4461AF-79E9-2930-A92C-63F4BFE389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BB697-7F82-E003-C794-A8809589D794}"/>
              </a:ext>
            </a:extLst>
          </p:cNvPr>
          <p:cNvSpPr>
            <a:spLocks noGrp="1"/>
          </p:cNvSpPr>
          <p:nvPr>
            <p:ph type="dt" sz="half" idx="10"/>
          </p:nvPr>
        </p:nvSpPr>
        <p:spPr/>
        <p:txBody>
          <a:bodyPr/>
          <a:lstStyle/>
          <a:p>
            <a:fld id="{4BE1D723-8F53-4F53-90B0-1982A396982E}" type="datetime1">
              <a:rPr lang="en-US" smtClean="0"/>
              <a:t>8/19/2024</a:t>
            </a:fld>
            <a:endParaRPr lang="en-US" dirty="0"/>
          </a:p>
        </p:txBody>
      </p:sp>
      <p:sp>
        <p:nvSpPr>
          <p:cNvPr id="5" name="Footer Placeholder 4">
            <a:extLst>
              <a:ext uri="{FF2B5EF4-FFF2-40B4-BE49-F238E27FC236}">
                <a16:creationId xmlns:a16="http://schemas.microsoft.com/office/drawing/2014/main" id="{D64F2A53-1243-9EB2-1481-5443B6D975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9C2EA7-D9D2-0EEC-EB27-4B400C7DE61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909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535D-6729-64BE-B520-81F9823B3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23375F-22F0-8A5C-C9FF-2FF7E4160E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8FAF5-40E7-A25C-0665-AAF029FC2DCF}"/>
              </a:ext>
            </a:extLst>
          </p:cNvPr>
          <p:cNvSpPr>
            <a:spLocks noGrp="1"/>
          </p:cNvSpPr>
          <p:nvPr>
            <p:ph type="dt" sz="half" idx="10"/>
          </p:nvPr>
        </p:nvSpPr>
        <p:spPr/>
        <p:txBody>
          <a:bodyPr/>
          <a:lstStyle/>
          <a:p>
            <a:fld id="{97669AF7-7BEB-44E4-9852-375E34362B5B}" type="datetime1">
              <a:rPr lang="en-US" smtClean="0"/>
              <a:t>8/19/2024</a:t>
            </a:fld>
            <a:endParaRPr lang="en-US" dirty="0"/>
          </a:p>
        </p:txBody>
      </p:sp>
      <p:sp>
        <p:nvSpPr>
          <p:cNvPr id="5" name="Footer Placeholder 4">
            <a:extLst>
              <a:ext uri="{FF2B5EF4-FFF2-40B4-BE49-F238E27FC236}">
                <a16:creationId xmlns:a16="http://schemas.microsoft.com/office/drawing/2014/main" id="{6C07EE5F-88DC-3AC0-81A2-4314C4C615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837DB5-247B-E2D3-57E6-DD15B6B0BD1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79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FA5-8F22-41FE-1AC5-8EB4398BBE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29E38-39E6-3671-02A9-E4768FFC0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464B6C-B887-2FBC-1C6D-662B2E8F6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317EB0-A3BC-9600-DBD3-A446321778B4}"/>
              </a:ext>
            </a:extLst>
          </p:cNvPr>
          <p:cNvSpPr>
            <a:spLocks noGrp="1"/>
          </p:cNvSpPr>
          <p:nvPr>
            <p:ph type="dt" sz="half" idx="10"/>
          </p:nvPr>
        </p:nvSpPr>
        <p:spPr/>
        <p:txBody>
          <a:bodyPr/>
          <a:lstStyle/>
          <a:p>
            <a:fld id="{BAAAC38D-0552-4C82-B593-E6124DFADBE2}" type="datetime1">
              <a:rPr lang="en-US" smtClean="0"/>
              <a:t>8/19/2024</a:t>
            </a:fld>
            <a:endParaRPr lang="en-US" dirty="0"/>
          </a:p>
        </p:txBody>
      </p:sp>
      <p:sp>
        <p:nvSpPr>
          <p:cNvPr id="6" name="Footer Placeholder 5">
            <a:extLst>
              <a:ext uri="{FF2B5EF4-FFF2-40B4-BE49-F238E27FC236}">
                <a16:creationId xmlns:a16="http://schemas.microsoft.com/office/drawing/2014/main" id="{DFDC4914-DD06-8E9A-E5E3-9E5954C694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CBABF2-20E0-4EB0-3FDF-632B00E036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96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7C65-5772-CBF9-3050-37912F2E5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8ADFD0-BD2C-C4E3-6CD3-E82C5E2F4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C55A4-62A3-0E91-0310-C31E7AB57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D0D165-2013-C74F-8337-360D91B6E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D653E-A812-EEB1-EABE-9ECF1E842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D429A6-1289-5C0E-8D62-F0FED363F9C5}"/>
              </a:ext>
            </a:extLst>
          </p:cNvPr>
          <p:cNvSpPr>
            <a:spLocks noGrp="1"/>
          </p:cNvSpPr>
          <p:nvPr>
            <p:ph type="dt" sz="half" idx="10"/>
          </p:nvPr>
        </p:nvSpPr>
        <p:spPr/>
        <p:txBody>
          <a:bodyPr/>
          <a:lstStyle/>
          <a:p>
            <a:fld id="{D9DF0F1C-5577-4ACB-BB62-DF8F3C494C7E}" type="datetime1">
              <a:rPr lang="en-US" smtClean="0"/>
              <a:t>8/19/2024</a:t>
            </a:fld>
            <a:endParaRPr lang="en-US" dirty="0"/>
          </a:p>
        </p:txBody>
      </p:sp>
      <p:sp>
        <p:nvSpPr>
          <p:cNvPr id="8" name="Footer Placeholder 7">
            <a:extLst>
              <a:ext uri="{FF2B5EF4-FFF2-40B4-BE49-F238E27FC236}">
                <a16:creationId xmlns:a16="http://schemas.microsoft.com/office/drawing/2014/main" id="{DE3DAC51-6633-B08A-92EE-D439AEAAFA6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70B913B-1D29-7F39-7436-4303F8CC0A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72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AB7-13F1-780A-FE66-F1CB16E33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E81B5-4B85-104F-4FA9-C9534EC22805}"/>
              </a:ext>
            </a:extLst>
          </p:cNvPr>
          <p:cNvSpPr>
            <a:spLocks noGrp="1"/>
          </p:cNvSpPr>
          <p:nvPr>
            <p:ph type="dt" sz="half" idx="10"/>
          </p:nvPr>
        </p:nvSpPr>
        <p:spPr/>
        <p:txBody>
          <a:bodyPr/>
          <a:lstStyle/>
          <a:p>
            <a:fld id="{1775B394-D9F9-4F0C-B15D-605F45CB9E9F}" type="datetime1">
              <a:rPr lang="en-US" smtClean="0"/>
              <a:t>8/19/2024</a:t>
            </a:fld>
            <a:endParaRPr lang="en-US" dirty="0"/>
          </a:p>
        </p:txBody>
      </p:sp>
      <p:sp>
        <p:nvSpPr>
          <p:cNvPr id="4" name="Footer Placeholder 3">
            <a:extLst>
              <a:ext uri="{FF2B5EF4-FFF2-40B4-BE49-F238E27FC236}">
                <a16:creationId xmlns:a16="http://schemas.microsoft.com/office/drawing/2014/main" id="{6D092F42-3855-F1F2-FABD-729EC8C8DA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91CBF11-9D00-DDC1-33BD-7B195A3B5C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7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D6590-E99C-A70F-C2AF-808D076D5819}"/>
              </a:ext>
            </a:extLst>
          </p:cNvPr>
          <p:cNvSpPr>
            <a:spLocks noGrp="1"/>
          </p:cNvSpPr>
          <p:nvPr>
            <p:ph type="dt" sz="half" idx="10"/>
          </p:nvPr>
        </p:nvSpPr>
        <p:spPr/>
        <p:txBody>
          <a:bodyPr/>
          <a:lstStyle/>
          <a:p>
            <a:fld id="{39667345-2558-425A-8533-9BFDBCE15005}" type="datetime1">
              <a:rPr lang="en-US" smtClean="0"/>
              <a:t>8/19/2024</a:t>
            </a:fld>
            <a:endParaRPr lang="en-US" dirty="0"/>
          </a:p>
        </p:txBody>
      </p:sp>
      <p:sp>
        <p:nvSpPr>
          <p:cNvPr id="3" name="Footer Placeholder 2">
            <a:extLst>
              <a:ext uri="{FF2B5EF4-FFF2-40B4-BE49-F238E27FC236}">
                <a16:creationId xmlns:a16="http://schemas.microsoft.com/office/drawing/2014/main" id="{9F13B776-BD45-3444-28C5-393D7CD1231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B78A0E6-FF30-AAB6-D474-96E2CBDCC73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77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40D9-4090-6B1E-9916-E1B1BAB6D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255610-BD1F-4DD8-2CAB-D60FE5B0A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B081E4-9551-D1FC-2F2F-1A4A149C2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AC44B-DB1A-E54D-7C19-764087CAA8D8}"/>
              </a:ext>
            </a:extLst>
          </p:cNvPr>
          <p:cNvSpPr>
            <a:spLocks noGrp="1"/>
          </p:cNvSpPr>
          <p:nvPr>
            <p:ph type="dt" sz="half" idx="10"/>
          </p:nvPr>
        </p:nvSpPr>
        <p:spPr/>
        <p:txBody>
          <a:bodyPr/>
          <a:lstStyle/>
          <a:p>
            <a:fld id="{92BEA474-078D-4E9B-9B14-09A87B19DC46}" type="datetime1">
              <a:rPr lang="en-US" smtClean="0"/>
              <a:t>8/19/2024</a:t>
            </a:fld>
            <a:endParaRPr lang="en-US" dirty="0"/>
          </a:p>
        </p:txBody>
      </p:sp>
      <p:sp>
        <p:nvSpPr>
          <p:cNvPr id="6" name="Footer Placeholder 5">
            <a:extLst>
              <a:ext uri="{FF2B5EF4-FFF2-40B4-BE49-F238E27FC236}">
                <a16:creationId xmlns:a16="http://schemas.microsoft.com/office/drawing/2014/main" id="{0532A870-1139-D548-31CC-E83C67A0C1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0998A6-FB13-7D9F-5E48-70C23AE6DB5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587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9AA5-32B2-1E01-6554-5BE7BD71B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BB10F1-A5CA-F6C2-964C-8EA661774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F90ACF-2EA7-FC5D-0DBC-688D76A5F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9CAA6-87CE-3AFC-D833-626991388953}"/>
              </a:ext>
            </a:extLst>
          </p:cNvPr>
          <p:cNvSpPr>
            <a:spLocks noGrp="1"/>
          </p:cNvSpPr>
          <p:nvPr>
            <p:ph type="dt" sz="half" idx="10"/>
          </p:nvPr>
        </p:nvSpPr>
        <p:spPr/>
        <p:txBody>
          <a:bodyPr/>
          <a:lstStyle/>
          <a:p>
            <a:fld id="{4907D986-8816-4272-A432-0437A28A9828}" type="datetime1">
              <a:rPr lang="en-US" smtClean="0"/>
              <a:t>8/19/2024</a:t>
            </a:fld>
            <a:endParaRPr lang="en-US" dirty="0"/>
          </a:p>
        </p:txBody>
      </p:sp>
      <p:sp>
        <p:nvSpPr>
          <p:cNvPr id="6" name="Footer Placeholder 5">
            <a:extLst>
              <a:ext uri="{FF2B5EF4-FFF2-40B4-BE49-F238E27FC236}">
                <a16:creationId xmlns:a16="http://schemas.microsoft.com/office/drawing/2014/main" id="{606B0086-D2CF-8739-F7AC-6ADF978D6B0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5CE9AB1-C826-A212-9FE4-7FA3A1587D4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33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F6E35-3C98-1333-AF80-22E076387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A387DC-BCE6-3C4F-A90B-2F1AF7EE7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A0983-8D5D-453D-198A-181EAE539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8/19/2024</a:t>
            </a:fld>
            <a:endParaRPr lang="en-US" dirty="0"/>
          </a:p>
        </p:txBody>
      </p:sp>
      <p:sp>
        <p:nvSpPr>
          <p:cNvPr id="5" name="Footer Placeholder 4">
            <a:extLst>
              <a:ext uri="{FF2B5EF4-FFF2-40B4-BE49-F238E27FC236}">
                <a16:creationId xmlns:a16="http://schemas.microsoft.com/office/drawing/2014/main" id="{F9BD988F-B4F3-FE61-64EC-7C09BEA69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73294CF-CF15-29FC-4E05-18400476A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4083456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i-hdc9CkKfKcLECtmv93rHjU0ug8_epW?usp=sharin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ditisatsangi.github.io/Globalizing-K-Pop-Project-Analysing-Social-Support-using-Topic-Modelling-and-LLMs/#topic=0&amp;lambda=1&amp;ter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co/LQMzBNUr6b...89793190162487296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co/Hz8ctY1bOh" TargetMode="External"/><Relationship Id="rId4" Type="http://schemas.openxmlformats.org/officeDocument/2006/relationships/hyperlink" Target="https://t.co/mkWOjkTtPd...85436894982325452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co/ba6JNDP9Up...79825792146119884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t.co/O4atCzDBfc...1576234057163497472-" TargetMode="External"/><Relationship Id="rId4" Type="http://schemas.openxmlformats.org/officeDocument/2006/relationships/hyperlink" Target="https://t.co/fTtkyznHVZ...14920138812413501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co/n3KW0UTznp...138590219867287962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t.co/yefxyy9uCL" TargetMode="External"/><Relationship Id="rId4" Type="http://schemas.openxmlformats.org/officeDocument/2006/relationships/hyperlink" Target="https://t.co/cY4RKrVxM4...1223030188591607808-"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co/n0hm2NtCc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t.co/n3KW0UTznp...1385902198672879622-" TargetMode="Externa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hyperlink" Target="https://aditisatsangi.github.io/Globalizing-K-Pop-Project-Analysing-Social-Support-using-Topic-Modelling-and-LLMs/#topic=0&amp;lambda=1&amp;ter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17733" y="490537"/>
            <a:ext cx="5882422" cy="2626289"/>
          </a:xfrm>
        </p:spPr>
        <p:txBody>
          <a:bodyPr vert="horz" lIns="91440" tIns="45720" rIns="91440" bIns="45720" rtlCol="0" anchor="b">
            <a:normAutofit/>
          </a:bodyPr>
          <a:lstStyle/>
          <a:p>
            <a:pPr algn="l"/>
            <a:r>
              <a:rPr lang="en-US" sz="2800" dirty="0"/>
              <a:t>The Globalizing K-Pop Project: </a:t>
            </a:r>
            <a:r>
              <a:rPr lang="en-US" sz="2800" b="1" dirty="0"/>
              <a:t>Analysing Social Support in K-Pop Fandoms on Social Media Using Topic Modelling and Large Language Models </a:t>
            </a:r>
          </a:p>
        </p:txBody>
      </p:sp>
      <p:pic>
        <p:nvPicPr>
          <p:cNvPr id="3074" name="Picture 2">
            <a:extLst>
              <a:ext uri="{FF2B5EF4-FFF2-40B4-BE49-F238E27FC236}">
                <a16:creationId xmlns:a16="http://schemas.microsoft.com/office/drawing/2014/main" id="{C6039109-A62A-D1CC-7AE8-CC81071496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36" r="14435" b="-1"/>
          <a:stretch/>
        </p:blipFill>
        <p:spPr bwMode="auto">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55E1F2F-E259-4EA8-9FFD-3A10AF541859}"/>
              </a:ext>
            </a:extLst>
          </p:cNvPr>
          <p:cNvSpPr>
            <a:spLocks/>
          </p:cNvSpPr>
          <p:nvPr/>
        </p:nvSpPr>
        <p:spPr>
          <a:xfrm>
            <a:off x="6417734" y="5309419"/>
            <a:ext cx="5291663" cy="105804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Prepared by:</a:t>
            </a:r>
          </a:p>
          <a:p>
            <a:pPr>
              <a:lnSpc>
                <a:spcPct val="90000"/>
              </a:lnSpc>
              <a:spcAft>
                <a:spcPts val="600"/>
              </a:spcAft>
            </a:pPr>
            <a:r>
              <a:rPr lang="en-US" dirty="0"/>
              <a:t>Aditi, Gunpreet, Krish</a:t>
            </a:r>
          </a:p>
        </p:txBody>
      </p:sp>
      <p:sp>
        <p:nvSpPr>
          <p:cNvPr id="5" name="TextBox 4">
            <a:extLst>
              <a:ext uri="{FF2B5EF4-FFF2-40B4-BE49-F238E27FC236}">
                <a16:creationId xmlns:a16="http://schemas.microsoft.com/office/drawing/2014/main" id="{2D2EAFCE-1FD5-B1F0-EFB5-78B8DEB4F630}"/>
              </a:ext>
            </a:extLst>
          </p:cNvPr>
          <p:cNvSpPr txBox="1"/>
          <p:nvPr/>
        </p:nvSpPr>
        <p:spPr>
          <a:xfrm>
            <a:off x="10019071" y="5515897"/>
            <a:ext cx="2458063" cy="923330"/>
          </a:xfrm>
          <a:prstGeom prst="rect">
            <a:avLst/>
          </a:prstGeom>
          <a:noFill/>
        </p:spPr>
        <p:txBody>
          <a:bodyPr wrap="square" rtlCol="0">
            <a:spAutoFit/>
          </a:bodyPr>
          <a:lstStyle/>
          <a:p>
            <a:r>
              <a:rPr lang="en-IN" dirty="0"/>
              <a:t>Supervised By:</a:t>
            </a:r>
          </a:p>
          <a:p>
            <a:r>
              <a:rPr lang="en-IN" dirty="0"/>
              <a:t>Dr. Stacey Scott</a:t>
            </a:r>
          </a:p>
          <a:p>
            <a:r>
              <a:rPr lang="en-IN" dirty="0"/>
              <a:t>Dr. Ritu Chaturvedi</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Methodology</a:t>
            </a:r>
          </a:p>
        </p:txBody>
      </p:sp>
      <p:pic>
        <p:nvPicPr>
          <p:cNvPr id="4" name="Picture 3">
            <a:extLst>
              <a:ext uri="{FF2B5EF4-FFF2-40B4-BE49-F238E27FC236}">
                <a16:creationId xmlns:a16="http://schemas.microsoft.com/office/drawing/2014/main" id="{463BD9CB-CB75-0EFA-1622-CDF360F6A03B}"/>
              </a:ext>
            </a:extLst>
          </p:cNvPr>
          <p:cNvPicPr>
            <a:picLocks noChangeAspect="1"/>
          </p:cNvPicPr>
          <p:nvPr/>
        </p:nvPicPr>
        <p:blipFill>
          <a:blip r:embed="rId2"/>
          <a:stretch>
            <a:fillRect/>
          </a:stretch>
        </p:blipFill>
        <p:spPr>
          <a:xfrm>
            <a:off x="2743200" y="2383856"/>
            <a:ext cx="6538824" cy="3195114"/>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Results</a:t>
            </a:r>
          </a:p>
        </p:txBody>
      </p:sp>
      <p:sp>
        <p:nvSpPr>
          <p:cNvPr id="5" name="Content Placeholder 4">
            <a:extLst>
              <a:ext uri="{FF2B5EF4-FFF2-40B4-BE49-F238E27FC236}">
                <a16:creationId xmlns:a16="http://schemas.microsoft.com/office/drawing/2014/main" id="{E0B20269-D467-659A-3157-3D5061D802C0}"/>
              </a:ext>
            </a:extLst>
          </p:cNvPr>
          <p:cNvSpPr>
            <a:spLocks noGrp="1"/>
          </p:cNvSpPr>
          <p:nvPr>
            <p:ph idx="1"/>
          </p:nvPr>
        </p:nvSpPr>
        <p:spPr>
          <a:xfrm>
            <a:off x="1371599" y="2318197"/>
            <a:ext cx="9724031" cy="3683358"/>
          </a:xfrm>
        </p:spPr>
        <p:txBody>
          <a:bodyPr anchor="ctr">
            <a:normAutofit/>
          </a:bodyPr>
          <a:lstStyle/>
          <a:p>
            <a:pPr marL="0" indent="0">
              <a:buNone/>
            </a:pPr>
            <a:endParaRPr lang="en-IN" sz="2000" dirty="0"/>
          </a:p>
        </p:txBody>
      </p:sp>
      <p:pic>
        <p:nvPicPr>
          <p:cNvPr id="4" name="Picture 3">
            <a:extLst>
              <a:ext uri="{FF2B5EF4-FFF2-40B4-BE49-F238E27FC236}">
                <a16:creationId xmlns:a16="http://schemas.microsoft.com/office/drawing/2014/main" id="{316F403B-6B3F-1BF8-B732-8B88B85986AB}"/>
              </a:ext>
            </a:extLst>
          </p:cNvPr>
          <p:cNvPicPr>
            <a:picLocks noChangeAspect="1"/>
          </p:cNvPicPr>
          <p:nvPr/>
        </p:nvPicPr>
        <p:blipFill rotWithShape="1">
          <a:blip r:embed="rId2"/>
          <a:srcRect l="1081" t="7282"/>
          <a:stretch/>
        </p:blipFill>
        <p:spPr>
          <a:xfrm>
            <a:off x="1446246" y="3685592"/>
            <a:ext cx="6300276" cy="1218305"/>
          </a:xfrm>
          <a:prstGeom prst="rect">
            <a:avLst/>
          </a:prstGeom>
        </p:spPr>
      </p:pic>
      <p:pic>
        <p:nvPicPr>
          <p:cNvPr id="8" name="Picture 7">
            <a:extLst>
              <a:ext uri="{FF2B5EF4-FFF2-40B4-BE49-F238E27FC236}">
                <a16:creationId xmlns:a16="http://schemas.microsoft.com/office/drawing/2014/main" id="{32B0511C-2C9C-CB3F-E9E6-7AD712B2A273}"/>
              </a:ext>
            </a:extLst>
          </p:cNvPr>
          <p:cNvPicPr>
            <a:picLocks noChangeAspect="1"/>
          </p:cNvPicPr>
          <p:nvPr/>
        </p:nvPicPr>
        <p:blipFill rotWithShape="1">
          <a:blip r:embed="rId3"/>
          <a:srcRect l="1081" t="24755" b="6394"/>
          <a:stretch/>
        </p:blipFill>
        <p:spPr>
          <a:xfrm>
            <a:off x="1460423" y="5877253"/>
            <a:ext cx="6300276" cy="944191"/>
          </a:xfrm>
          <a:prstGeom prst="rect">
            <a:avLst/>
          </a:prstGeom>
        </p:spPr>
      </p:pic>
      <p:sp>
        <p:nvSpPr>
          <p:cNvPr id="14" name="TextBox 13">
            <a:extLst>
              <a:ext uri="{FF2B5EF4-FFF2-40B4-BE49-F238E27FC236}">
                <a16:creationId xmlns:a16="http://schemas.microsoft.com/office/drawing/2014/main" id="{32A97C07-0AAA-8735-A99A-3C91C6769C7A}"/>
              </a:ext>
            </a:extLst>
          </p:cNvPr>
          <p:cNvSpPr txBox="1"/>
          <p:nvPr/>
        </p:nvSpPr>
        <p:spPr>
          <a:xfrm>
            <a:off x="2194849" y="3396783"/>
            <a:ext cx="6099858" cy="615553"/>
          </a:xfrm>
          <a:prstGeom prst="rect">
            <a:avLst/>
          </a:prstGeom>
          <a:noFill/>
        </p:spPr>
        <p:txBody>
          <a:bodyPr wrap="square" rtlCol="0">
            <a:spAutoFit/>
          </a:bodyPr>
          <a:lstStyle/>
          <a:p>
            <a:r>
              <a:rPr lang="en-US" sz="1600" i="1" dirty="0">
                <a:ea typeface="Lato" panose="020F0502020204030203" pitchFamily="34" charset="0"/>
                <a:cs typeface="Lato" panose="020F0502020204030203" pitchFamily="34" charset="0"/>
              </a:rPr>
              <a:t>     </a:t>
            </a:r>
            <a:r>
              <a:rPr lang="en-US" sz="1200" i="1" dirty="0">
                <a:ea typeface="Lato" panose="020F0502020204030203" pitchFamily="34" charset="0"/>
                <a:cs typeface="Lato" panose="020F0502020204030203" pitchFamily="34" charset="0"/>
              </a:rPr>
              <a:t>Table 1: The Coherence Scores for different Topic models used</a:t>
            </a:r>
            <a:endParaRPr lang="en-US" sz="1600" i="1" dirty="0">
              <a:ea typeface="Lato" panose="020F0502020204030203" pitchFamily="34" charset="0"/>
              <a:cs typeface="Lato" panose="020F0502020204030203" pitchFamily="34" charset="0"/>
            </a:endParaRPr>
          </a:p>
          <a:p>
            <a:endParaRPr lang="en-IN" dirty="0"/>
          </a:p>
        </p:txBody>
      </p:sp>
      <p:sp>
        <p:nvSpPr>
          <p:cNvPr id="16" name="TextBox 15">
            <a:extLst>
              <a:ext uri="{FF2B5EF4-FFF2-40B4-BE49-F238E27FC236}">
                <a16:creationId xmlns:a16="http://schemas.microsoft.com/office/drawing/2014/main" id="{9C571319-1027-3F46-9FBE-148F8FA4F18D}"/>
              </a:ext>
            </a:extLst>
          </p:cNvPr>
          <p:cNvSpPr txBox="1"/>
          <p:nvPr/>
        </p:nvSpPr>
        <p:spPr>
          <a:xfrm>
            <a:off x="2597850" y="5655922"/>
            <a:ext cx="5295417" cy="276999"/>
          </a:xfrm>
          <a:prstGeom prst="rect">
            <a:avLst/>
          </a:prstGeom>
          <a:noFill/>
        </p:spPr>
        <p:txBody>
          <a:bodyPr wrap="square" rtlCol="0">
            <a:spAutoFit/>
          </a:bodyPr>
          <a:lstStyle/>
          <a:p>
            <a:r>
              <a:rPr lang="en-IN" sz="1200" i="1" dirty="0">
                <a:solidFill>
                  <a:srgbClr val="000000"/>
                </a:solidFill>
                <a:effectLst/>
                <a:ea typeface="Aptos" panose="020B0004020202020204" pitchFamily="34" charset="0"/>
              </a:rPr>
              <a:t>Table 2: Other Evaluation Results from different models</a:t>
            </a:r>
            <a:endParaRPr lang="en-IN" sz="1200" dirty="0"/>
          </a:p>
        </p:txBody>
      </p:sp>
      <p:sp>
        <p:nvSpPr>
          <p:cNvPr id="23" name="TextBox 22">
            <a:extLst>
              <a:ext uri="{FF2B5EF4-FFF2-40B4-BE49-F238E27FC236}">
                <a16:creationId xmlns:a16="http://schemas.microsoft.com/office/drawing/2014/main" id="{07C1B89B-40C5-F119-8BE3-B1193DC8857D}"/>
              </a:ext>
            </a:extLst>
          </p:cNvPr>
          <p:cNvSpPr txBox="1"/>
          <p:nvPr/>
        </p:nvSpPr>
        <p:spPr>
          <a:xfrm>
            <a:off x="157395" y="1860470"/>
            <a:ext cx="100057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We identified five topics related to social support. Among these, emotional support is the most predominant in the text.</a:t>
            </a:r>
            <a:r>
              <a:rPr lang="en-IN" sz="1800" dirty="0"/>
              <a:t> </a:t>
            </a:r>
          </a:p>
          <a:p>
            <a:endParaRPr lang="en-IN" sz="1800" dirty="0"/>
          </a:p>
          <a:p>
            <a:pPr marL="285750" indent="-285750">
              <a:buFont typeface="Arial" panose="020B0604020202020204" pitchFamily="34" charset="0"/>
              <a:buChar char="•"/>
            </a:pPr>
            <a:r>
              <a:rPr lang="en-IN" sz="1800" b="1" dirty="0"/>
              <a:t>Model comparisons</a:t>
            </a:r>
            <a:r>
              <a:rPr lang="en-IN" sz="1800" dirty="0"/>
              <a:t>: NMF performed best, achieving the highest coherence score of 0.656.</a:t>
            </a:r>
            <a:endParaRPr lang="en-US" sz="1800" dirty="0"/>
          </a:p>
          <a:p>
            <a:endParaRPr lang="en-IN" dirty="0"/>
          </a:p>
        </p:txBody>
      </p:sp>
      <p:pic>
        <p:nvPicPr>
          <p:cNvPr id="3" name="Picture 2">
            <a:extLst>
              <a:ext uri="{FF2B5EF4-FFF2-40B4-BE49-F238E27FC236}">
                <a16:creationId xmlns:a16="http://schemas.microsoft.com/office/drawing/2014/main" id="{542C08DF-8560-1138-C12C-54CA05498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17" y="4809317"/>
            <a:ext cx="3047165" cy="197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4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 Results</a:t>
            </a:r>
            <a:endParaRPr lang="en-US" sz="4000" kern="1200" dirty="0">
              <a:solidFill>
                <a:srgbClr val="FFFFFF"/>
              </a:solidFill>
              <a:latin typeface="+mj-lt"/>
              <a:ea typeface="+mj-ea"/>
              <a:cs typeface="+mj-cs"/>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pic>
        <p:nvPicPr>
          <p:cNvPr id="8" name="Picture 7">
            <a:extLst>
              <a:ext uri="{FF2B5EF4-FFF2-40B4-BE49-F238E27FC236}">
                <a16:creationId xmlns:a16="http://schemas.microsoft.com/office/drawing/2014/main" id="{B66CF87A-21C2-E0A2-03AB-C80063366078}"/>
              </a:ext>
            </a:extLst>
          </p:cNvPr>
          <p:cNvPicPr>
            <a:picLocks noChangeAspect="1"/>
          </p:cNvPicPr>
          <p:nvPr/>
        </p:nvPicPr>
        <p:blipFill>
          <a:blip r:embed="rId3"/>
          <a:stretch>
            <a:fillRect/>
          </a:stretch>
        </p:blipFill>
        <p:spPr>
          <a:xfrm>
            <a:off x="4027928" y="583487"/>
            <a:ext cx="8164072" cy="5533866"/>
          </a:xfrm>
          <a:prstGeom prst="rect">
            <a:avLst/>
          </a:prstGeom>
        </p:spPr>
      </p:pic>
    </p:spTree>
    <p:extLst>
      <p:ext uri="{BB962C8B-B14F-4D97-AF65-F5344CB8AC3E}">
        <p14:creationId xmlns:p14="http://schemas.microsoft.com/office/powerpoint/2010/main" val="118542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0" y="2767106"/>
            <a:ext cx="3378563"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Results</a:t>
            </a:r>
            <a:br>
              <a:rPr lang="en-US" sz="4000" kern="1200" dirty="0">
                <a:solidFill>
                  <a:srgbClr val="FFFFFF"/>
                </a:solidFill>
                <a:latin typeface="+mj-lt"/>
                <a:ea typeface="+mj-ea"/>
                <a:cs typeface="+mj-cs"/>
              </a:rPr>
            </a:br>
            <a:r>
              <a:rPr lang="en-US" sz="2000" kern="1200" dirty="0">
                <a:solidFill>
                  <a:srgbClr val="FFFFFF"/>
                </a:solidFill>
                <a:latin typeface="+mj-lt"/>
                <a:ea typeface="+mj-ea"/>
                <a:cs typeface="+mj-cs"/>
              </a:rPr>
              <a:t>(From Representation models)</a:t>
            </a:r>
            <a:endParaRPr lang="en-US" sz="4000" kern="1200" dirty="0">
              <a:solidFill>
                <a:srgbClr val="FFFFFF"/>
              </a:solidFill>
              <a:latin typeface="+mj-lt"/>
              <a:ea typeface="+mj-ea"/>
              <a:cs typeface="+mj-cs"/>
            </a:endParaRPr>
          </a:p>
        </p:txBody>
      </p:sp>
      <p:pic>
        <p:nvPicPr>
          <p:cNvPr id="20" name="Picture 19">
            <a:extLst>
              <a:ext uri="{FF2B5EF4-FFF2-40B4-BE49-F238E27FC236}">
                <a16:creationId xmlns:a16="http://schemas.microsoft.com/office/drawing/2014/main" id="{8640610D-3AE5-E65F-042E-8765FD64316D}"/>
              </a:ext>
            </a:extLst>
          </p:cNvPr>
          <p:cNvPicPr>
            <a:picLocks noChangeAspect="1"/>
          </p:cNvPicPr>
          <p:nvPr/>
        </p:nvPicPr>
        <p:blipFill rotWithShape="1">
          <a:blip r:embed="rId3"/>
          <a:srcRect l="1" t="9280" r="55479"/>
          <a:stretch/>
        </p:blipFill>
        <p:spPr>
          <a:xfrm>
            <a:off x="5937102" y="1914525"/>
            <a:ext cx="4883298" cy="3609941"/>
          </a:xfrm>
          <a:prstGeom prst="rect">
            <a:avLst/>
          </a:prstGeom>
        </p:spPr>
      </p:pic>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95E4262B-5141-45B1-A1AD-E2736D0F1B45}"/>
              </a:ext>
            </a:extLst>
          </p:cNvPr>
          <p:cNvSpPr txBox="1"/>
          <p:nvPr/>
        </p:nvSpPr>
        <p:spPr>
          <a:xfrm>
            <a:off x="7301700" y="629976"/>
            <a:ext cx="5347503" cy="461665"/>
          </a:xfrm>
          <a:prstGeom prst="rect">
            <a:avLst/>
          </a:prstGeom>
          <a:noFill/>
        </p:spPr>
        <p:txBody>
          <a:bodyPr wrap="square" rtlCol="0">
            <a:spAutoFit/>
          </a:bodyPr>
          <a:lstStyle/>
          <a:p>
            <a:r>
              <a:rPr lang="en-IN" sz="2400" b="1" dirty="0"/>
              <a:t>BERTopic</a:t>
            </a:r>
          </a:p>
        </p:txBody>
      </p:sp>
      <p:sp>
        <p:nvSpPr>
          <p:cNvPr id="6" name="TextBox 5">
            <a:extLst>
              <a:ext uri="{FF2B5EF4-FFF2-40B4-BE49-F238E27FC236}">
                <a16:creationId xmlns:a16="http://schemas.microsoft.com/office/drawing/2014/main" id="{FD364C38-C042-7947-3901-D31CCE3BB376}"/>
              </a:ext>
            </a:extLst>
          </p:cNvPr>
          <p:cNvSpPr txBox="1"/>
          <p:nvPr/>
        </p:nvSpPr>
        <p:spPr>
          <a:xfrm>
            <a:off x="5160687" y="1693012"/>
            <a:ext cx="1792151" cy="369332"/>
          </a:xfrm>
          <a:prstGeom prst="rect">
            <a:avLst/>
          </a:prstGeom>
          <a:noFill/>
        </p:spPr>
        <p:txBody>
          <a:bodyPr wrap="square" rtlCol="0">
            <a:spAutoFit/>
          </a:bodyPr>
          <a:lstStyle/>
          <a:p>
            <a:r>
              <a:rPr lang="en-IN" dirty="0"/>
              <a:t>Voyage AI:</a:t>
            </a:r>
          </a:p>
        </p:txBody>
      </p:sp>
      <p:sp>
        <p:nvSpPr>
          <p:cNvPr id="7" name="TextBox 6">
            <a:extLst>
              <a:ext uri="{FF2B5EF4-FFF2-40B4-BE49-F238E27FC236}">
                <a16:creationId xmlns:a16="http://schemas.microsoft.com/office/drawing/2014/main" id="{3E82BEEB-A883-9B7E-4152-5D61D366E072}"/>
              </a:ext>
            </a:extLst>
          </p:cNvPr>
          <p:cNvSpPr txBox="1"/>
          <p:nvPr/>
        </p:nvSpPr>
        <p:spPr>
          <a:xfrm>
            <a:off x="5160687" y="3720935"/>
            <a:ext cx="1192192" cy="369332"/>
          </a:xfrm>
          <a:prstGeom prst="rect">
            <a:avLst/>
          </a:prstGeom>
          <a:noFill/>
        </p:spPr>
        <p:txBody>
          <a:bodyPr wrap="square" rtlCol="0">
            <a:spAutoFit/>
          </a:bodyPr>
          <a:lstStyle/>
          <a:p>
            <a:r>
              <a:rPr lang="en-IN" dirty="0"/>
              <a:t>TF-IDF:</a:t>
            </a:r>
          </a:p>
        </p:txBody>
      </p:sp>
    </p:spTree>
    <p:extLst>
      <p:ext uri="{BB962C8B-B14F-4D97-AF65-F5344CB8AC3E}">
        <p14:creationId xmlns:p14="http://schemas.microsoft.com/office/powerpoint/2010/main" val="30577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a:solidFill>
                  <a:srgbClr val="FFFFFF"/>
                </a:solidFill>
              </a:rPr>
              <a:t>Results</a:t>
            </a:r>
            <a:br>
              <a:rPr lang="en-US" sz="4000">
                <a:solidFill>
                  <a:srgbClr val="FFFFFF"/>
                </a:solidFill>
              </a:rPr>
            </a:br>
            <a:endParaRPr lang="en-US" sz="4000">
              <a:solidFill>
                <a:srgbClr val="FFFFFF"/>
              </a:solidFill>
            </a:endParaRPr>
          </a:p>
        </p:txBody>
      </p:sp>
      <p:sp>
        <p:nvSpPr>
          <p:cNvPr id="3" name="TextBox 2">
            <a:extLst>
              <a:ext uri="{FF2B5EF4-FFF2-40B4-BE49-F238E27FC236}">
                <a16:creationId xmlns:a16="http://schemas.microsoft.com/office/drawing/2014/main" id="{95E4262B-5141-45B1-A1AD-E2736D0F1B45}"/>
              </a:ext>
            </a:extLst>
          </p:cNvPr>
          <p:cNvSpPr txBox="1"/>
          <p:nvPr/>
        </p:nvSpPr>
        <p:spPr>
          <a:xfrm>
            <a:off x="6096000" y="-90537"/>
            <a:ext cx="4618382" cy="1045873"/>
          </a:xfrm>
          <a:prstGeom prst="rect">
            <a:avLst/>
          </a:prstGeom>
        </p:spPr>
        <p:txBody>
          <a:bodyPr vert="horz" lIns="91440" tIns="45720" rIns="91440" bIns="45720" rtlCol="0" anchor="b">
            <a:normAutofit/>
          </a:bodyPr>
          <a:lstStyle/>
          <a:p>
            <a:pPr>
              <a:lnSpc>
                <a:spcPct val="90000"/>
              </a:lnSpc>
              <a:spcBef>
                <a:spcPts val="1000"/>
              </a:spcBef>
            </a:pPr>
            <a:r>
              <a:rPr lang="en-US" sz="2000" b="1" dirty="0"/>
              <a:t>Top Words from Different Models</a:t>
            </a:r>
          </a:p>
        </p:txBody>
      </p:sp>
      <p:pic>
        <p:nvPicPr>
          <p:cNvPr id="10" name="Picture 9">
            <a:extLst>
              <a:ext uri="{FF2B5EF4-FFF2-40B4-BE49-F238E27FC236}">
                <a16:creationId xmlns:a16="http://schemas.microsoft.com/office/drawing/2014/main" id="{9A1D415F-06B8-3D7F-1297-A212BA5D3FCA}"/>
              </a:ext>
            </a:extLst>
          </p:cNvPr>
          <p:cNvPicPr>
            <a:picLocks noChangeAspect="1"/>
          </p:cNvPicPr>
          <p:nvPr/>
        </p:nvPicPr>
        <p:blipFill>
          <a:blip r:embed="rId3"/>
          <a:stretch>
            <a:fillRect/>
          </a:stretch>
        </p:blipFill>
        <p:spPr>
          <a:xfrm>
            <a:off x="4159984" y="4235155"/>
            <a:ext cx="3655407" cy="1666120"/>
          </a:xfrm>
          <a:prstGeom prst="rect">
            <a:avLst/>
          </a:prstGeom>
        </p:spPr>
      </p:pic>
      <p:pic>
        <p:nvPicPr>
          <p:cNvPr id="12" name="Picture 11">
            <a:extLst>
              <a:ext uri="{FF2B5EF4-FFF2-40B4-BE49-F238E27FC236}">
                <a16:creationId xmlns:a16="http://schemas.microsoft.com/office/drawing/2014/main" id="{52145239-E291-9747-8462-BFC27E8B8091}"/>
              </a:ext>
            </a:extLst>
          </p:cNvPr>
          <p:cNvPicPr>
            <a:picLocks noChangeAspect="1"/>
          </p:cNvPicPr>
          <p:nvPr/>
        </p:nvPicPr>
        <p:blipFill>
          <a:blip r:embed="rId4"/>
          <a:stretch>
            <a:fillRect/>
          </a:stretch>
        </p:blipFill>
        <p:spPr>
          <a:xfrm>
            <a:off x="8231768" y="4142909"/>
            <a:ext cx="3419533" cy="1684018"/>
          </a:xfrm>
          <a:prstGeom prst="rect">
            <a:avLst/>
          </a:prstGeom>
        </p:spPr>
      </p:pic>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pic>
        <p:nvPicPr>
          <p:cNvPr id="9" name="Picture 8">
            <a:extLst>
              <a:ext uri="{FF2B5EF4-FFF2-40B4-BE49-F238E27FC236}">
                <a16:creationId xmlns:a16="http://schemas.microsoft.com/office/drawing/2014/main" id="{6111EE36-A540-FE28-5303-C588EC040DA2}"/>
              </a:ext>
            </a:extLst>
          </p:cNvPr>
          <p:cNvPicPr>
            <a:picLocks noChangeAspect="1"/>
          </p:cNvPicPr>
          <p:nvPr/>
        </p:nvPicPr>
        <p:blipFill>
          <a:blip r:embed="rId5"/>
          <a:stretch>
            <a:fillRect/>
          </a:stretch>
        </p:blipFill>
        <p:spPr>
          <a:xfrm>
            <a:off x="4482676" y="1347542"/>
            <a:ext cx="7468642" cy="2086266"/>
          </a:xfrm>
          <a:prstGeom prst="rect">
            <a:avLst/>
          </a:prstGeom>
        </p:spPr>
      </p:pic>
    </p:spTree>
    <p:extLst>
      <p:ext uri="{BB962C8B-B14F-4D97-AF65-F5344CB8AC3E}">
        <p14:creationId xmlns:p14="http://schemas.microsoft.com/office/powerpoint/2010/main" val="105965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Results</a:t>
            </a:r>
            <a:endParaRPr lang="en-US" sz="40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pic>
        <p:nvPicPr>
          <p:cNvPr id="9" name="Picture 8">
            <a:extLst>
              <a:ext uri="{FF2B5EF4-FFF2-40B4-BE49-F238E27FC236}">
                <a16:creationId xmlns:a16="http://schemas.microsoft.com/office/drawing/2014/main" id="{BCBC4101-D1DA-613E-D08F-5879CF4F2BEE}"/>
              </a:ext>
            </a:extLst>
          </p:cNvPr>
          <p:cNvPicPr>
            <a:picLocks noChangeAspect="1"/>
          </p:cNvPicPr>
          <p:nvPr/>
        </p:nvPicPr>
        <p:blipFill>
          <a:blip r:embed="rId2"/>
          <a:stretch>
            <a:fillRect/>
          </a:stretch>
        </p:blipFill>
        <p:spPr>
          <a:xfrm>
            <a:off x="1665989" y="1982335"/>
            <a:ext cx="8860021" cy="4452160"/>
          </a:xfrm>
          <a:prstGeom prst="rect">
            <a:avLst/>
          </a:prstGeom>
        </p:spPr>
      </p:pic>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768685" y="3433883"/>
            <a:ext cx="6678571" cy="2871501"/>
          </a:xfrm>
          <a:prstGeom prst="rect">
            <a:avLst/>
          </a:prstGeom>
        </p:spPr>
        <p:txBody>
          <a:bodyPr>
            <a:normAutofit/>
          </a:bodyPr>
          <a:lstStyle/>
          <a:p>
            <a:pPr defTabSz="596920">
              <a:spcAft>
                <a:spcPts val="408"/>
              </a:spcAft>
            </a:pPr>
            <a:endParaRPr lang="en-IN" sz="1175" kern="1200">
              <a:solidFill>
                <a:schemeClr val="tx1"/>
              </a:solidFill>
              <a:latin typeface="+mn-lt"/>
              <a:ea typeface="+mn-ea"/>
              <a:cs typeface="+mn-cs"/>
            </a:endParaRPr>
          </a:p>
          <a:p>
            <a:pPr>
              <a:spcAft>
                <a:spcPts val="600"/>
              </a:spcAft>
            </a:pPr>
            <a:endParaRPr lang="en-IN"/>
          </a:p>
        </p:txBody>
      </p:sp>
      <p:sp>
        <p:nvSpPr>
          <p:cNvPr id="11" name="TextBox 10">
            <a:extLst>
              <a:ext uri="{FF2B5EF4-FFF2-40B4-BE49-F238E27FC236}">
                <a16:creationId xmlns:a16="http://schemas.microsoft.com/office/drawing/2014/main" id="{F09C1379-1343-C697-6552-A397ABE31695}"/>
              </a:ext>
            </a:extLst>
          </p:cNvPr>
          <p:cNvSpPr txBox="1"/>
          <p:nvPr/>
        </p:nvSpPr>
        <p:spPr>
          <a:xfrm>
            <a:off x="3798416" y="6467168"/>
            <a:ext cx="7053605" cy="307777"/>
          </a:xfrm>
          <a:prstGeom prst="rect">
            <a:avLst/>
          </a:prstGeom>
          <a:noFill/>
        </p:spPr>
        <p:txBody>
          <a:bodyPr wrap="square" rtlCol="0">
            <a:spAutoFit/>
          </a:bodyPr>
          <a:lstStyle/>
          <a:p>
            <a:r>
              <a:rPr lang="en-IN" sz="1400" i="1" dirty="0"/>
              <a:t>Fig. 2  pyLDAVis Visualization for NMF model </a:t>
            </a:r>
          </a:p>
        </p:txBody>
      </p:sp>
      <p:sp>
        <p:nvSpPr>
          <p:cNvPr id="13" name="TextBox 12">
            <a:extLst>
              <a:ext uri="{FF2B5EF4-FFF2-40B4-BE49-F238E27FC236}">
                <a16:creationId xmlns:a16="http://schemas.microsoft.com/office/drawing/2014/main" id="{2A189E39-A6B2-8190-A397-D6AAD87F80AB}"/>
              </a:ext>
            </a:extLst>
          </p:cNvPr>
          <p:cNvSpPr txBox="1"/>
          <p:nvPr/>
        </p:nvSpPr>
        <p:spPr>
          <a:xfrm>
            <a:off x="9649745" y="1559966"/>
            <a:ext cx="3233585" cy="338554"/>
          </a:xfrm>
          <a:prstGeom prst="rect">
            <a:avLst/>
          </a:prstGeom>
          <a:noFill/>
        </p:spPr>
        <p:txBody>
          <a:bodyPr wrap="square">
            <a:spAutoFit/>
          </a:bodyPr>
          <a:lstStyle/>
          <a:p>
            <a:r>
              <a:rPr lang="en-IN" sz="1600" dirty="0"/>
              <a:t>Topic 3: Requests for help</a:t>
            </a:r>
          </a:p>
        </p:txBody>
      </p:sp>
      <p:sp>
        <p:nvSpPr>
          <p:cNvPr id="6" name="TextBox 5">
            <a:extLst>
              <a:ext uri="{FF2B5EF4-FFF2-40B4-BE49-F238E27FC236}">
                <a16:creationId xmlns:a16="http://schemas.microsoft.com/office/drawing/2014/main" id="{5FFC396D-7D60-21FF-ED60-51F479D63BAE}"/>
              </a:ext>
            </a:extLst>
          </p:cNvPr>
          <p:cNvSpPr txBox="1"/>
          <p:nvPr/>
        </p:nvSpPr>
        <p:spPr>
          <a:xfrm>
            <a:off x="9423315" y="6175871"/>
            <a:ext cx="2857412" cy="738664"/>
          </a:xfrm>
          <a:prstGeom prst="rect">
            <a:avLst/>
          </a:prstGeom>
          <a:noFill/>
        </p:spPr>
        <p:txBody>
          <a:bodyPr wrap="square">
            <a:spAutoFit/>
          </a:bodyPr>
          <a:lstStyle/>
          <a:p>
            <a:r>
              <a:rPr lang="en-IN" sz="1050" dirty="0">
                <a:hlinkClick r:id="rId3"/>
              </a:rPr>
              <a:t>Code: https://colab.research.google.com/drive/1i-hdc9CkKfKcLECtmv93rHjU0ug8_epW?usp=sharing</a:t>
            </a:r>
            <a:r>
              <a:rPr lang="en-IN" sz="1050" dirty="0"/>
              <a:t> </a:t>
            </a:r>
          </a:p>
        </p:txBody>
      </p:sp>
    </p:spTree>
    <p:extLst>
      <p:ext uri="{BB962C8B-B14F-4D97-AF65-F5344CB8AC3E}">
        <p14:creationId xmlns:p14="http://schemas.microsoft.com/office/powerpoint/2010/main" val="335356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latin typeface="+mj-lt"/>
                <a:ea typeface="+mj-ea"/>
                <a:cs typeface="+mj-cs"/>
              </a:rPr>
              <a:t> </a:t>
            </a:r>
            <a:r>
              <a:rPr lang="en-US" sz="2800" b="1" kern="1200">
                <a:latin typeface="+mj-lt"/>
                <a:ea typeface="+mj-ea"/>
                <a:cs typeface="+mj-cs"/>
              </a:rPr>
              <a:t>Results</a:t>
            </a:r>
            <a:endParaRPr lang="en-US" sz="2800" kern="1200">
              <a:latin typeface="+mj-lt"/>
              <a:ea typeface="+mj-ea"/>
              <a:cs typeface="+mj-cs"/>
            </a:endParaRPr>
          </a:p>
        </p:txBody>
      </p:sp>
      <p:sp>
        <p:nvSpPr>
          <p:cNvPr id="34" name="Rectangle 3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6263104" y="3257692"/>
            <a:ext cx="3720923" cy="1599839"/>
          </a:xfrm>
          <a:prstGeom prst="rect">
            <a:avLst/>
          </a:prstGeom>
        </p:spPr>
        <p:txBody>
          <a:bodyPr>
            <a:normAutofit/>
          </a:bodyPr>
          <a:lstStyle/>
          <a:p>
            <a:pPr defTabSz="328306">
              <a:spcAft>
                <a:spcPts val="224"/>
              </a:spcAft>
            </a:pPr>
            <a:endParaRPr lang="en-IN" sz="646" kern="1200">
              <a:solidFill>
                <a:schemeClr val="tx1"/>
              </a:solidFill>
              <a:latin typeface="+mn-lt"/>
              <a:ea typeface="+mn-ea"/>
              <a:cs typeface="+mn-cs"/>
            </a:endParaRPr>
          </a:p>
          <a:p>
            <a:pPr>
              <a:spcAft>
                <a:spcPts val="600"/>
              </a:spcAft>
            </a:pPr>
            <a:endParaRPr lang="en-IN"/>
          </a:p>
        </p:txBody>
      </p:sp>
      <p:sp>
        <p:nvSpPr>
          <p:cNvPr id="11" name="TextBox 10">
            <a:extLst>
              <a:ext uri="{FF2B5EF4-FFF2-40B4-BE49-F238E27FC236}">
                <a16:creationId xmlns:a16="http://schemas.microsoft.com/office/drawing/2014/main" id="{F09C1379-1343-C697-6552-A397ABE31695}"/>
              </a:ext>
            </a:extLst>
          </p:cNvPr>
          <p:cNvSpPr txBox="1"/>
          <p:nvPr/>
        </p:nvSpPr>
        <p:spPr>
          <a:xfrm>
            <a:off x="6432664" y="6081884"/>
            <a:ext cx="3929871" cy="210827"/>
          </a:xfrm>
          <a:prstGeom prst="rect">
            <a:avLst/>
          </a:prstGeom>
          <a:noFill/>
        </p:spPr>
        <p:txBody>
          <a:bodyPr wrap="square" rtlCol="0">
            <a:spAutoFit/>
          </a:bodyPr>
          <a:lstStyle/>
          <a:p>
            <a:pPr defTabSz="502920">
              <a:spcAft>
                <a:spcPts val="600"/>
              </a:spcAft>
            </a:pPr>
            <a:r>
              <a:rPr lang="en-IN" sz="770" i="1" kern="1200">
                <a:solidFill>
                  <a:schemeClr val="tx1"/>
                </a:solidFill>
                <a:latin typeface="+mn-lt"/>
                <a:ea typeface="+mn-ea"/>
                <a:cs typeface="+mn-cs"/>
              </a:rPr>
              <a:t>Fig. 2  pyLDAVis Visualization for NMF model </a:t>
            </a:r>
            <a:endParaRPr lang="en-IN" sz="1400" i="1"/>
          </a:p>
        </p:txBody>
      </p:sp>
      <p:sp>
        <p:nvSpPr>
          <p:cNvPr id="13" name="TextBox 12">
            <a:extLst>
              <a:ext uri="{FF2B5EF4-FFF2-40B4-BE49-F238E27FC236}">
                <a16:creationId xmlns:a16="http://schemas.microsoft.com/office/drawing/2014/main" id="{2A189E39-A6B2-8190-A397-D6AAD87F80AB}"/>
              </a:ext>
            </a:extLst>
          </p:cNvPr>
          <p:cNvSpPr txBox="1"/>
          <p:nvPr/>
        </p:nvSpPr>
        <p:spPr>
          <a:xfrm>
            <a:off x="9402077" y="1167494"/>
            <a:ext cx="3098988" cy="193899"/>
          </a:xfrm>
          <a:prstGeom prst="rect">
            <a:avLst/>
          </a:prstGeom>
          <a:noFill/>
        </p:spPr>
        <p:txBody>
          <a:bodyPr wrap="square">
            <a:spAutoFit/>
          </a:bodyPr>
          <a:lstStyle/>
          <a:p>
            <a:pPr defTabSz="502920">
              <a:spcAft>
                <a:spcPts val="600"/>
              </a:spcAft>
            </a:pPr>
            <a:r>
              <a:rPr lang="en-IN" sz="660" kern="1200" dirty="0">
                <a:solidFill>
                  <a:schemeClr val="tx1"/>
                </a:solidFill>
                <a:latin typeface="+mn-lt"/>
                <a:ea typeface="+mn-ea"/>
                <a:cs typeface="+mn-cs"/>
              </a:rPr>
              <a:t>Topic 1:Emotional Support and Personal Struggles</a:t>
            </a:r>
            <a:endParaRPr lang="en-IN" sz="1200" dirty="0"/>
          </a:p>
        </p:txBody>
      </p:sp>
      <p:pic>
        <p:nvPicPr>
          <p:cNvPr id="7" name="Picture 6">
            <a:extLst>
              <a:ext uri="{FF2B5EF4-FFF2-40B4-BE49-F238E27FC236}">
                <a16:creationId xmlns:a16="http://schemas.microsoft.com/office/drawing/2014/main" id="{FD31D157-A718-8904-2BB8-C7E3F53A4506}"/>
              </a:ext>
            </a:extLst>
          </p:cNvPr>
          <p:cNvPicPr>
            <a:picLocks noChangeAspect="1"/>
          </p:cNvPicPr>
          <p:nvPr/>
        </p:nvPicPr>
        <p:blipFill>
          <a:blip r:embed="rId2"/>
          <a:stretch>
            <a:fillRect/>
          </a:stretch>
        </p:blipFill>
        <p:spPr>
          <a:xfrm>
            <a:off x="4427368" y="1523238"/>
            <a:ext cx="7764632" cy="4334637"/>
          </a:xfrm>
          <a:prstGeom prst="rect">
            <a:avLst/>
          </a:prstGeom>
        </p:spPr>
      </p:pic>
      <p:sp>
        <p:nvSpPr>
          <p:cNvPr id="3" name="TextBox 2">
            <a:extLst>
              <a:ext uri="{FF2B5EF4-FFF2-40B4-BE49-F238E27FC236}">
                <a16:creationId xmlns:a16="http://schemas.microsoft.com/office/drawing/2014/main" id="{60FCE8DA-D42D-F0F0-7F5C-628F6047455C}"/>
              </a:ext>
            </a:extLst>
          </p:cNvPr>
          <p:cNvSpPr txBox="1"/>
          <p:nvPr/>
        </p:nvSpPr>
        <p:spPr>
          <a:xfrm>
            <a:off x="128016" y="6081884"/>
            <a:ext cx="3827487" cy="938719"/>
          </a:xfrm>
          <a:prstGeom prst="rect">
            <a:avLst/>
          </a:prstGeom>
          <a:noFill/>
        </p:spPr>
        <p:txBody>
          <a:bodyPr wrap="square" rtlCol="0">
            <a:spAutoFit/>
          </a:bodyPr>
          <a:lstStyle/>
          <a:p>
            <a:r>
              <a:rPr lang="en-IN" sz="1100" dirty="0">
                <a:hlinkClick r:id="rId3">
                  <a:extLst>
                    <a:ext uri="{A12FA001-AC4F-418D-AE19-62706E023703}">
                      <ahyp:hlinkClr xmlns:ahyp="http://schemas.microsoft.com/office/drawing/2018/hyperlinkcolor" val="tx"/>
                    </a:ext>
                  </a:extLst>
                </a:hlinkClick>
              </a:rPr>
              <a:t>Deployed</a:t>
            </a:r>
            <a:r>
              <a:rPr lang="en-IN" sz="1100" dirty="0">
                <a:solidFill>
                  <a:srgbClr val="467886"/>
                </a:solidFill>
                <a:hlinkClick r:id="rId3">
                  <a:extLst>
                    <a:ext uri="{A12FA001-AC4F-418D-AE19-62706E023703}">
                      <ahyp:hlinkClr xmlns:ahyp="http://schemas.microsoft.com/office/drawing/2018/hyperlinkcolor" val="tx"/>
                    </a:ext>
                  </a:extLst>
                </a:hlinkClick>
              </a:rPr>
              <a:t> </a:t>
            </a:r>
            <a:r>
              <a:rPr lang="en-IN" sz="1100" dirty="0">
                <a:hlinkClick r:id="rId3">
                  <a:extLst>
                    <a:ext uri="{A12FA001-AC4F-418D-AE19-62706E023703}">
                      <ahyp:hlinkClr xmlns:ahyp="http://schemas.microsoft.com/office/drawing/2018/hyperlinkcolor" val="tx"/>
                    </a:ext>
                  </a:extLst>
                </a:hlinkClick>
              </a:rPr>
              <a:t>link:</a:t>
            </a:r>
          </a:p>
          <a:p>
            <a:r>
              <a:rPr lang="en-IN" sz="1100" dirty="0">
                <a:solidFill>
                  <a:srgbClr val="467886"/>
                </a:solidFill>
                <a:hlinkClick r:id="rId3">
                  <a:extLst>
                    <a:ext uri="{A12FA001-AC4F-418D-AE19-62706E023703}">
                      <ahyp:hlinkClr xmlns:ahyp="http://schemas.microsoft.com/office/drawing/2018/hyperlinkcolor" val="tx"/>
                    </a:ext>
                  </a:extLst>
                </a:hlinkClick>
              </a:rPr>
              <a:t> https://aditisatsangi.github.io/Globalizing-K-Pop-Project-Analysing-Social-Support-using-Topic-Modelling-and-LLMs/#topic=0&amp;lambda=1&amp;term=</a:t>
            </a:r>
            <a:endParaRPr lang="en-IN" sz="1100" dirty="0"/>
          </a:p>
          <a:p>
            <a:endParaRPr lang="en-IN" sz="1100" dirty="0"/>
          </a:p>
        </p:txBody>
      </p:sp>
    </p:spTree>
    <p:extLst>
      <p:ext uri="{BB962C8B-B14F-4D97-AF65-F5344CB8AC3E}">
        <p14:creationId xmlns:p14="http://schemas.microsoft.com/office/powerpoint/2010/main" val="209605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Results</a:t>
            </a:r>
            <a:endParaRPr lang="en-US" sz="4000" kern="120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F09C1379-1343-C697-6552-A397ABE31695}"/>
              </a:ext>
            </a:extLst>
          </p:cNvPr>
          <p:cNvSpPr txBox="1"/>
          <p:nvPr/>
        </p:nvSpPr>
        <p:spPr>
          <a:xfrm>
            <a:off x="4309304" y="6239127"/>
            <a:ext cx="5436580" cy="873612"/>
          </a:xfrm>
          <a:prstGeom prst="rect">
            <a:avLst/>
          </a:prstGeom>
        </p:spPr>
        <p:txBody>
          <a:bodyPr vert="horz" lIns="91440" tIns="45720" rIns="91440" bIns="45720" rtlCol="0" anchor="ctr">
            <a:normAutofit/>
          </a:bodyPr>
          <a:lstStyle/>
          <a:p>
            <a:pPr>
              <a:lnSpc>
                <a:spcPct val="90000"/>
              </a:lnSpc>
              <a:spcBef>
                <a:spcPts val="1000"/>
              </a:spcBef>
            </a:pPr>
            <a:r>
              <a:rPr lang="en-US" sz="1400" i="1" kern="1200" dirty="0">
                <a:latin typeface="+mn-lt"/>
                <a:ea typeface="+mn-ea"/>
                <a:cs typeface="+mn-cs"/>
              </a:rPr>
              <a:t>Fig. 3  pyLDAVis Visualization for LDA model </a:t>
            </a:r>
          </a:p>
        </p:txBody>
      </p:sp>
      <p:pic>
        <p:nvPicPr>
          <p:cNvPr id="6" name="Picture 5">
            <a:extLst>
              <a:ext uri="{FF2B5EF4-FFF2-40B4-BE49-F238E27FC236}">
                <a16:creationId xmlns:a16="http://schemas.microsoft.com/office/drawing/2014/main" id="{0793D19E-9FE6-72AA-B694-A6DAC1FE3EDA}"/>
              </a:ext>
            </a:extLst>
          </p:cNvPr>
          <p:cNvPicPr>
            <a:picLocks noChangeAspect="1"/>
          </p:cNvPicPr>
          <p:nvPr/>
        </p:nvPicPr>
        <p:blipFill>
          <a:blip r:embed="rId2"/>
          <a:stretch>
            <a:fillRect/>
          </a:stretch>
        </p:blipFill>
        <p:spPr>
          <a:xfrm>
            <a:off x="1875943" y="1966293"/>
            <a:ext cx="8440112" cy="4452160"/>
          </a:xfrm>
          <a:prstGeom prst="rect">
            <a:avLst/>
          </a:prstGeom>
        </p:spPr>
      </p:pic>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768685" y="3433883"/>
            <a:ext cx="6678571" cy="2871501"/>
          </a:xfrm>
          <a:prstGeom prst="rect">
            <a:avLst/>
          </a:prstGeom>
        </p:spPr>
        <p:txBody>
          <a:bodyPr>
            <a:normAutofit/>
          </a:bodyPr>
          <a:lstStyle/>
          <a:p>
            <a:pPr defTabSz="596920">
              <a:spcAft>
                <a:spcPts val="408"/>
              </a:spcAft>
            </a:pPr>
            <a:endParaRPr lang="en-IN" sz="1175" kern="1200">
              <a:solidFill>
                <a:schemeClr val="tx1"/>
              </a:solidFill>
              <a:latin typeface="+mn-lt"/>
              <a:ea typeface="+mn-ea"/>
              <a:cs typeface="+mn-cs"/>
            </a:endParaRPr>
          </a:p>
          <a:p>
            <a:pPr>
              <a:spcAft>
                <a:spcPts val="600"/>
              </a:spcAft>
            </a:pPr>
            <a:endParaRPr lang="en-IN"/>
          </a:p>
        </p:txBody>
      </p:sp>
      <p:sp>
        <p:nvSpPr>
          <p:cNvPr id="7" name="TextBox 6">
            <a:extLst>
              <a:ext uri="{FF2B5EF4-FFF2-40B4-BE49-F238E27FC236}">
                <a16:creationId xmlns:a16="http://schemas.microsoft.com/office/drawing/2014/main" id="{BBC62847-7BCD-09D3-AC08-E5D3BD7F6083}"/>
              </a:ext>
            </a:extLst>
          </p:cNvPr>
          <p:cNvSpPr txBox="1"/>
          <p:nvPr/>
        </p:nvSpPr>
        <p:spPr>
          <a:xfrm>
            <a:off x="8365721" y="1586458"/>
            <a:ext cx="3900668" cy="338554"/>
          </a:xfrm>
          <a:prstGeom prst="rect">
            <a:avLst/>
          </a:prstGeom>
          <a:noFill/>
        </p:spPr>
        <p:txBody>
          <a:bodyPr wrap="square" rtlCol="0">
            <a:spAutoFit/>
          </a:bodyPr>
          <a:lstStyle/>
          <a:p>
            <a:r>
              <a:rPr lang="en-IN" sz="1600" dirty="0"/>
              <a:t>Topic 3: Fan Content and Interactions </a:t>
            </a:r>
          </a:p>
        </p:txBody>
      </p:sp>
    </p:spTree>
    <p:extLst>
      <p:ext uri="{BB962C8B-B14F-4D97-AF65-F5344CB8AC3E}">
        <p14:creationId xmlns:p14="http://schemas.microsoft.com/office/powerpoint/2010/main" val="350125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sp>
        <p:nvSpPr>
          <p:cNvPr id="3" name="TextBox 2">
            <a:extLst>
              <a:ext uri="{FF2B5EF4-FFF2-40B4-BE49-F238E27FC236}">
                <a16:creationId xmlns:a16="http://schemas.microsoft.com/office/drawing/2014/main" id="{95E4262B-5141-45B1-A1AD-E2736D0F1B45}"/>
              </a:ext>
            </a:extLst>
          </p:cNvPr>
          <p:cNvSpPr txBox="1"/>
          <p:nvPr/>
        </p:nvSpPr>
        <p:spPr>
          <a:xfrm>
            <a:off x="4495809" y="-268347"/>
            <a:ext cx="7352062" cy="1494117"/>
          </a:xfrm>
          <a:prstGeom prst="rect">
            <a:avLst/>
          </a:prstGeom>
        </p:spPr>
        <p:txBody>
          <a:bodyPr vert="horz" lIns="91440" tIns="45720" rIns="91440" bIns="45720" rtlCol="0" anchor="b">
            <a:normAutofit/>
          </a:bodyPr>
          <a:lstStyle/>
          <a:p>
            <a:pPr>
              <a:lnSpc>
                <a:spcPct val="90000"/>
              </a:lnSpc>
              <a:spcBef>
                <a:spcPts val="1000"/>
              </a:spcBef>
            </a:pPr>
            <a:r>
              <a:rPr lang="en-US" sz="2800" b="1" kern="1200" dirty="0">
                <a:latin typeface="+mn-lt"/>
                <a:ea typeface="+mn-ea"/>
                <a:cs typeface="+mn-cs"/>
              </a:rPr>
              <a:t>Top Documents from Best Performing Model NMF:</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4" name="TextBox 3">
            <a:extLst>
              <a:ext uri="{FF2B5EF4-FFF2-40B4-BE49-F238E27FC236}">
                <a16:creationId xmlns:a16="http://schemas.microsoft.com/office/drawing/2014/main" id="{B939BE55-393C-69CB-3075-D9C3CCE9EB80}"/>
              </a:ext>
            </a:extLst>
          </p:cNvPr>
          <p:cNvSpPr txBox="1"/>
          <p:nvPr/>
        </p:nvSpPr>
        <p:spPr>
          <a:xfrm>
            <a:off x="4495807" y="1656616"/>
            <a:ext cx="7794516" cy="4770537"/>
          </a:xfrm>
          <a:prstGeom prst="rect">
            <a:avLst/>
          </a:prstGeom>
          <a:noFill/>
        </p:spPr>
        <p:txBody>
          <a:bodyPr wrap="square" rtlCol="0">
            <a:spAutoFit/>
          </a:bodyPr>
          <a:lstStyle/>
          <a:p>
            <a:r>
              <a:rPr lang="en-US" sz="1600" b="1" dirty="0">
                <a:latin typeface="+mj-lt"/>
              </a:rPr>
              <a:t>Topic 1: Emotional Support and Personal Struggles:</a:t>
            </a:r>
          </a:p>
          <a:p>
            <a:br>
              <a:rPr lang="en-US" sz="1600" dirty="0">
                <a:latin typeface="+mj-lt"/>
              </a:rPr>
            </a:br>
            <a:r>
              <a:rPr lang="en-US" sz="1600" b="1" i="0" dirty="0">
                <a:solidFill>
                  <a:srgbClr val="212121"/>
                </a:solidFill>
                <a:effectLst/>
                <a:highlight>
                  <a:srgbClr val="FFFFFF"/>
                </a:highlight>
                <a:latin typeface="+mj-lt"/>
              </a:rPr>
              <a:t>Post1 : </a:t>
            </a:r>
            <a:r>
              <a:rPr lang="en-US" sz="1600" b="0" i="0" dirty="0">
                <a:solidFill>
                  <a:srgbClr val="212121"/>
                </a:solidFill>
                <a:effectLst/>
                <a:highlight>
                  <a:srgbClr val="FFFFFF"/>
                </a:highlight>
                <a:latin typeface="+mj-lt"/>
              </a:rPr>
              <a:t>it's been a really rough day for me mentally so i just want to thank all of you who gave me birthday wishes today. i think i would go crazy without you guys. all i can do is hope tomorrow is better. i love you guys....</a:t>
            </a:r>
          </a:p>
          <a:p>
            <a:endParaRPr lang="en-IN" sz="1600" i="1" dirty="0">
              <a:solidFill>
                <a:srgbClr val="212121"/>
              </a:solidFill>
              <a:highlight>
                <a:srgbClr val="FFFFFF"/>
              </a:highlight>
              <a:latin typeface="+mj-lt"/>
              <a:ea typeface="Times New Roman" panose="02020603050405020304" pitchFamily="18" charset="0"/>
            </a:endParaRPr>
          </a:p>
          <a:p>
            <a:r>
              <a:rPr lang="en-IN" sz="1600" b="1" i="1" dirty="0">
                <a:solidFill>
                  <a:srgbClr val="212121"/>
                </a:solidFill>
                <a:highlight>
                  <a:srgbClr val="FFFFFF"/>
                </a:highlight>
                <a:latin typeface="+mj-lt"/>
                <a:ea typeface="Times New Roman" panose="02020603050405020304" pitchFamily="18" charset="0"/>
              </a:rPr>
              <a:t>Responses:</a:t>
            </a:r>
            <a:endParaRPr lang="en-US" sz="1600" b="1" i="0" dirty="0">
              <a:solidFill>
                <a:srgbClr val="212121"/>
              </a:solidFill>
              <a:effectLst/>
              <a:highlight>
                <a:srgbClr val="FFFFFF"/>
              </a:highlight>
              <a:latin typeface="+mj-lt"/>
            </a:endParaRPr>
          </a:p>
          <a:p>
            <a:r>
              <a:rPr lang="en-IN" sz="1600" i="1" dirty="0">
                <a:solidFill>
                  <a:srgbClr val="212121"/>
                </a:solidFill>
                <a:highlight>
                  <a:srgbClr val="FFFFFF"/>
                </a:highlight>
                <a:latin typeface="+mj-lt"/>
                <a:ea typeface="Times New Roman" panose="02020603050405020304" pitchFamily="18" charset="0"/>
              </a:rPr>
              <a:t>Response 1</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-@jaengpup i love u and i hope things get better for you soon </a:t>
            </a:r>
            <a:r>
              <a:rPr lang="en-US" sz="1600" b="0" i="0" dirty="0">
                <a:effectLst/>
                <a:highlight>
                  <a:srgbClr val="FFFFFF"/>
                </a:highlight>
                <a:latin typeface="+mj-lt"/>
                <a:hlinkClick r:id="rId3"/>
              </a:rPr>
              <a:t>https://t.co/LQMzBNUr6b...</a:t>
            </a:r>
          </a:p>
          <a:p>
            <a:r>
              <a:rPr lang="en-IN" sz="1600" i="1" dirty="0">
                <a:solidFill>
                  <a:srgbClr val="212121"/>
                </a:solidFill>
                <a:highlight>
                  <a:srgbClr val="FFFFFF"/>
                </a:highlight>
                <a:latin typeface="+mj-lt"/>
                <a:ea typeface="Times New Roman" panose="02020603050405020304" pitchFamily="18" charset="0"/>
              </a:rPr>
              <a:t>Response 2</a:t>
            </a:r>
            <a:r>
              <a:rPr lang="en-IN" sz="1600" dirty="0">
                <a:solidFill>
                  <a:srgbClr val="212121"/>
                </a:solidFill>
                <a:highlight>
                  <a:srgbClr val="FFFFFF"/>
                </a:highlight>
                <a:latin typeface="+mj-lt"/>
                <a:ea typeface="Times New Roman" panose="02020603050405020304" pitchFamily="18" charset="0"/>
              </a:rPr>
              <a:t>: </a:t>
            </a:r>
            <a:r>
              <a:rPr lang="en-US" sz="1600" b="0" i="0" dirty="0">
                <a:effectLst/>
                <a:highlight>
                  <a:srgbClr val="FFFFFF"/>
                </a:highlight>
                <a:latin typeface="+mj-lt"/>
                <a:hlinkClick r:id="rId3"/>
              </a:rPr>
              <a:t>-</a:t>
            </a:r>
            <a:r>
              <a:rPr lang="en-US" sz="1600" b="0" i="0" dirty="0">
                <a:solidFill>
                  <a:srgbClr val="212121"/>
                </a:solidFill>
                <a:effectLst/>
                <a:highlight>
                  <a:srgbClr val="FFFFFF"/>
                </a:highlight>
                <a:latin typeface="+mj-lt"/>
              </a:rPr>
              <a:t> @jaengpup no problem &amp;lt;3 </a:t>
            </a:r>
            <a:r>
              <a:rPr lang="en-US" sz="1600" b="0" i="0" dirty="0">
                <a:effectLst/>
                <a:highlight>
                  <a:srgbClr val="FFFFFF"/>
                </a:highlight>
                <a:latin typeface="+mj-lt"/>
                <a:hlinkClick r:id="rId4"/>
              </a:rPr>
              <a:t>https://t.co/</a:t>
            </a:r>
            <a:r>
              <a:rPr lang="en-US" sz="1600" b="0" i="0" dirty="0" err="1">
                <a:effectLst/>
                <a:highlight>
                  <a:srgbClr val="FFFFFF"/>
                </a:highlight>
                <a:latin typeface="+mj-lt"/>
                <a:hlinkClick r:id="rId4"/>
              </a:rPr>
              <a:t>mkWOjkTtPd</a:t>
            </a:r>
            <a:r>
              <a:rPr lang="en-US" sz="1600" b="0" i="0" dirty="0">
                <a:effectLst/>
                <a:highlight>
                  <a:srgbClr val="FFFFFF"/>
                </a:highlight>
                <a:latin typeface="+mj-lt"/>
                <a:hlinkClick r:id="rId4"/>
              </a:rPr>
              <a:t>...</a:t>
            </a:r>
          </a:p>
          <a:p>
            <a:r>
              <a:rPr lang="en-IN" sz="1600" i="1" dirty="0">
                <a:solidFill>
                  <a:srgbClr val="212121"/>
                </a:solidFill>
                <a:highlight>
                  <a:srgbClr val="FFFFFF"/>
                </a:highlight>
                <a:latin typeface="+mj-lt"/>
                <a:ea typeface="Times New Roman" panose="02020603050405020304" pitchFamily="18" charset="0"/>
              </a:rPr>
              <a:t>Response 3</a:t>
            </a:r>
            <a:r>
              <a:rPr lang="en-IN" sz="1600" dirty="0">
                <a:solidFill>
                  <a:srgbClr val="212121"/>
                </a:solidFill>
                <a:highlight>
                  <a:srgbClr val="FFFFFF"/>
                </a:highlight>
                <a:latin typeface="+mj-lt"/>
                <a:ea typeface="Times New Roman" panose="02020603050405020304" pitchFamily="18" charset="0"/>
              </a:rPr>
              <a:t>: </a:t>
            </a:r>
            <a:r>
              <a:rPr lang="en-US" sz="1600" b="0" i="0" dirty="0">
                <a:effectLst/>
                <a:highlight>
                  <a:srgbClr val="FFFFFF"/>
                </a:highlight>
                <a:latin typeface="+mj-lt"/>
                <a:hlinkClick r:id="rId4"/>
              </a:rPr>
              <a:t>-</a:t>
            </a:r>
            <a:r>
              <a:rPr lang="en-US" sz="1600" b="0" i="0" dirty="0">
                <a:solidFill>
                  <a:srgbClr val="212121"/>
                </a:solidFill>
                <a:effectLst/>
                <a:highlight>
                  <a:srgbClr val="FFFFFF"/>
                </a:highlight>
                <a:latin typeface="+mj-lt"/>
              </a:rPr>
              <a:t> @ayseetemasu my ayse thank u for always being kind to me...</a:t>
            </a:r>
          </a:p>
          <a:p>
            <a:r>
              <a:rPr lang="en-IN" sz="1600" i="1" dirty="0">
                <a:solidFill>
                  <a:srgbClr val="212121"/>
                </a:solidFill>
                <a:highlight>
                  <a:srgbClr val="FFFFFF"/>
                </a:highlight>
                <a:latin typeface="+mj-lt"/>
                <a:ea typeface="Times New Roman" panose="02020603050405020304" pitchFamily="18" charset="0"/>
              </a:rPr>
              <a:t>Response 4</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 @bearyuns i love u too bee :(...</a:t>
            </a:r>
          </a:p>
          <a:p>
            <a:r>
              <a:rPr lang="en-IN" sz="1600" i="1" dirty="0">
                <a:solidFill>
                  <a:srgbClr val="212121"/>
                </a:solidFill>
                <a:highlight>
                  <a:srgbClr val="FFFFFF"/>
                </a:highlight>
                <a:latin typeface="+mj-lt"/>
                <a:ea typeface="Times New Roman" panose="02020603050405020304" pitchFamily="18" charset="0"/>
              </a:rPr>
              <a:t>Response 5</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 @oxshyuk thank you so much </a:t>
            </a:r>
            <a:r>
              <a:rPr lang="en-US" sz="1600" b="0" i="0" dirty="0" err="1">
                <a:solidFill>
                  <a:srgbClr val="212121"/>
                </a:solidFill>
                <a:effectLst/>
                <a:highlight>
                  <a:srgbClr val="FFFFFF"/>
                </a:highlight>
                <a:latin typeface="+mj-lt"/>
              </a:rPr>
              <a:t>eli</a:t>
            </a:r>
            <a:r>
              <a:rPr lang="en-US" sz="1600" b="0" i="0" dirty="0">
                <a:solidFill>
                  <a:srgbClr val="212121"/>
                </a:solidFill>
                <a:effectLst/>
                <a:highlight>
                  <a:srgbClr val="FFFFFF"/>
                </a:highlight>
                <a:latin typeface="+mj-lt"/>
              </a:rPr>
              <a:t> :( this is really sweet...</a:t>
            </a:r>
          </a:p>
          <a:p>
            <a:r>
              <a:rPr lang="en-IN" sz="1600" i="1" dirty="0">
                <a:solidFill>
                  <a:srgbClr val="212121"/>
                </a:solidFill>
                <a:highlight>
                  <a:srgbClr val="FFFFFF"/>
                </a:highlight>
                <a:latin typeface="+mj-lt"/>
                <a:ea typeface="Times New Roman" panose="02020603050405020304" pitchFamily="18" charset="0"/>
              </a:rPr>
              <a:t>Response 6</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 @jaengpup we love you pup! tomorrow is going to be better and we will ALL always be behind you 100% ! be kind to yourself you deserve it...</a:t>
            </a:r>
          </a:p>
          <a:p>
            <a:r>
              <a:rPr lang="en-IN" sz="1600" i="1" dirty="0">
                <a:solidFill>
                  <a:srgbClr val="212121"/>
                </a:solidFill>
                <a:highlight>
                  <a:srgbClr val="FFFFFF"/>
                </a:highlight>
                <a:latin typeface="+mj-lt"/>
                <a:ea typeface="Times New Roman" panose="02020603050405020304" pitchFamily="18" charset="0"/>
              </a:rPr>
              <a:t>Response 7</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 @jaengpup we love you too pup 💗...</a:t>
            </a:r>
          </a:p>
          <a:p>
            <a:r>
              <a:rPr lang="en-IN" sz="1600" i="1" dirty="0">
                <a:solidFill>
                  <a:srgbClr val="212121"/>
                </a:solidFill>
                <a:highlight>
                  <a:srgbClr val="FFFFFF"/>
                </a:highlight>
                <a:latin typeface="+mj-lt"/>
                <a:ea typeface="Times New Roman" panose="02020603050405020304" pitchFamily="18" charset="0"/>
              </a:rPr>
              <a:t>Response 8</a:t>
            </a:r>
            <a:r>
              <a:rPr lang="en-IN" sz="1600" dirty="0">
                <a:solidFill>
                  <a:srgbClr val="212121"/>
                </a:solidFill>
                <a:highlight>
                  <a:srgbClr val="FFFFFF"/>
                </a:highlight>
                <a:latin typeface="+mj-lt"/>
                <a:ea typeface="Times New Roman" panose="02020603050405020304" pitchFamily="18" charset="0"/>
              </a:rPr>
              <a:t>: </a:t>
            </a:r>
            <a:r>
              <a:rPr lang="en-US" sz="1600" b="0" i="0" dirty="0">
                <a:solidFill>
                  <a:srgbClr val="212121"/>
                </a:solidFill>
                <a:effectLst/>
                <a:highlight>
                  <a:srgbClr val="FFFFFF"/>
                </a:highlight>
                <a:latin typeface="+mj-lt"/>
              </a:rPr>
              <a:t>- @jaengpup love u more than u know my </a:t>
            </a:r>
            <a:r>
              <a:rPr lang="en-US" sz="1600" b="0" i="0" dirty="0" err="1">
                <a:solidFill>
                  <a:srgbClr val="212121"/>
                </a:solidFill>
                <a:effectLst/>
                <a:highlight>
                  <a:srgbClr val="FFFFFF"/>
                </a:highlight>
                <a:latin typeface="+mj-lt"/>
              </a:rPr>
              <a:t>jaspie</a:t>
            </a:r>
            <a:r>
              <a:rPr lang="en-US" sz="1600" b="0" i="0" dirty="0">
                <a:solidFill>
                  <a:srgbClr val="212121"/>
                </a:solidFill>
                <a:effectLst/>
                <a:highlight>
                  <a:srgbClr val="FFFFFF"/>
                </a:highlight>
                <a:latin typeface="+mj-lt"/>
              </a:rPr>
              <a:t> 🩷 </a:t>
            </a:r>
            <a:r>
              <a:rPr lang="en-US" sz="1600" b="0" i="0" dirty="0">
                <a:effectLst/>
                <a:highlight>
                  <a:srgbClr val="FFFFFF"/>
                </a:highlight>
                <a:latin typeface="+mj-lt"/>
                <a:hlinkClick r:id="rId5"/>
              </a:rPr>
              <a:t>https://t.co/Hz8ctY1bOh</a:t>
            </a:r>
            <a:r>
              <a:rPr lang="en-US" sz="1600" b="0" i="0" dirty="0">
                <a:solidFill>
                  <a:srgbClr val="212121"/>
                </a:solidFill>
                <a:effectLst/>
                <a:highlight>
                  <a:srgbClr val="FFFFFF"/>
                </a:highlight>
                <a:latin typeface="+mj-lt"/>
              </a:rPr>
              <a:t> </a:t>
            </a:r>
          </a:p>
          <a:p>
            <a:br>
              <a:rPr lang="en-US" sz="1600" dirty="0">
                <a:latin typeface="+mj-lt"/>
              </a:rPr>
            </a:br>
            <a:endParaRPr lang="en-IN" sz="1600" dirty="0">
              <a:latin typeface="+mj-lt"/>
            </a:endParaRPr>
          </a:p>
        </p:txBody>
      </p:sp>
    </p:spTree>
    <p:extLst>
      <p:ext uri="{BB962C8B-B14F-4D97-AF65-F5344CB8AC3E}">
        <p14:creationId xmlns:p14="http://schemas.microsoft.com/office/powerpoint/2010/main" val="350627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95E4262B-5141-45B1-A1AD-E2736D0F1B45}"/>
              </a:ext>
            </a:extLst>
          </p:cNvPr>
          <p:cNvSpPr txBox="1"/>
          <p:nvPr/>
        </p:nvSpPr>
        <p:spPr>
          <a:xfrm>
            <a:off x="4345036" y="-339426"/>
            <a:ext cx="7352062" cy="1494117"/>
          </a:xfrm>
          <a:prstGeom prst="rect">
            <a:avLst/>
          </a:prstGeom>
        </p:spPr>
        <p:txBody>
          <a:bodyPr vert="horz" lIns="91440" tIns="45720" rIns="91440" bIns="45720" rtlCol="0" anchor="b">
            <a:normAutofit/>
          </a:bodyPr>
          <a:lstStyle/>
          <a:p>
            <a:pPr>
              <a:lnSpc>
                <a:spcPct val="90000"/>
              </a:lnSpc>
              <a:spcBef>
                <a:spcPts val="1000"/>
              </a:spcBef>
            </a:pPr>
            <a:r>
              <a:rPr lang="en-US" sz="2800" b="1" kern="1200" dirty="0">
                <a:latin typeface="+mn-lt"/>
                <a:ea typeface="+mn-ea"/>
                <a:cs typeface="+mn-cs"/>
              </a:rPr>
              <a:t>Top Documents from Best Performing Model NMF:</a:t>
            </a:r>
          </a:p>
        </p:txBody>
      </p:sp>
      <p:sp>
        <p:nvSpPr>
          <p:cNvPr id="6" name="TextBox 5">
            <a:extLst>
              <a:ext uri="{FF2B5EF4-FFF2-40B4-BE49-F238E27FC236}">
                <a16:creationId xmlns:a16="http://schemas.microsoft.com/office/drawing/2014/main" id="{AB8E317A-B9B8-7CFE-2B9E-EEDEDE4910BB}"/>
              </a:ext>
            </a:extLst>
          </p:cNvPr>
          <p:cNvSpPr txBox="1"/>
          <p:nvPr/>
        </p:nvSpPr>
        <p:spPr>
          <a:xfrm>
            <a:off x="4345036" y="1418411"/>
            <a:ext cx="7748866" cy="5262979"/>
          </a:xfrm>
          <a:prstGeom prst="rect">
            <a:avLst/>
          </a:prstGeom>
          <a:noFill/>
        </p:spPr>
        <p:txBody>
          <a:bodyPr wrap="square" rtlCol="0">
            <a:spAutoFit/>
          </a:bodyPr>
          <a:lstStyle/>
          <a:p>
            <a:r>
              <a:rPr lang="en-US" sz="1800" b="1" dirty="0">
                <a:latin typeface="+mj-lt"/>
              </a:rPr>
              <a:t>Topic 2: </a:t>
            </a:r>
            <a:r>
              <a:rPr lang="en-IN" sz="1800" b="1" dirty="0">
                <a:solidFill>
                  <a:srgbClr val="212121"/>
                </a:solidFill>
                <a:effectLst/>
                <a:highlight>
                  <a:srgbClr val="EEEEEE"/>
                </a:highlight>
                <a:latin typeface="Roboto" panose="02000000000000000000" pitchFamily="2" charset="0"/>
                <a:ea typeface="Aptos" panose="020B0004020202020204" pitchFamily="34" charset="0"/>
                <a:cs typeface="Times New Roman" panose="02020603050405020304" pitchFamily="18" charset="0"/>
              </a:rPr>
              <a:t>Celebrations and Achievements </a:t>
            </a:r>
            <a:r>
              <a:rPr lang="en-US" sz="1800" b="1" dirty="0">
                <a:latin typeface="+mj-lt"/>
              </a:rPr>
              <a:t>:</a:t>
            </a:r>
          </a:p>
          <a:p>
            <a:br>
              <a:rPr lang="en-US" sz="1800" dirty="0">
                <a:latin typeface="+mj-lt"/>
              </a:rPr>
            </a:br>
            <a:r>
              <a:rPr lang="en-US" sz="1600" b="1" i="0" dirty="0">
                <a:solidFill>
                  <a:srgbClr val="212121"/>
                </a:solidFill>
                <a:effectLst/>
                <a:highlight>
                  <a:srgbClr val="FFFFFF"/>
                </a:highlight>
                <a:latin typeface="+mj-lt"/>
              </a:rPr>
              <a:t>Post : </a:t>
            </a:r>
            <a:r>
              <a:rPr lang="en-IN" sz="1400" b="0" i="0" dirty="0">
                <a:solidFill>
                  <a:srgbClr val="212121"/>
                </a:solidFill>
                <a:effectLst/>
                <a:highlight>
                  <a:srgbClr val="FFFFFF"/>
                </a:highlight>
                <a:latin typeface="+mj-lt"/>
              </a:rPr>
              <a:t>down and disheartened by things today, but </a:t>
            </a:r>
            <a:r>
              <a:rPr lang="en-IN" sz="1400" b="0" i="0" dirty="0" err="1">
                <a:solidFill>
                  <a:srgbClr val="212121"/>
                </a:solidFill>
                <a:effectLst/>
                <a:highlight>
                  <a:srgbClr val="FFFFFF"/>
                </a:highlight>
                <a:latin typeface="+mj-lt"/>
              </a:rPr>
              <a:t>i</a:t>
            </a:r>
            <a:r>
              <a:rPr lang="en-IN" sz="1400" b="0" i="0" dirty="0">
                <a:solidFill>
                  <a:srgbClr val="212121"/>
                </a:solidFill>
                <a:effectLst/>
                <a:highlight>
                  <a:srgbClr val="FFFFFF"/>
                </a:highlight>
                <a:latin typeface="+mj-lt"/>
              </a:rPr>
              <a:t> made it to 24. (</a:t>
            </a:r>
            <a:r>
              <a:rPr lang="en-IN" sz="1400" b="0" i="0" dirty="0" err="1">
                <a:solidFill>
                  <a:srgbClr val="212121"/>
                </a:solidFill>
                <a:effectLst/>
                <a:highlight>
                  <a:srgbClr val="FFFFFF"/>
                </a:highlight>
                <a:latin typeface="+mj-lt"/>
              </a:rPr>
              <a:t>i’m</a:t>
            </a:r>
            <a:r>
              <a:rPr lang="en-IN" sz="1400" b="0" i="0" dirty="0">
                <a:solidFill>
                  <a:srgbClr val="212121"/>
                </a:solidFill>
                <a:effectLst/>
                <a:highlight>
                  <a:srgbClr val="FFFFFF"/>
                </a:highlight>
                <a:latin typeface="+mj-lt"/>
              </a:rPr>
              <a:t> also spending it at work rip) </a:t>
            </a:r>
            <a:r>
              <a:rPr lang="en-IN" sz="1400" b="0" i="0" dirty="0" err="1">
                <a:solidFill>
                  <a:srgbClr val="212121"/>
                </a:solidFill>
                <a:effectLst/>
                <a:highlight>
                  <a:srgbClr val="FFFFFF"/>
                </a:highlight>
                <a:latin typeface="+mj-lt"/>
              </a:rPr>
              <a:t>i’m</a:t>
            </a:r>
            <a:r>
              <a:rPr lang="en-IN" sz="1400" b="0" i="0" dirty="0">
                <a:solidFill>
                  <a:srgbClr val="212121"/>
                </a:solidFill>
                <a:effectLst/>
                <a:highlight>
                  <a:srgbClr val="FFFFFF"/>
                </a:highlight>
                <a:latin typeface="+mj-lt"/>
              </a:rPr>
              <a:t> still on my break, but </a:t>
            </a:r>
            <a:r>
              <a:rPr lang="en-IN" sz="1400" b="0" i="0" dirty="0" err="1">
                <a:solidFill>
                  <a:srgbClr val="212121"/>
                </a:solidFill>
                <a:effectLst/>
                <a:highlight>
                  <a:srgbClr val="FFFFFF"/>
                </a:highlight>
                <a:latin typeface="+mj-lt"/>
              </a:rPr>
              <a:t>i</a:t>
            </a:r>
            <a:r>
              <a:rPr lang="en-IN" sz="1400" b="0" i="0" dirty="0">
                <a:solidFill>
                  <a:srgbClr val="212121"/>
                </a:solidFill>
                <a:effectLst/>
                <a:highlight>
                  <a:srgbClr val="FFFFFF"/>
                </a:highlight>
                <a:latin typeface="+mj-lt"/>
              </a:rPr>
              <a:t> wanted to check in. hope everyone is well. </a:t>
            </a:r>
            <a:r>
              <a:rPr lang="en-IN" sz="1400" b="0" i="0" dirty="0" err="1">
                <a:solidFill>
                  <a:srgbClr val="212121"/>
                </a:solidFill>
                <a:effectLst/>
                <a:highlight>
                  <a:srgbClr val="FFFFFF"/>
                </a:highlight>
                <a:latin typeface="+mj-lt"/>
              </a:rPr>
              <a:t>i’ll</a:t>
            </a:r>
            <a:r>
              <a:rPr lang="en-IN" sz="1400" b="0" i="0" dirty="0">
                <a:solidFill>
                  <a:srgbClr val="212121"/>
                </a:solidFill>
                <a:effectLst/>
                <a:highlight>
                  <a:srgbClr val="FFFFFF"/>
                </a:highlight>
                <a:latin typeface="+mj-lt"/>
              </a:rPr>
              <a:t> be back with a new fic this month as a gift to you all. </a:t>
            </a:r>
            <a:r>
              <a:rPr lang="en-IN" sz="1400" b="0" i="0" dirty="0" err="1">
                <a:solidFill>
                  <a:srgbClr val="212121"/>
                </a:solidFill>
                <a:effectLst/>
                <a:highlight>
                  <a:srgbClr val="FFFFFF"/>
                </a:highlight>
                <a:latin typeface="+mj-lt"/>
              </a:rPr>
              <a:t>i</a:t>
            </a:r>
            <a:r>
              <a:rPr lang="en-IN" sz="1400" b="0" i="0" dirty="0">
                <a:solidFill>
                  <a:srgbClr val="212121"/>
                </a:solidFill>
                <a:effectLst/>
                <a:highlight>
                  <a:srgbClr val="FFFFFF"/>
                </a:highlight>
                <a:latin typeface="+mj-lt"/>
              </a:rPr>
              <a:t> hope u enjoy it. &amp;lt;3 be back soon ( ´ </a:t>
            </a:r>
            <a:r>
              <a:rPr lang="el-GR" sz="1400" b="0" i="0" dirty="0">
                <a:solidFill>
                  <a:srgbClr val="212121"/>
                </a:solidFill>
                <a:effectLst/>
                <a:highlight>
                  <a:srgbClr val="FFFFFF"/>
                </a:highlight>
                <a:latin typeface="+mj-lt"/>
              </a:rPr>
              <a:t>ω ` )</a:t>
            </a:r>
            <a:r>
              <a:rPr lang="ja-JP" altLang="en-US" sz="1400" b="0" i="0" dirty="0">
                <a:solidFill>
                  <a:srgbClr val="212121"/>
                </a:solidFill>
                <a:effectLst/>
                <a:highlight>
                  <a:srgbClr val="FFFFFF"/>
                </a:highlight>
                <a:latin typeface="+mj-lt"/>
              </a:rPr>
              <a:t>ノ </a:t>
            </a:r>
            <a:r>
              <a:rPr lang="en-IN" sz="1400" b="0" i="0" dirty="0">
                <a:effectLst/>
                <a:highlight>
                  <a:srgbClr val="FFFFFF"/>
                </a:highlight>
                <a:latin typeface="+mj-lt"/>
                <a:hlinkClick r:id="rId3"/>
              </a:rPr>
              <a:t>https://t.co/ba6JNDP9Up</a:t>
            </a:r>
          </a:p>
          <a:p>
            <a:endParaRPr lang="en-IN" sz="1400" b="0" i="0" dirty="0">
              <a:effectLst/>
              <a:highlight>
                <a:srgbClr val="FFFFFF"/>
              </a:highlight>
              <a:latin typeface="+mj-lt"/>
              <a:hlinkClick r:id="rId3"/>
            </a:endParaRPr>
          </a:p>
          <a:p>
            <a:r>
              <a:rPr lang="en-IN" sz="1400" b="1" i="1" dirty="0">
                <a:solidFill>
                  <a:srgbClr val="212121"/>
                </a:solidFill>
                <a:highlight>
                  <a:srgbClr val="FFFFFF"/>
                </a:highlight>
                <a:latin typeface="+mj-lt"/>
                <a:ea typeface="Times New Roman" panose="02020603050405020304" pitchFamily="18" charset="0"/>
              </a:rPr>
              <a:t>Responses:</a:t>
            </a:r>
            <a:endParaRPr lang="en-US" sz="1400" b="1" i="0" dirty="0">
              <a:solidFill>
                <a:srgbClr val="212121"/>
              </a:solidFill>
              <a:effectLst/>
              <a:highlight>
                <a:srgbClr val="FFFFFF"/>
              </a:highlight>
              <a:latin typeface="+mj-lt"/>
            </a:endParaRPr>
          </a:p>
          <a:p>
            <a:r>
              <a:rPr lang="en-IN" sz="1400" i="1" dirty="0">
                <a:solidFill>
                  <a:srgbClr val="212121"/>
                </a:solidFill>
                <a:highlight>
                  <a:srgbClr val="FFFFFF"/>
                </a:highlight>
                <a:latin typeface="+mj-lt"/>
                <a:ea typeface="Times New Roman" panose="02020603050405020304" pitchFamily="18" charset="0"/>
              </a:rPr>
              <a:t>Response 1 </a:t>
            </a:r>
            <a:r>
              <a:rPr lang="en-IN" sz="1400" b="0" i="0" dirty="0">
                <a:effectLst/>
                <a:highlight>
                  <a:srgbClr val="FFFFFF"/>
                </a:highlight>
                <a:latin typeface="+mj-lt"/>
                <a:hlinkClick r:id="rId3"/>
              </a:rPr>
              <a:t>-</a:t>
            </a:r>
            <a:r>
              <a:rPr lang="en-IN" sz="1400" b="0" i="0" dirty="0">
                <a:solidFill>
                  <a:srgbClr val="212121"/>
                </a:solidFill>
                <a:effectLst/>
                <a:highlight>
                  <a:srgbClr val="FFFFFF"/>
                </a:highlight>
                <a:latin typeface="+mj-lt"/>
              </a:rPr>
              <a:t> @sonderstarlight Happy Happy … enjoy </a:t>
            </a:r>
            <a:r>
              <a:rPr lang="en-IN" sz="1400" b="0" i="0" dirty="0">
                <a:effectLst/>
                <a:highlight>
                  <a:srgbClr val="FFFFFF"/>
                </a:highlight>
                <a:latin typeface="+mj-lt"/>
                <a:hlinkClick r:id="rId4"/>
              </a:rPr>
              <a:t>https://t.co/</a:t>
            </a:r>
            <a:r>
              <a:rPr lang="en-IN" sz="1400" b="0" i="0" dirty="0" err="1">
                <a:effectLst/>
                <a:highlight>
                  <a:srgbClr val="FFFFFF"/>
                </a:highlight>
                <a:latin typeface="+mj-lt"/>
                <a:hlinkClick r:id="rId4"/>
              </a:rPr>
              <a:t>fTtkyznHVZ</a:t>
            </a:r>
            <a:r>
              <a:rPr lang="en-IN" sz="1400" b="0" i="0" dirty="0">
                <a:effectLst/>
                <a:highlight>
                  <a:srgbClr val="FFFFFF"/>
                </a:highlight>
                <a:latin typeface="+mj-lt"/>
                <a:hlinkClick r:id="rId4"/>
              </a:rPr>
              <a:t>...</a:t>
            </a:r>
          </a:p>
          <a:p>
            <a:r>
              <a:rPr lang="en-IN" sz="1400" i="1" dirty="0">
                <a:solidFill>
                  <a:srgbClr val="212121"/>
                </a:solidFill>
                <a:highlight>
                  <a:srgbClr val="FFFFFF"/>
                </a:highlight>
                <a:latin typeface="+mj-lt"/>
                <a:ea typeface="Times New Roman" panose="02020603050405020304" pitchFamily="18" charset="0"/>
              </a:rPr>
              <a:t>Response 2</a:t>
            </a:r>
            <a:r>
              <a:rPr lang="en-IN" sz="1400" b="0" i="0" dirty="0">
                <a:effectLst/>
                <a:highlight>
                  <a:srgbClr val="FFFFFF"/>
                </a:highlight>
                <a:latin typeface="+mj-lt"/>
                <a:hlinkClick r:id="rId4"/>
              </a:rPr>
              <a:t>-</a:t>
            </a:r>
            <a:r>
              <a:rPr lang="en-IN" sz="1400" b="0" i="0" dirty="0">
                <a:solidFill>
                  <a:srgbClr val="212121"/>
                </a:solidFill>
                <a:effectLst/>
                <a:highlight>
                  <a:srgbClr val="FFFFFF"/>
                </a:highlight>
                <a:latin typeface="+mj-lt"/>
              </a:rPr>
              <a:t> @sonderstarlight Happy birthday Siren!! 🩵💙🎉 Sending best wishes your way, may this year bring you many moments of love and happiness. Treat yourself, you deserve it- take care </a:t>
            </a:r>
            <a:r>
              <a:rPr lang="en-IN" sz="1400" b="0" i="0" dirty="0">
                <a:effectLst/>
                <a:highlight>
                  <a:srgbClr val="FFFFFF"/>
                </a:highlight>
                <a:latin typeface="+mj-lt"/>
                <a:hlinkClick r:id="rId5"/>
              </a:rPr>
              <a:t>https://t.co/O4atCzDBfc...</a:t>
            </a:r>
          </a:p>
          <a:p>
            <a:r>
              <a:rPr lang="en-IN" sz="1400" i="1" dirty="0">
                <a:solidFill>
                  <a:srgbClr val="212121"/>
                </a:solidFill>
                <a:highlight>
                  <a:srgbClr val="FFFFFF"/>
                </a:highlight>
                <a:latin typeface="+mj-lt"/>
                <a:ea typeface="Times New Roman" panose="02020603050405020304" pitchFamily="18" charset="0"/>
              </a:rPr>
              <a:t>Response 3</a:t>
            </a:r>
            <a:r>
              <a:rPr lang="en-IN" sz="1400" b="0" i="0" dirty="0">
                <a:effectLst/>
                <a:highlight>
                  <a:srgbClr val="FFFFFF"/>
                </a:highlight>
                <a:latin typeface="+mj-lt"/>
                <a:hlinkClick r:id="rId5"/>
              </a:rPr>
              <a:t>-</a:t>
            </a:r>
            <a:r>
              <a:rPr lang="en-IN" sz="1400" b="0" i="0" dirty="0">
                <a:solidFill>
                  <a:srgbClr val="212121"/>
                </a:solidFill>
                <a:effectLst/>
                <a:highlight>
                  <a:srgbClr val="FFFFFF"/>
                </a:highlight>
                <a:latin typeface="+mj-lt"/>
              </a:rPr>
              <a:t> @sonderstarlight happy birthday!!...1328578923580502016- @sonderstarlight Happy </a:t>
            </a:r>
            <a:r>
              <a:rPr lang="en-IN" sz="1400" b="0" i="0" dirty="0" err="1">
                <a:solidFill>
                  <a:srgbClr val="212121"/>
                </a:solidFill>
                <a:effectLst/>
                <a:highlight>
                  <a:srgbClr val="FFFFFF"/>
                </a:highlight>
                <a:latin typeface="+mj-lt"/>
              </a:rPr>
              <a:t>happy</a:t>
            </a:r>
            <a:r>
              <a:rPr lang="en-IN" sz="1400" b="0" i="0" dirty="0">
                <a:solidFill>
                  <a:srgbClr val="212121"/>
                </a:solidFill>
                <a:effectLst/>
                <a:highlight>
                  <a:srgbClr val="FFFFFF"/>
                </a:highlight>
                <a:latin typeface="+mj-lt"/>
              </a:rPr>
              <a:t> day to you 💛💛💛💛💛💛💛💛...1</a:t>
            </a:r>
          </a:p>
          <a:p>
            <a:r>
              <a:rPr lang="en-IN" sz="1400" i="1" dirty="0">
                <a:solidFill>
                  <a:srgbClr val="212121"/>
                </a:solidFill>
                <a:highlight>
                  <a:srgbClr val="FFFFFF"/>
                </a:highlight>
                <a:latin typeface="+mj-lt"/>
                <a:ea typeface="Times New Roman" panose="02020603050405020304" pitchFamily="18" charset="0"/>
              </a:rPr>
              <a:t>Response 4</a:t>
            </a:r>
            <a:r>
              <a:rPr lang="en-IN" sz="1400" b="0" i="0" dirty="0">
                <a:solidFill>
                  <a:srgbClr val="212121"/>
                </a:solidFill>
                <a:effectLst/>
                <a:highlight>
                  <a:srgbClr val="FFFFFF"/>
                </a:highlight>
                <a:latin typeface="+mj-lt"/>
              </a:rPr>
              <a:t>- @sonderstarlight happy </a:t>
            </a:r>
            <a:r>
              <a:rPr lang="en-IN" sz="1400" b="0" i="0" dirty="0" err="1">
                <a:solidFill>
                  <a:srgbClr val="212121"/>
                </a:solidFill>
                <a:effectLst/>
                <a:highlight>
                  <a:srgbClr val="FFFFFF"/>
                </a:highlight>
                <a:latin typeface="+mj-lt"/>
              </a:rPr>
              <a:t>bday</a:t>
            </a:r>
            <a:r>
              <a:rPr lang="en-IN" sz="1400" b="0" i="0" dirty="0">
                <a:solidFill>
                  <a:srgbClr val="212121"/>
                </a:solidFill>
                <a:effectLst/>
                <a:highlight>
                  <a:srgbClr val="FFFFFF"/>
                </a:highlight>
                <a:latin typeface="+mj-lt"/>
              </a:rPr>
              <a:t> bb!!! hope you feel better soon and get lots of hugs and rest. stay hydrated!...</a:t>
            </a:r>
          </a:p>
          <a:p>
            <a:r>
              <a:rPr lang="en-IN" sz="1400" i="1" dirty="0">
                <a:solidFill>
                  <a:srgbClr val="212121"/>
                </a:solidFill>
                <a:highlight>
                  <a:srgbClr val="FFFFFF"/>
                </a:highlight>
                <a:latin typeface="+mj-lt"/>
                <a:ea typeface="Times New Roman" panose="02020603050405020304" pitchFamily="18" charset="0"/>
              </a:rPr>
              <a:t>Response 5</a:t>
            </a:r>
            <a:r>
              <a:rPr lang="en-IN" sz="1400" b="0" i="0" dirty="0">
                <a:solidFill>
                  <a:srgbClr val="212121"/>
                </a:solidFill>
                <a:effectLst/>
                <a:highlight>
                  <a:srgbClr val="FFFFFF"/>
                </a:highlight>
                <a:latin typeface="+mj-lt"/>
              </a:rPr>
              <a:t>- @sonderstarlight HAPPY BALLOONY DAY SIREN!!!! 😍🥰🥰🥳🥳🥳🪷🪷🪷🪷🪷🪷🪷🪷🪷 Please take some rest and enjoy your favourites if you can!...</a:t>
            </a:r>
          </a:p>
          <a:p>
            <a:r>
              <a:rPr lang="en-IN" sz="1400" i="1" dirty="0">
                <a:solidFill>
                  <a:srgbClr val="212121"/>
                </a:solidFill>
                <a:highlight>
                  <a:srgbClr val="FFFFFF"/>
                </a:highlight>
                <a:latin typeface="+mj-lt"/>
                <a:ea typeface="Times New Roman" panose="02020603050405020304" pitchFamily="18" charset="0"/>
              </a:rPr>
              <a:t>Response 6</a:t>
            </a:r>
            <a:r>
              <a:rPr lang="en-IN" sz="1400" b="0" i="0" dirty="0">
                <a:solidFill>
                  <a:srgbClr val="212121"/>
                </a:solidFill>
                <a:effectLst/>
                <a:highlight>
                  <a:srgbClr val="FFFFFF"/>
                </a:highlight>
                <a:latin typeface="+mj-lt"/>
              </a:rPr>
              <a:t>- @sonderstarlight happy birthday! 🎉 I know birthdays can be rough sometimes, but I hope there are some moments you can enjoy!...</a:t>
            </a:r>
          </a:p>
          <a:p>
            <a:r>
              <a:rPr lang="en-IN" sz="1400" i="1" dirty="0">
                <a:solidFill>
                  <a:srgbClr val="212121"/>
                </a:solidFill>
                <a:highlight>
                  <a:srgbClr val="FFFFFF"/>
                </a:highlight>
                <a:latin typeface="+mj-lt"/>
                <a:ea typeface="Times New Roman" panose="02020603050405020304" pitchFamily="18" charset="0"/>
              </a:rPr>
              <a:t>Response 7</a:t>
            </a:r>
            <a:r>
              <a:rPr lang="en-IN" sz="1400" b="0" i="0" dirty="0">
                <a:solidFill>
                  <a:srgbClr val="212121"/>
                </a:solidFill>
                <a:effectLst/>
                <a:highlight>
                  <a:srgbClr val="FFFFFF"/>
                </a:highlight>
                <a:latin typeface="+mj-lt"/>
              </a:rPr>
              <a:t>- @sonderstarlight happy birthday💕! </a:t>
            </a:r>
            <a:r>
              <a:rPr lang="en-IN" sz="1400" b="0" i="0" dirty="0" err="1">
                <a:solidFill>
                  <a:srgbClr val="212121"/>
                </a:solidFill>
                <a:effectLst/>
                <a:highlight>
                  <a:srgbClr val="FFFFFF"/>
                </a:highlight>
                <a:latin typeface="+mj-lt"/>
              </a:rPr>
              <a:t>i</a:t>
            </a:r>
            <a:r>
              <a:rPr lang="en-IN" sz="1400" b="0" i="0" dirty="0">
                <a:solidFill>
                  <a:srgbClr val="212121"/>
                </a:solidFill>
                <a:effectLst/>
                <a:highlight>
                  <a:srgbClr val="FFFFFF"/>
                </a:highlight>
                <a:latin typeface="+mj-lt"/>
              </a:rPr>
              <a:t> wish you lots of happiness and </a:t>
            </a:r>
            <a:r>
              <a:rPr lang="en-IN" sz="1400" b="0" i="0" dirty="0" err="1">
                <a:solidFill>
                  <a:srgbClr val="212121"/>
                </a:solidFill>
                <a:effectLst/>
                <a:highlight>
                  <a:srgbClr val="FFFFFF"/>
                </a:highlight>
                <a:latin typeface="+mj-lt"/>
              </a:rPr>
              <a:t>i</a:t>
            </a:r>
            <a:r>
              <a:rPr lang="en-IN" sz="1400" b="0" i="0" dirty="0">
                <a:solidFill>
                  <a:srgbClr val="212121"/>
                </a:solidFill>
                <a:effectLst/>
                <a:highlight>
                  <a:srgbClr val="FFFFFF"/>
                </a:highlight>
                <a:latin typeface="+mj-lt"/>
              </a:rPr>
              <a:t> hope you enjoy your day! 🩵...</a:t>
            </a:r>
            <a:endParaRPr lang="en-IN" sz="1400" dirty="0">
              <a:latin typeface="+mj-lt"/>
            </a:endParaRPr>
          </a:p>
          <a:p>
            <a:endParaRPr lang="en-IN" dirty="0"/>
          </a:p>
        </p:txBody>
      </p:sp>
    </p:spTree>
    <p:extLst>
      <p:ext uri="{BB962C8B-B14F-4D97-AF65-F5344CB8AC3E}">
        <p14:creationId xmlns:p14="http://schemas.microsoft.com/office/powerpoint/2010/main" val="1556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Contents</a:t>
            </a:r>
          </a:p>
        </p:txBody>
      </p:sp>
      <p:sp>
        <p:nvSpPr>
          <p:cNvPr id="5" name="Content Placeholder 4">
            <a:extLst>
              <a:ext uri="{FF2B5EF4-FFF2-40B4-BE49-F238E27FC236}">
                <a16:creationId xmlns:a16="http://schemas.microsoft.com/office/drawing/2014/main" id="{E0B20269-D467-659A-3157-3D5061D802C0}"/>
              </a:ext>
            </a:extLst>
          </p:cNvPr>
          <p:cNvSpPr>
            <a:spLocks noGrp="1"/>
          </p:cNvSpPr>
          <p:nvPr>
            <p:ph idx="1"/>
          </p:nvPr>
        </p:nvSpPr>
        <p:spPr>
          <a:xfrm>
            <a:off x="1371599" y="2318197"/>
            <a:ext cx="9724031" cy="3683358"/>
          </a:xfrm>
        </p:spPr>
        <p:txBody>
          <a:bodyPr anchor="ctr">
            <a:normAutofit/>
          </a:bodyPr>
          <a:lstStyle/>
          <a:p>
            <a:pPr marL="457200" indent="-457200">
              <a:buFont typeface="+mj-lt"/>
              <a:buAutoNum type="arabicPeriod"/>
            </a:pPr>
            <a:r>
              <a:rPr lang="en-IN" sz="2000" dirty="0"/>
              <a:t>Objective</a:t>
            </a:r>
          </a:p>
          <a:p>
            <a:pPr marL="457200" indent="-457200">
              <a:buFont typeface="+mj-lt"/>
              <a:buAutoNum type="arabicPeriod"/>
            </a:pPr>
            <a:r>
              <a:rPr lang="en-IN" sz="2000" dirty="0"/>
              <a:t>Background</a:t>
            </a:r>
          </a:p>
          <a:p>
            <a:pPr marL="457200" indent="-457200">
              <a:buFont typeface="+mj-lt"/>
              <a:buAutoNum type="arabicPeriod"/>
            </a:pPr>
            <a:r>
              <a:rPr lang="en-IN" sz="2000" dirty="0"/>
              <a:t>Research Workflow</a:t>
            </a:r>
          </a:p>
          <a:p>
            <a:pPr marL="457200" indent="-457200">
              <a:buFont typeface="+mj-lt"/>
              <a:buAutoNum type="arabicPeriod"/>
            </a:pPr>
            <a:r>
              <a:rPr lang="en-IN" sz="2000" dirty="0"/>
              <a:t>Methodology</a:t>
            </a:r>
          </a:p>
          <a:p>
            <a:pPr marL="457200" indent="-457200">
              <a:buFont typeface="+mj-lt"/>
              <a:buAutoNum type="arabicPeriod"/>
            </a:pPr>
            <a:r>
              <a:rPr lang="en-IN" sz="2000" dirty="0"/>
              <a:t>Results</a:t>
            </a:r>
          </a:p>
          <a:p>
            <a:pPr marL="457200" indent="-457200">
              <a:buFont typeface="+mj-lt"/>
              <a:buAutoNum type="arabicPeriod"/>
            </a:pPr>
            <a:r>
              <a:rPr lang="en-IN" sz="2000" dirty="0"/>
              <a:t>Evaluation and Comparative Study</a:t>
            </a:r>
          </a:p>
          <a:p>
            <a:pPr marL="457200" indent="-457200">
              <a:buFont typeface="+mj-lt"/>
              <a:buAutoNum type="arabicPeriod"/>
            </a:pPr>
            <a:r>
              <a:rPr lang="en-IN" sz="2000" dirty="0"/>
              <a:t>Future Work</a:t>
            </a:r>
          </a:p>
          <a:p>
            <a:pPr marL="457200" indent="-457200">
              <a:buFont typeface="+mj-lt"/>
              <a:buAutoNum type="arabicPeriod"/>
            </a:pPr>
            <a:r>
              <a:rPr lang="en-IN" sz="2000" dirty="0"/>
              <a:t>Conclusion</a:t>
            </a:r>
          </a:p>
          <a:p>
            <a:pPr marL="457200" indent="-457200">
              <a:buFont typeface="+mj-lt"/>
              <a:buAutoNum type="arabicPeriod"/>
            </a:pPr>
            <a:r>
              <a:rPr lang="en-IN" sz="2000" dirty="0"/>
              <a:t>References</a:t>
            </a:r>
          </a:p>
          <a:p>
            <a:endParaRPr lang="en-IN" sz="2000" dirty="0"/>
          </a:p>
          <a:p>
            <a:endParaRPr lang="en-IN" sz="2000" dirty="0"/>
          </a:p>
        </p:txBody>
      </p:sp>
    </p:spTree>
    <p:extLst>
      <p:ext uri="{BB962C8B-B14F-4D97-AF65-F5344CB8AC3E}">
        <p14:creationId xmlns:p14="http://schemas.microsoft.com/office/powerpoint/2010/main" val="394899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Results</a:t>
            </a:r>
          </a:p>
        </p:txBody>
      </p:sp>
      <p:sp>
        <p:nvSpPr>
          <p:cNvPr id="4" name="TextBox 3">
            <a:extLst>
              <a:ext uri="{FF2B5EF4-FFF2-40B4-BE49-F238E27FC236}">
                <a16:creationId xmlns:a16="http://schemas.microsoft.com/office/drawing/2014/main" id="{B939BE55-393C-69CB-3075-D9C3CCE9EB80}"/>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br>
              <a:rPr lang="en-US" sz="500" kern="1200" dirty="0">
                <a:solidFill>
                  <a:srgbClr val="FFFFFF"/>
                </a:solidFill>
                <a:latin typeface="+mn-lt"/>
                <a:ea typeface="+mn-ea"/>
                <a:cs typeface="+mn-cs"/>
              </a:rPr>
            </a:br>
            <a:endParaRPr lang="en-US" sz="500" kern="1200" dirty="0">
              <a:solidFill>
                <a:srgbClr val="FFFFFF"/>
              </a:solidFill>
              <a:latin typeface="+mn-lt"/>
              <a:ea typeface="+mn-ea"/>
              <a:cs typeface="+mn-cs"/>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95E4262B-5141-45B1-A1AD-E2736D0F1B45}"/>
              </a:ext>
            </a:extLst>
          </p:cNvPr>
          <p:cNvSpPr txBox="1"/>
          <p:nvPr/>
        </p:nvSpPr>
        <p:spPr>
          <a:xfrm>
            <a:off x="4495809" y="-268347"/>
            <a:ext cx="7352062" cy="1494117"/>
          </a:xfrm>
          <a:prstGeom prst="rect">
            <a:avLst/>
          </a:prstGeom>
        </p:spPr>
        <p:txBody>
          <a:bodyPr vert="horz" lIns="91440" tIns="45720" rIns="91440" bIns="45720" rtlCol="0" anchor="b">
            <a:normAutofit/>
          </a:bodyPr>
          <a:lstStyle/>
          <a:p>
            <a:pPr>
              <a:lnSpc>
                <a:spcPct val="90000"/>
              </a:lnSpc>
              <a:spcBef>
                <a:spcPts val="1000"/>
              </a:spcBef>
            </a:pPr>
            <a:r>
              <a:rPr lang="en-US" sz="2800" b="1" kern="1200" dirty="0">
                <a:latin typeface="+mn-lt"/>
                <a:ea typeface="+mn-ea"/>
                <a:cs typeface="+mn-cs"/>
              </a:rPr>
              <a:t>Top Documents from Best Performing Model NMF:</a:t>
            </a:r>
          </a:p>
        </p:txBody>
      </p:sp>
      <p:sp>
        <p:nvSpPr>
          <p:cNvPr id="6" name="TextBox 5">
            <a:extLst>
              <a:ext uri="{FF2B5EF4-FFF2-40B4-BE49-F238E27FC236}">
                <a16:creationId xmlns:a16="http://schemas.microsoft.com/office/drawing/2014/main" id="{9488F298-CEC1-2856-6211-3ED639E639C4}"/>
              </a:ext>
            </a:extLst>
          </p:cNvPr>
          <p:cNvSpPr txBox="1"/>
          <p:nvPr/>
        </p:nvSpPr>
        <p:spPr>
          <a:xfrm>
            <a:off x="4606724" y="1805651"/>
            <a:ext cx="7500396" cy="4308872"/>
          </a:xfrm>
          <a:prstGeom prst="rect">
            <a:avLst/>
          </a:prstGeom>
          <a:noFill/>
        </p:spPr>
        <p:txBody>
          <a:bodyPr wrap="square" rtlCol="0">
            <a:spAutoFit/>
          </a:bodyPr>
          <a:lstStyle/>
          <a:p>
            <a:r>
              <a:rPr lang="en-US" sz="1800" b="1" dirty="0">
                <a:latin typeface="+mj-lt"/>
              </a:rPr>
              <a:t>Topic 3:  </a:t>
            </a:r>
            <a:r>
              <a:rPr lang="en-IN" sz="1800" b="1" dirty="0">
                <a:solidFill>
                  <a:srgbClr val="212121"/>
                </a:solidFill>
                <a:effectLst/>
                <a:highlight>
                  <a:srgbClr val="EEEEEE"/>
                </a:highlight>
                <a:latin typeface="Roboto" panose="02000000000000000000" pitchFamily="2" charset="0"/>
                <a:ea typeface="Aptos" panose="020B0004020202020204" pitchFamily="34" charset="0"/>
                <a:cs typeface="Times New Roman" panose="02020603050405020304" pitchFamily="18" charset="0"/>
              </a:rPr>
              <a:t>Requests for Help:</a:t>
            </a:r>
          </a:p>
          <a:p>
            <a:br>
              <a:rPr lang="en-US" sz="1600" b="1" dirty="0">
                <a:latin typeface="+mj-lt"/>
              </a:rPr>
            </a:br>
            <a:r>
              <a:rPr lang="en-US" sz="1600" b="1" i="0" dirty="0">
                <a:solidFill>
                  <a:srgbClr val="212121"/>
                </a:solidFill>
                <a:effectLst/>
                <a:highlight>
                  <a:srgbClr val="FFFFFF"/>
                </a:highlight>
                <a:latin typeface="+mj-lt"/>
              </a:rPr>
              <a:t>Post : </a:t>
            </a:r>
            <a:r>
              <a:rPr lang="en-US" sz="1600" b="0" i="0" dirty="0">
                <a:solidFill>
                  <a:srgbClr val="212121"/>
                </a:solidFill>
                <a:effectLst/>
                <a:highlight>
                  <a:srgbClr val="FFFFFF"/>
                </a:highlight>
                <a:latin typeface="+mj-lt"/>
              </a:rPr>
              <a:t>HELP I AM NOT OKAY OMG </a:t>
            </a:r>
            <a:r>
              <a:rPr lang="en-US" sz="1600" b="0" i="0" dirty="0">
                <a:effectLst/>
                <a:highlight>
                  <a:srgbClr val="FFFFFF"/>
                </a:highlight>
                <a:latin typeface="+mj-lt"/>
                <a:hlinkClick r:id="rId3"/>
              </a:rPr>
              <a:t>https://t.co/n3KW0UTznp...</a:t>
            </a:r>
          </a:p>
          <a:p>
            <a:endParaRPr lang="en-US" sz="1600" dirty="0">
              <a:highlight>
                <a:srgbClr val="FFFFFF"/>
              </a:highlight>
              <a:latin typeface="+mj-lt"/>
              <a:hlinkClick r:id="rId3"/>
            </a:endParaRPr>
          </a:p>
          <a:p>
            <a:r>
              <a:rPr lang="en-IN" sz="1600" b="1" i="1" dirty="0">
                <a:solidFill>
                  <a:srgbClr val="212121"/>
                </a:solidFill>
                <a:highlight>
                  <a:srgbClr val="FFFFFF"/>
                </a:highlight>
                <a:latin typeface="+mj-lt"/>
                <a:ea typeface="Times New Roman" panose="02020603050405020304" pitchFamily="18" charset="0"/>
              </a:rPr>
              <a:t>Responses:</a:t>
            </a:r>
            <a:endParaRPr lang="en-US" sz="1600" dirty="0">
              <a:highlight>
                <a:srgbClr val="FFFFFF"/>
              </a:highlight>
              <a:latin typeface="+mj-lt"/>
              <a:hlinkClick r:id="rId3"/>
            </a:endParaRPr>
          </a:p>
          <a:p>
            <a:r>
              <a:rPr lang="en-IN" sz="1600" i="1" dirty="0">
                <a:solidFill>
                  <a:srgbClr val="212121"/>
                </a:solidFill>
                <a:highlight>
                  <a:srgbClr val="FFFFFF"/>
                </a:highlight>
                <a:latin typeface="+mj-lt"/>
                <a:ea typeface="Times New Roman" panose="02020603050405020304" pitchFamily="18" charset="0"/>
              </a:rPr>
              <a:t>Response 1 </a:t>
            </a:r>
            <a:r>
              <a:rPr lang="en-US" sz="1600" b="0" i="0" dirty="0">
                <a:effectLst/>
                <a:highlight>
                  <a:srgbClr val="FFFFFF"/>
                </a:highlight>
                <a:latin typeface="+mj-lt"/>
                <a:hlinkClick r:id="rId3"/>
              </a:rPr>
              <a:t>-</a:t>
            </a:r>
            <a:r>
              <a:rPr lang="en-US" sz="1600" b="0" i="0" dirty="0">
                <a:solidFill>
                  <a:srgbClr val="212121"/>
                </a:solidFill>
                <a:effectLst/>
                <a:highlight>
                  <a:srgbClr val="FFFFFF"/>
                </a:highlight>
                <a:latin typeface="+mj-lt"/>
              </a:rPr>
              <a:t> @Lillinn333 Best way to start your day 🤩...</a:t>
            </a:r>
          </a:p>
          <a:p>
            <a:r>
              <a:rPr lang="en-IN" sz="1600" i="1" dirty="0">
                <a:solidFill>
                  <a:srgbClr val="212121"/>
                </a:solidFill>
                <a:highlight>
                  <a:srgbClr val="FFFFFF"/>
                </a:highlight>
                <a:latin typeface="+mj-lt"/>
                <a:ea typeface="Times New Roman" panose="02020603050405020304" pitchFamily="18" charset="0"/>
              </a:rPr>
              <a:t>Response 2</a:t>
            </a:r>
            <a:r>
              <a:rPr lang="en-US" sz="1600" b="0" i="0" dirty="0">
                <a:solidFill>
                  <a:srgbClr val="212121"/>
                </a:solidFill>
                <a:effectLst/>
                <a:highlight>
                  <a:srgbClr val="FFFFFF"/>
                </a:highlight>
                <a:latin typeface="+mj-lt"/>
              </a:rPr>
              <a:t>- @kxcvxvii I woke up to so much hotness 🫠🫠 I’m melting...</a:t>
            </a:r>
          </a:p>
          <a:p>
            <a:r>
              <a:rPr lang="en-IN" sz="1600" i="1" dirty="0">
                <a:solidFill>
                  <a:srgbClr val="212121"/>
                </a:solidFill>
                <a:highlight>
                  <a:srgbClr val="FFFFFF"/>
                </a:highlight>
                <a:latin typeface="+mj-lt"/>
                <a:ea typeface="Times New Roman" panose="02020603050405020304" pitchFamily="18" charset="0"/>
              </a:rPr>
              <a:t>Response 3</a:t>
            </a:r>
            <a:r>
              <a:rPr lang="en-US" sz="1600" b="0" i="0" dirty="0">
                <a:solidFill>
                  <a:srgbClr val="212121"/>
                </a:solidFill>
                <a:effectLst/>
                <a:highlight>
                  <a:srgbClr val="FFFFFF"/>
                </a:highlight>
                <a:latin typeface="+mj-lt"/>
              </a:rPr>
              <a:t>- @kxcvxvii 😅😅😅😂😂😂😂😂 I think </a:t>
            </a:r>
            <a:r>
              <a:rPr lang="en-US" sz="1600" b="0" i="0" dirty="0" err="1">
                <a:solidFill>
                  <a:srgbClr val="212121"/>
                </a:solidFill>
                <a:effectLst/>
                <a:highlight>
                  <a:srgbClr val="FFFFFF"/>
                </a:highlight>
                <a:latin typeface="+mj-lt"/>
              </a:rPr>
              <a:t>youngbin</a:t>
            </a:r>
            <a:r>
              <a:rPr lang="en-US" sz="1600" b="0" i="0" dirty="0">
                <a:solidFill>
                  <a:srgbClr val="212121"/>
                </a:solidFill>
                <a:effectLst/>
                <a:highlight>
                  <a:srgbClr val="FFFFFF"/>
                </a:highlight>
                <a:latin typeface="+mj-lt"/>
              </a:rPr>
              <a:t> shocked a lot of his wife tonight....</a:t>
            </a:r>
          </a:p>
          <a:p>
            <a:r>
              <a:rPr lang="en-IN" sz="1600" i="1" dirty="0">
                <a:solidFill>
                  <a:srgbClr val="212121"/>
                </a:solidFill>
                <a:highlight>
                  <a:srgbClr val="FFFFFF"/>
                </a:highlight>
                <a:latin typeface="+mj-lt"/>
                <a:ea typeface="Times New Roman" panose="02020603050405020304" pitchFamily="18" charset="0"/>
              </a:rPr>
              <a:t>Response 4</a:t>
            </a:r>
            <a:r>
              <a:rPr lang="en-US" sz="1600" b="0" i="0" dirty="0">
                <a:solidFill>
                  <a:srgbClr val="212121"/>
                </a:solidFill>
                <a:effectLst/>
                <a:highlight>
                  <a:srgbClr val="FFFFFF"/>
                </a:highlight>
                <a:latin typeface="+mj-lt"/>
              </a:rPr>
              <a:t>- @keyz1206 He needs to make me come back to life with a kiss🤭🤭🤭🤭...</a:t>
            </a:r>
          </a:p>
          <a:p>
            <a:r>
              <a:rPr lang="en-IN" sz="1600" i="1" dirty="0">
                <a:solidFill>
                  <a:srgbClr val="212121"/>
                </a:solidFill>
                <a:highlight>
                  <a:srgbClr val="FFFFFF"/>
                </a:highlight>
                <a:latin typeface="+mj-lt"/>
                <a:ea typeface="Times New Roman" panose="02020603050405020304" pitchFamily="18" charset="0"/>
              </a:rPr>
              <a:t>Response 5</a:t>
            </a:r>
            <a:r>
              <a:rPr lang="en-US" sz="1600" b="0" i="0" dirty="0">
                <a:solidFill>
                  <a:srgbClr val="212121"/>
                </a:solidFill>
                <a:effectLst/>
                <a:highlight>
                  <a:srgbClr val="FFFFFF"/>
                </a:highlight>
                <a:latin typeface="+mj-lt"/>
              </a:rPr>
              <a:t>- @kxcvxvii 😅😅😅😅😂😂😂😂 I will tell him in the </a:t>
            </a:r>
            <a:r>
              <a:rPr lang="en-US" sz="1600" b="0" i="0" dirty="0" err="1">
                <a:solidFill>
                  <a:srgbClr val="212121"/>
                </a:solidFill>
                <a:effectLst/>
                <a:highlight>
                  <a:srgbClr val="FFFFFF"/>
                </a:highlight>
                <a:latin typeface="+mj-lt"/>
              </a:rPr>
              <a:t>fancafe</a:t>
            </a:r>
            <a:r>
              <a:rPr lang="en-US" sz="1600" b="0" i="0" dirty="0">
                <a:solidFill>
                  <a:srgbClr val="212121"/>
                </a:solidFill>
                <a:effectLst/>
                <a:highlight>
                  <a:srgbClr val="FFFFFF"/>
                </a:highlight>
                <a:latin typeface="+mj-lt"/>
              </a:rPr>
              <a:t> that he gave you a heart attack 😂😂😂...</a:t>
            </a:r>
          </a:p>
          <a:p>
            <a:r>
              <a:rPr lang="en-IN" sz="1600" i="1" dirty="0">
                <a:solidFill>
                  <a:srgbClr val="212121"/>
                </a:solidFill>
                <a:highlight>
                  <a:srgbClr val="FFFFFF"/>
                </a:highlight>
                <a:latin typeface="+mj-lt"/>
                <a:ea typeface="Times New Roman" panose="02020603050405020304" pitchFamily="18" charset="0"/>
              </a:rPr>
              <a:t>Response 6</a:t>
            </a:r>
            <a:r>
              <a:rPr lang="en-US" sz="1600" b="0" i="0" dirty="0">
                <a:solidFill>
                  <a:srgbClr val="212121"/>
                </a:solidFill>
                <a:effectLst/>
                <a:highlight>
                  <a:srgbClr val="FFFFFF"/>
                </a:highlight>
                <a:latin typeface="+mj-lt"/>
              </a:rPr>
              <a:t>- @keyz1206 YES KEYZ HELP OUR HUSBAND IS KILLING ME </a:t>
            </a:r>
            <a:r>
              <a:rPr lang="en-US" sz="1600" b="0" i="0" dirty="0">
                <a:effectLst/>
                <a:highlight>
                  <a:srgbClr val="FFFFFF"/>
                </a:highlight>
                <a:latin typeface="+mj-lt"/>
                <a:hlinkClick r:id="rId4"/>
              </a:rPr>
              <a:t>https://t.co/cY4RKrVxM4...</a:t>
            </a:r>
          </a:p>
          <a:p>
            <a:r>
              <a:rPr lang="en-IN" sz="1600" i="1" dirty="0">
                <a:solidFill>
                  <a:srgbClr val="212121"/>
                </a:solidFill>
                <a:highlight>
                  <a:srgbClr val="FFFFFF"/>
                </a:highlight>
                <a:latin typeface="+mj-lt"/>
                <a:ea typeface="Times New Roman" panose="02020603050405020304" pitchFamily="18" charset="0"/>
              </a:rPr>
              <a:t>Response 7</a:t>
            </a:r>
            <a:r>
              <a:rPr lang="en-US" sz="1600" b="0" i="0" dirty="0">
                <a:effectLst/>
                <a:highlight>
                  <a:srgbClr val="FFFFFF"/>
                </a:highlight>
                <a:latin typeface="+mj-lt"/>
                <a:hlinkClick r:id="rId4"/>
              </a:rPr>
              <a:t>-</a:t>
            </a:r>
            <a:r>
              <a:rPr lang="en-US" sz="1600" b="0" i="0" dirty="0">
                <a:solidFill>
                  <a:srgbClr val="212121"/>
                </a:solidFill>
                <a:effectLst/>
                <a:highlight>
                  <a:srgbClr val="FFFFFF"/>
                </a:highlight>
                <a:latin typeface="+mj-lt"/>
              </a:rPr>
              <a:t> @kxcvxvii do you need an ambulance...</a:t>
            </a:r>
          </a:p>
          <a:p>
            <a:r>
              <a:rPr lang="en-IN" sz="1600" i="1" dirty="0">
                <a:solidFill>
                  <a:srgbClr val="212121"/>
                </a:solidFill>
                <a:highlight>
                  <a:srgbClr val="FFFFFF"/>
                </a:highlight>
                <a:latin typeface="+mj-lt"/>
                <a:ea typeface="Times New Roman" panose="02020603050405020304" pitchFamily="18" charset="0"/>
              </a:rPr>
              <a:t>Response 8</a:t>
            </a:r>
            <a:r>
              <a:rPr lang="en-US" sz="1600" b="0" i="0" dirty="0">
                <a:solidFill>
                  <a:srgbClr val="212121"/>
                </a:solidFill>
                <a:effectLst/>
                <a:highlight>
                  <a:srgbClr val="FFFFFF"/>
                </a:highlight>
                <a:latin typeface="+mj-lt"/>
              </a:rPr>
              <a:t>- @kxcvxvii 🔥Hottie🫠🤤 </a:t>
            </a:r>
            <a:r>
              <a:rPr lang="en-US" sz="1600" b="0" i="0" dirty="0">
                <a:effectLst/>
                <a:highlight>
                  <a:srgbClr val="FFFFFF"/>
                </a:highlight>
                <a:latin typeface="+mj-lt"/>
                <a:hlinkClick r:id="rId5"/>
              </a:rPr>
              <a:t>https://t.co/yefxyy9uCL</a:t>
            </a:r>
            <a:endParaRPr lang="en-IN" sz="1600" dirty="0"/>
          </a:p>
        </p:txBody>
      </p:sp>
    </p:spTree>
    <p:extLst>
      <p:ext uri="{BB962C8B-B14F-4D97-AF65-F5344CB8AC3E}">
        <p14:creationId xmlns:p14="http://schemas.microsoft.com/office/powerpoint/2010/main" val="301564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a:t>
            </a:r>
            <a:r>
              <a:rPr lang="en-US" sz="4000" kern="1200" dirty="0">
                <a:solidFill>
                  <a:srgbClr val="FFFFFF"/>
                </a:solidFill>
                <a:latin typeface="+mj-lt"/>
                <a:ea typeface="+mj-ea"/>
                <a:cs typeface="+mj-cs"/>
              </a:rPr>
              <a:t>s</a:t>
            </a:r>
          </a:p>
        </p:txBody>
      </p:sp>
      <p:sp>
        <p:nvSpPr>
          <p:cNvPr id="4" name="TextBox 3">
            <a:extLst>
              <a:ext uri="{FF2B5EF4-FFF2-40B4-BE49-F238E27FC236}">
                <a16:creationId xmlns:a16="http://schemas.microsoft.com/office/drawing/2014/main" id="{B939BE55-393C-69CB-3075-D9C3CCE9EB80}"/>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endParaRPr lang="en-US" sz="500" kern="1200" dirty="0">
              <a:solidFill>
                <a:srgbClr val="FFFFFF"/>
              </a:solidFill>
              <a:latin typeface="+mn-lt"/>
              <a:ea typeface="+mn-ea"/>
              <a:cs typeface="+mn-cs"/>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95E4262B-5141-45B1-A1AD-E2736D0F1B45}"/>
              </a:ext>
            </a:extLst>
          </p:cNvPr>
          <p:cNvSpPr txBox="1"/>
          <p:nvPr/>
        </p:nvSpPr>
        <p:spPr>
          <a:xfrm>
            <a:off x="4495809" y="-268347"/>
            <a:ext cx="7352062" cy="1494117"/>
          </a:xfrm>
          <a:prstGeom prst="rect">
            <a:avLst/>
          </a:prstGeom>
        </p:spPr>
        <p:txBody>
          <a:bodyPr vert="horz" lIns="91440" tIns="45720" rIns="91440" bIns="45720" rtlCol="0" anchor="b">
            <a:normAutofit/>
          </a:bodyPr>
          <a:lstStyle/>
          <a:p>
            <a:pPr>
              <a:lnSpc>
                <a:spcPct val="90000"/>
              </a:lnSpc>
              <a:spcBef>
                <a:spcPts val="1000"/>
              </a:spcBef>
            </a:pPr>
            <a:r>
              <a:rPr lang="en-US" sz="2800" b="1" kern="1200" dirty="0">
                <a:latin typeface="+mn-lt"/>
                <a:ea typeface="+mn-ea"/>
                <a:cs typeface="+mn-cs"/>
              </a:rPr>
              <a:t>Top Documents from Best Performing Model NMF:</a:t>
            </a:r>
          </a:p>
        </p:txBody>
      </p:sp>
      <p:sp>
        <p:nvSpPr>
          <p:cNvPr id="6" name="TextBox 5">
            <a:extLst>
              <a:ext uri="{FF2B5EF4-FFF2-40B4-BE49-F238E27FC236}">
                <a16:creationId xmlns:a16="http://schemas.microsoft.com/office/drawing/2014/main" id="{C8E5E14E-C3D1-CC95-C485-FCC96A19682C}"/>
              </a:ext>
            </a:extLst>
          </p:cNvPr>
          <p:cNvSpPr txBox="1"/>
          <p:nvPr/>
        </p:nvSpPr>
        <p:spPr>
          <a:xfrm>
            <a:off x="4595149" y="1678329"/>
            <a:ext cx="6645718" cy="4524315"/>
          </a:xfrm>
          <a:prstGeom prst="rect">
            <a:avLst/>
          </a:prstGeom>
          <a:noFill/>
        </p:spPr>
        <p:txBody>
          <a:bodyPr wrap="square" rtlCol="0">
            <a:spAutoFit/>
          </a:bodyPr>
          <a:lstStyle/>
          <a:p>
            <a:r>
              <a:rPr lang="en-US" sz="1800" b="1" dirty="0">
                <a:latin typeface="+mj-lt"/>
              </a:rPr>
              <a:t>Topic 3:  </a:t>
            </a:r>
            <a:r>
              <a:rPr lang="en-IN" sz="1800" b="1" dirty="0">
                <a:solidFill>
                  <a:srgbClr val="212121"/>
                </a:solidFill>
                <a:effectLst/>
                <a:highlight>
                  <a:srgbClr val="EEEEEE"/>
                </a:highlight>
                <a:latin typeface="Roboto" panose="02000000000000000000" pitchFamily="2" charset="0"/>
                <a:ea typeface="Aptos" panose="020B0004020202020204" pitchFamily="34" charset="0"/>
                <a:cs typeface="Times New Roman" panose="02020603050405020304" pitchFamily="18" charset="0"/>
              </a:rPr>
              <a:t>Requests for Help:</a:t>
            </a:r>
          </a:p>
          <a:p>
            <a:endParaRPr lang="en-US" sz="1800" b="1" dirty="0">
              <a:latin typeface="+mj-lt"/>
            </a:endParaRPr>
          </a:p>
          <a:p>
            <a:br>
              <a:rPr lang="en-US" sz="1800" dirty="0">
                <a:latin typeface="+mj-lt"/>
              </a:rPr>
            </a:br>
            <a:r>
              <a:rPr lang="en-US" sz="1800" b="1" i="0" dirty="0">
                <a:solidFill>
                  <a:srgbClr val="212121"/>
                </a:solidFill>
                <a:effectLst/>
                <a:highlight>
                  <a:srgbClr val="FFFFFF"/>
                </a:highlight>
                <a:latin typeface="+mj-lt"/>
              </a:rPr>
              <a:t>Post : </a:t>
            </a:r>
            <a:r>
              <a:rPr lang="en-US" sz="1800" b="0" i="0" dirty="0">
                <a:solidFill>
                  <a:srgbClr val="212121"/>
                </a:solidFill>
                <a:effectLst/>
                <a:highlight>
                  <a:srgbClr val="FFFFFF"/>
                </a:highlight>
                <a:latin typeface="+mj-lt"/>
              </a:rPr>
              <a:t>Still looking for 1 Tix Johnny Be Colosseum for my friend because her ticket got cancelled. She's a </a:t>
            </a:r>
            <a:r>
              <a:rPr lang="en-US" sz="1800" b="0" i="0" dirty="0" err="1">
                <a:solidFill>
                  <a:srgbClr val="212121"/>
                </a:solidFill>
                <a:effectLst/>
                <a:highlight>
                  <a:srgbClr val="FFFFFF"/>
                </a:highlight>
                <a:latin typeface="+mj-lt"/>
              </a:rPr>
              <a:t>johfam</a:t>
            </a:r>
            <a:r>
              <a:rPr lang="en-US" sz="1800" b="0" i="0" dirty="0">
                <a:solidFill>
                  <a:srgbClr val="212121"/>
                </a:solidFill>
                <a:effectLst/>
                <a:highlight>
                  <a:srgbClr val="FFFFFF"/>
                </a:highlight>
                <a:latin typeface="+mj-lt"/>
              </a:rPr>
              <a:t> so please help her to meet Johnny 🥺 </a:t>
            </a:r>
            <a:r>
              <a:rPr lang="en-US" sz="1800" b="0" i="0" dirty="0" err="1">
                <a:solidFill>
                  <a:srgbClr val="212121"/>
                </a:solidFill>
                <a:effectLst/>
                <a:highlight>
                  <a:srgbClr val="FFFFFF"/>
                </a:highlight>
                <a:latin typeface="+mj-lt"/>
              </a:rPr>
              <a:t>wtb</a:t>
            </a:r>
            <a:r>
              <a:rPr lang="en-US" sz="1800" b="0" i="0" dirty="0">
                <a:solidFill>
                  <a:srgbClr val="212121"/>
                </a:solidFill>
                <a:effectLst/>
                <a:highlight>
                  <a:srgbClr val="FFFFFF"/>
                </a:highlight>
                <a:latin typeface="+mj-lt"/>
              </a:rPr>
              <a:t> johnny be colosseum #JOHNNYbeAtColosseumJKT... </a:t>
            </a:r>
          </a:p>
          <a:p>
            <a:endParaRPr lang="en-US" sz="1800" b="0" i="0" dirty="0">
              <a:solidFill>
                <a:srgbClr val="212121"/>
              </a:solidFill>
              <a:effectLst/>
              <a:highlight>
                <a:srgbClr val="FFFFFF"/>
              </a:highlight>
              <a:latin typeface="+mj-lt"/>
            </a:endParaRPr>
          </a:p>
          <a:p>
            <a:r>
              <a:rPr lang="en-IN" sz="1800" b="1" i="1" dirty="0">
                <a:solidFill>
                  <a:srgbClr val="212121"/>
                </a:solidFill>
                <a:highlight>
                  <a:srgbClr val="FFFFFF"/>
                </a:highlight>
                <a:latin typeface="+mj-lt"/>
                <a:ea typeface="Times New Roman" panose="02020603050405020304" pitchFamily="18" charset="0"/>
              </a:rPr>
              <a:t>Responses:</a:t>
            </a:r>
            <a:endParaRPr lang="en-US" sz="1800" b="1" i="0" dirty="0">
              <a:solidFill>
                <a:srgbClr val="212121"/>
              </a:solidFill>
              <a:effectLst/>
              <a:highlight>
                <a:srgbClr val="FFFFFF"/>
              </a:highlight>
              <a:latin typeface="+mj-lt"/>
            </a:endParaRPr>
          </a:p>
          <a:p>
            <a:r>
              <a:rPr lang="en-IN" sz="1800" i="1" dirty="0">
                <a:solidFill>
                  <a:srgbClr val="212121"/>
                </a:solidFill>
                <a:highlight>
                  <a:srgbClr val="FFFFFF"/>
                </a:highlight>
                <a:latin typeface="+mj-lt"/>
                <a:ea typeface="Times New Roman" panose="02020603050405020304" pitchFamily="18" charset="0"/>
              </a:rPr>
              <a:t>Response 1 </a:t>
            </a:r>
            <a:r>
              <a:rPr lang="en-US" sz="1800" b="0" i="0" dirty="0">
                <a:solidFill>
                  <a:srgbClr val="212121"/>
                </a:solidFill>
                <a:effectLst/>
                <a:highlight>
                  <a:srgbClr val="FFFFFF"/>
                </a:highlight>
                <a:latin typeface="+mj-lt"/>
              </a:rPr>
              <a:t>- @Midsummer_JY Hey why not message (</a:t>
            </a:r>
            <a:r>
              <a:rPr lang="en-US" sz="1800" b="0" i="0" dirty="0" err="1">
                <a:solidFill>
                  <a:srgbClr val="212121"/>
                </a:solidFill>
                <a:effectLst/>
                <a:highlight>
                  <a:srgbClr val="FFFFFF"/>
                </a:highlight>
                <a:latin typeface="+mj-lt"/>
              </a:rPr>
              <a:t>Zaharaleonhard</a:t>
            </a:r>
            <a:r>
              <a:rPr lang="en-US" sz="1800" b="0" i="0" dirty="0">
                <a:solidFill>
                  <a:srgbClr val="212121"/>
                </a:solidFill>
                <a:effectLst/>
                <a:highlight>
                  <a:srgbClr val="FFFFFF"/>
                </a:highlight>
                <a:latin typeface="+mj-lt"/>
              </a:rPr>
              <a:t>_) on Instagram she's still selling her ticket's...</a:t>
            </a:r>
          </a:p>
          <a:p>
            <a:r>
              <a:rPr lang="en-IN" sz="1800" i="1" dirty="0">
                <a:solidFill>
                  <a:srgbClr val="212121"/>
                </a:solidFill>
                <a:highlight>
                  <a:srgbClr val="FFFFFF"/>
                </a:highlight>
                <a:latin typeface="+mj-lt"/>
                <a:ea typeface="Times New Roman" panose="02020603050405020304" pitchFamily="18" charset="0"/>
              </a:rPr>
              <a:t>Response 2 </a:t>
            </a:r>
            <a:r>
              <a:rPr lang="en-US" sz="1800" b="0" i="0" dirty="0">
                <a:solidFill>
                  <a:srgbClr val="212121"/>
                </a:solidFill>
                <a:effectLst/>
                <a:highlight>
                  <a:srgbClr val="FFFFFF"/>
                </a:highlight>
                <a:latin typeface="+mj-lt"/>
              </a:rPr>
              <a:t>- @Midsummer_JY </a:t>
            </a:r>
            <a:r>
              <a:rPr lang="en-US" sz="1800" b="0" i="0" dirty="0" err="1">
                <a:solidFill>
                  <a:srgbClr val="212121"/>
                </a:solidFill>
                <a:effectLst/>
                <a:highlight>
                  <a:srgbClr val="FFFFFF"/>
                </a:highlight>
                <a:latin typeface="+mj-lt"/>
              </a:rPr>
              <a:t>Hiii</a:t>
            </a:r>
            <a:r>
              <a:rPr lang="en-US" sz="1800" b="0" i="0" dirty="0">
                <a:solidFill>
                  <a:srgbClr val="212121"/>
                </a:solidFill>
                <a:effectLst/>
                <a:highlight>
                  <a:srgbClr val="FFFFFF"/>
                </a:highlight>
                <a:latin typeface="+mj-lt"/>
              </a:rPr>
              <a:t> Message (_</a:t>
            </a:r>
            <a:r>
              <a:rPr lang="en-US" sz="1800" b="0" i="0" dirty="0" err="1">
                <a:solidFill>
                  <a:srgbClr val="212121"/>
                </a:solidFill>
                <a:effectLst/>
                <a:highlight>
                  <a:srgbClr val="FFFFFF"/>
                </a:highlight>
                <a:latin typeface="+mj-lt"/>
              </a:rPr>
              <a:t>mary.roland</a:t>
            </a:r>
            <a:r>
              <a:rPr lang="en-US" sz="1800" b="0" i="0" dirty="0">
                <a:solidFill>
                  <a:srgbClr val="212121"/>
                </a:solidFill>
                <a:effectLst/>
                <a:highlight>
                  <a:srgbClr val="FFFFFF"/>
                </a:highlight>
                <a:latin typeface="+mj-lt"/>
              </a:rPr>
              <a:t>_) on </a:t>
            </a:r>
            <a:r>
              <a:rPr lang="en-US" sz="1800" b="0" i="0" dirty="0" err="1">
                <a:solidFill>
                  <a:srgbClr val="212121"/>
                </a:solidFill>
                <a:effectLst/>
                <a:highlight>
                  <a:srgbClr val="FFFFFF"/>
                </a:highlight>
                <a:latin typeface="+mj-lt"/>
              </a:rPr>
              <a:t>instagram</a:t>
            </a:r>
            <a:r>
              <a:rPr lang="en-US" sz="1800" b="0" i="0" dirty="0">
                <a:solidFill>
                  <a:srgbClr val="212121"/>
                </a:solidFill>
                <a:effectLst/>
                <a:highlight>
                  <a:srgbClr val="FFFFFF"/>
                </a:highlight>
                <a:latin typeface="+mj-lt"/>
              </a:rPr>
              <a:t>, she’s selling her tickets if you’re still interested...</a:t>
            </a:r>
          </a:p>
          <a:p>
            <a:r>
              <a:rPr lang="en-IN" sz="1800" i="1" dirty="0">
                <a:solidFill>
                  <a:srgbClr val="212121"/>
                </a:solidFill>
                <a:highlight>
                  <a:srgbClr val="FFFFFF"/>
                </a:highlight>
                <a:latin typeface="+mj-lt"/>
                <a:ea typeface="Times New Roman" panose="02020603050405020304" pitchFamily="18" charset="0"/>
              </a:rPr>
              <a:t>Response 3 </a:t>
            </a:r>
            <a:r>
              <a:rPr lang="en-US" sz="1800" b="0" i="0" dirty="0">
                <a:solidFill>
                  <a:srgbClr val="212121"/>
                </a:solidFill>
                <a:effectLst/>
                <a:highlight>
                  <a:srgbClr val="FFFFFF"/>
                </a:highlight>
                <a:latin typeface="+mj-lt"/>
              </a:rPr>
              <a:t>- @Midsummer_JY </a:t>
            </a:r>
            <a:r>
              <a:rPr lang="en-US" sz="1800" b="0" i="0" dirty="0" err="1">
                <a:solidFill>
                  <a:srgbClr val="212121"/>
                </a:solidFill>
                <a:effectLst/>
                <a:highlight>
                  <a:srgbClr val="FFFFFF"/>
                </a:highlight>
                <a:latin typeface="+mj-lt"/>
              </a:rPr>
              <a:t>MesAge</a:t>
            </a:r>
            <a:r>
              <a:rPr lang="en-US" sz="1800" b="0" i="0" dirty="0">
                <a:solidFill>
                  <a:srgbClr val="212121"/>
                </a:solidFill>
                <a:effectLst/>
                <a:highlight>
                  <a:srgbClr val="FFFFFF"/>
                </a:highlight>
                <a:latin typeface="+mj-lt"/>
              </a:rPr>
              <a:t> me please can show proof of purchase and willing too sale for face value or less than face value...</a:t>
            </a:r>
          </a:p>
          <a:p>
            <a:r>
              <a:rPr lang="en-IN" sz="1800" i="1" dirty="0">
                <a:solidFill>
                  <a:srgbClr val="212121"/>
                </a:solidFill>
                <a:highlight>
                  <a:srgbClr val="FFFFFF"/>
                </a:highlight>
                <a:latin typeface="+mj-lt"/>
                <a:ea typeface="Times New Roman" panose="02020603050405020304" pitchFamily="18" charset="0"/>
              </a:rPr>
              <a:t>Response 4</a:t>
            </a:r>
            <a:r>
              <a:rPr lang="en-US" sz="1800" b="0" i="0" dirty="0">
                <a:solidFill>
                  <a:srgbClr val="212121"/>
                </a:solidFill>
                <a:effectLst/>
                <a:highlight>
                  <a:srgbClr val="FFFFFF"/>
                </a:highlight>
                <a:latin typeface="+mj-lt"/>
              </a:rPr>
              <a:t>- @Midsummer_JY Dm me, I’m looking to sell</a:t>
            </a:r>
            <a:endParaRPr lang="en-IN" dirty="0"/>
          </a:p>
        </p:txBody>
      </p:sp>
    </p:spTree>
    <p:extLst>
      <p:ext uri="{BB962C8B-B14F-4D97-AF65-F5344CB8AC3E}">
        <p14:creationId xmlns:p14="http://schemas.microsoft.com/office/powerpoint/2010/main" val="221200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sp>
        <p:nvSpPr>
          <p:cNvPr id="6" name="TextBox 5">
            <a:extLst>
              <a:ext uri="{FF2B5EF4-FFF2-40B4-BE49-F238E27FC236}">
                <a16:creationId xmlns:a16="http://schemas.microsoft.com/office/drawing/2014/main" id="{9488F298-CEC1-2856-6211-3ED639E639C4}"/>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endParaRPr lang="en-US" sz="500" kern="1200" dirty="0">
              <a:solidFill>
                <a:srgbClr val="FFFFFF"/>
              </a:solidFill>
              <a:latin typeface="+mn-lt"/>
              <a:ea typeface="+mn-ea"/>
              <a:cs typeface="+mn-cs"/>
            </a:endParaRPr>
          </a:p>
        </p:txBody>
      </p:sp>
      <p:sp>
        <p:nvSpPr>
          <p:cNvPr id="4" name="TextBox 3">
            <a:extLst>
              <a:ext uri="{FF2B5EF4-FFF2-40B4-BE49-F238E27FC236}">
                <a16:creationId xmlns:a16="http://schemas.microsoft.com/office/drawing/2014/main" id="{B939BE55-393C-69CB-3075-D9C3CCE9EB80}"/>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br>
              <a:rPr lang="en-US" sz="500" kern="1200" dirty="0">
                <a:solidFill>
                  <a:srgbClr val="FFFFFF"/>
                </a:solidFill>
                <a:latin typeface="+mn-lt"/>
                <a:ea typeface="+mn-ea"/>
                <a:cs typeface="+mn-cs"/>
              </a:rPr>
            </a:br>
            <a:endParaRPr lang="en-US" sz="500" kern="1200" dirty="0">
              <a:solidFill>
                <a:srgbClr val="FFFFFF"/>
              </a:solidFill>
              <a:latin typeface="+mn-lt"/>
              <a:ea typeface="+mn-ea"/>
              <a:cs typeface="+mn-cs"/>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95E4262B-5141-45B1-A1AD-E2736D0F1B45}"/>
              </a:ext>
            </a:extLst>
          </p:cNvPr>
          <p:cNvSpPr txBox="1"/>
          <p:nvPr/>
        </p:nvSpPr>
        <p:spPr>
          <a:xfrm>
            <a:off x="4363655" y="-546707"/>
            <a:ext cx="7352062" cy="1494117"/>
          </a:xfrm>
          <a:prstGeom prst="rect">
            <a:avLst/>
          </a:prstGeom>
        </p:spPr>
        <p:txBody>
          <a:bodyPr vert="horz" lIns="91440" tIns="45720" rIns="91440" bIns="45720" rtlCol="0" anchor="b">
            <a:normAutofit/>
          </a:bodyPr>
          <a:lstStyle/>
          <a:p>
            <a:pPr>
              <a:lnSpc>
                <a:spcPct val="90000"/>
              </a:lnSpc>
              <a:spcBef>
                <a:spcPts val="1000"/>
              </a:spcBef>
            </a:pPr>
            <a:r>
              <a:rPr lang="en-US" sz="2800" b="1" kern="1200" dirty="0">
                <a:latin typeface="+mn-lt"/>
                <a:ea typeface="+mn-ea"/>
                <a:cs typeface="+mn-cs"/>
              </a:rPr>
              <a:t>Top Documents from Best Performing Model NMF:</a:t>
            </a:r>
          </a:p>
        </p:txBody>
      </p:sp>
      <p:sp>
        <p:nvSpPr>
          <p:cNvPr id="7" name="TextBox 6">
            <a:extLst>
              <a:ext uri="{FF2B5EF4-FFF2-40B4-BE49-F238E27FC236}">
                <a16:creationId xmlns:a16="http://schemas.microsoft.com/office/drawing/2014/main" id="{AB28DC70-9C13-7922-3DA2-D41BA98DB583}"/>
              </a:ext>
            </a:extLst>
          </p:cNvPr>
          <p:cNvSpPr txBox="1"/>
          <p:nvPr/>
        </p:nvSpPr>
        <p:spPr>
          <a:xfrm>
            <a:off x="4466753" y="1305063"/>
            <a:ext cx="7828345" cy="5139869"/>
          </a:xfrm>
          <a:prstGeom prst="rect">
            <a:avLst/>
          </a:prstGeom>
          <a:noFill/>
        </p:spPr>
        <p:txBody>
          <a:bodyPr wrap="square" rtlCol="0">
            <a:spAutoFit/>
          </a:bodyPr>
          <a:lstStyle/>
          <a:p>
            <a:r>
              <a:rPr lang="en-US" sz="1800" b="1" dirty="0">
                <a:latin typeface="+mj-lt"/>
              </a:rPr>
              <a:t>Topic 4: </a:t>
            </a:r>
            <a:r>
              <a:rPr lang="en-IN" sz="1800" b="1" dirty="0">
                <a:solidFill>
                  <a:srgbClr val="212121"/>
                </a:solidFill>
                <a:effectLst/>
                <a:highlight>
                  <a:srgbClr val="EEEEEE"/>
                </a:highlight>
                <a:latin typeface="Roboto" panose="02000000000000000000" pitchFamily="2" charset="0"/>
                <a:ea typeface="Aptos" panose="020B0004020202020204" pitchFamily="34" charset="0"/>
                <a:cs typeface="Times New Roman" panose="02020603050405020304" pitchFamily="18" charset="0"/>
              </a:rPr>
              <a:t>Greetings and Daily Updates :</a:t>
            </a:r>
          </a:p>
          <a:p>
            <a:br>
              <a:rPr lang="en-US" sz="1600" b="1" dirty="0">
                <a:latin typeface="+mj-lt"/>
              </a:rPr>
            </a:br>
            <a:r>
              <a:rPr lang="en-US" sz="1600" b="1" i="0" dirty="0">
                <a:solidFill>
                  <a:srgbClr val="212121"/>
                </a:solidFill>
                <a:effectLst/>
                <a:highlight>
                  <a:srgbClr val="FFFFFF"/>
                </a:highlight>
                <a:latin typeface="+mj-lt"/>
              </a:rPr>
              <a:t>Post : </a:t>
            </a:r>
            <a:r>
              <a:rPr lang="en-US" sz="1600" b="0" i="0" dirty="0">
                <a:solidFill>
                  <a:srgbClr val="212121"/>
                </a:solidFill>
                <a:effectLst/>
                <a:highlight>
                  <a:srgbClr val="FFFFFF"/>
                </a:highlight>
                <a:latin typeface="+mj-lt"/>
              </a:rPr>
              <a:t>good morning people in my phone </a:t>
            </a:r>
            <a:r>
              <a:rPr lang="en-US" sz="1600" b="0" i="0" dirty="0" err="1">
                <a:solidFill>
                  <a:srgbClr val="212121"/>
                </a:solidFill>
                <a:effectLst/>
                <a:highlight>
                  <a:srgbClr val="FFFFFF"/>
                </a:highlight>
                <a:latin typeface="+mj-lt"/>
              </a:rPr>
              <a:t>ily</a:t>
            </a:r>
            <a:r>
              <a:rPr lang="en-US" sz="1600" b="0" i="0" dirty="0">
                <a:solidFill>
                  <a:srgbClr val="212121"/>
                </a:solidFill>
                <a:effectLst/>
                <a:highlight>
                  <a:srgbClr val="FFFFFF"/>
                </a:highlight>
                <a:latin typeface="+mj-lt"/>
              </a:rPr>
              <a:t> </a:t>
            </a:r>
            <a:r>
              <a:rPr lang="en-US" sz="1600" b="0" i="0" dirty="0">
                <a:effectLst/>
                <a:highlight>
                  <a:srgbClr val="FFFFFF"/>
                </a:highlight>
                <a:latin typeface="+mj-lt"/>
                <a:hlinkClick r:id="rId3"/>
              </a:rPr>
              <a:t>https://t.co/n0hm2NtCc4</a:t>
            </a:r>
            <a:endParaRPr lang="en-US" sz="1600" dirty="0">
              <a:highlight>
                <a:srgbClr val="FFFFFF"/>
              </a:highlight>
              <a:latin typeface="+mj-lt"/>
              <a:hlinkClick r:id="rId4"/>
            </a:endParaRPr>
          </a:p>
          <a:p>
            <a:r>
              <a:rPr lang="en-IN" sz="1600" b="1" i="1" dirty="0">
                <a:solidFill>
                  <a:srgbClr val="212121"/>
                </a:solidFill>
                <a:highlight>
                  <a:srgbClr val="FFFFFF"/>
                </a:highlight>
                <a:latin typeface="+mj-lt"/>
                <a:ea typeface="Times New Roman" panose="02020603050405020304" pitchFamily="18" charset="0"/>
              </a:rPr>
              <a:t>Responses:</a:t>
            </a:r>
            <a:endParaRPr lang="en-US" sz="1600" dirty="0">
              <a:highlight>
                <a:srgbClr val="FFFFFF"/>
              </a:highlight>
              <a:latin typeface="+mj-lt"/>
              <a:hlinkClick r:id="rId4"/>
            </a:endParaRPr>
          </a:p>
          <a:p>
            <a:r>
              <a:rPr lang="en-IN" sz="1600" i="1" dirty="0">
                <a:solidFill>
                  <a:srgbClr val="212121"/>
                </a:solidFill>
                <a:highlight>
                  <a:srgbClr val="FFFFFF"/>
                </a:highlight>
                <a:latin typeface="+mj-lt"/>
                <a:ea typeface="Times New Roman" panose="02020603050405020304" pitchFamily="18" charset="0"/>
              </a:rPr>
              <a:t>Response 1 </a:t>
            </a:r>
            <a:r>
              <a:rPr lang="en-US" sz="1600" b="0" i="0" dirty="0">
                <a:effectLst/>
                <a:highlight>
                  <a:srgbClr val="FFFFFF"/>
                </a:highlight>
                <a:latin typeface="+mj-lt"/>
                <a:hlinkClick r:id="rId4"/>
              </a:rPr>
              <a:t>-</a:t>
            </a:r>
            <a:r>
              <a:rPr lang="en-US" sz="1600" b="0" i="0" dirty="0">
                <a:solidFill>
                  <a:srgbClr val="212121"/>
                </a:solidFill>
                <a:effectLst/>
                <a:highlight>
                  <a:srgbClr val="FFFFFF"/>
                </a:highlight>
                <a:latin typeface="+mj-lt"/>
              </a:rPr>
              <a:t> </a:t>
            </a:r>
            <a:r>
              <a:rPr lang="en-US" sz="1600" b="0" i="0" dirty="0">
                <a:solidFill>
                  <a:srgbClr val="212121"/>
                </a:solidFill>
                <a:effectLst/>
                <a:highlight>
                  <a:srgbClr val="FFFFFF"/>
                </a:highlight>
                <a:latin typeface="Courier New" panose="02070309020205020404" pitchFamily="49" charset="0"/>
              </a:rPr>
              <a:t>@dahlihwa good morning 😁...</a:t>
            </a:r>
          </a:p>
          <a:p>
            <a:r>
              <a:rPr lang="en-IN" sz="1600" i="1" dirty="0">
                <a:solidFill>
                  <a:srgbClr val="212121"/>
                </a:solidFill>
                <a:highlight>
                  <a:srgbClr val="FFFFFF"/>
                </a:highlight>
                <a:latin typeface="+mj-lt"/>
                <a:ea typeface="Times New Roman" panose="02020603050405020304" pitchFamily="18" charset="0"/>
              </a:rPr>
              <a:t>Response 2</a:t>
            </a:r>
            <a:r>
              <a:rPr lang="en-US" sz="1600" b="0" i="0" dirty="0">
                <a:solidFill>
                  <a:srgbClr val="212121"/>
                </a:solidFill>
                <a:effectLst/>
                <a:highlight>
                  <a:srgbClr val="FFFFFF"/>
                </a:highlight>
                <a:latin typeface="Courier New" panose="02070309020205020404" pitchFamily="49" charset="0"/>
              </a:rPr>
              <a:t>- @dahlihwa Good morning </a:t>
            </a:r>
            <a:r>
              <a:rPr lang="en-US" sz="1600" b="0" i="0" dirty="0" err="1">
                <a:solidFill>
                  <a:srgbClr val="212121"/>
                </a:solidFill>
                <a:effectLst/>
                <a:highlight>
                  <a:srgbClr val="FFFFFF"/>
                </a:highlight>
                <a:latin typeface="Courier New" panose="02070309020205020404" pitchFamily="49" charset="0"/>
              </a:rPr>
              <a:t>em</a:t>
            </a:r>
            <a:r>
              <a:rPr lang="en-US" sz="1600" b="0" i="0" dirty="0">
                <a:solidFill>
                  <a:srgbClr val="212121"/>
                </a:solidFill>
                <a:effectLst/>
                <a:highlight>
                  <a:srgbClr val="FFFFFF"/>
                </a:highlight>
                <a:latin typeface="Courier New" panose="02070309020205020404" pitchFamily="49" charset="0"/>
              </a:rPr>
              <a:t>♡ </a:t>
            </a:r>
            <a:br>
              <a:rPr lang="en-US" sz="1600" dirty="0"/>
            </a:br>
            <a:endParaRPr lang="en-US" sz="1600" dirty="0"/>
          </a:p>
          <a:p>
            <a:r>
              <a:rPr lang="en-US" sz="1600" b="1" dirty="0">
                <a:latin typeface="+mj-lt"/>
              </a:rPr>
              <a:t>Topic 5: </a:t>
            </a:r>
            <a:r>
              <a:rPr lang="en-IN" sz="1600" b="1" dirty="0">
                <a:solidFill>
                  <a:srgbClr val="212121"/>
                </a:solidFill>
                <a:effectLst/>
                <a:highlight>
                  <a:srgbClr val="EEEEEE"/>
                </a:highlight>
                <a:latin typeface="Roboto" panose="02000000000000000000" pitchFamily="2" charset="0"/>
                <a:ea typeface="Aptos" panose="020B0004020202020204" pitchFamily="34" charset="0"/>
                <a:cs typeface="Times New Roman" panose="02020603050405020304" pitchFamily="18" charset="0"/>
              </a:rPr>
              <a:t>Missing and Nostalgia :</a:t>
            </a:r>
          </a:p>
          <a:p>
            <a:br>
              <a:rPr lang="en-US" sz="1400" b="1" dirty="0">
                <a:latin typeface="+mj-lt"/>
              </a:rPr>
            </a:br>
            <a:r>
              <a:rPr lang="en-US" sz="1600" b="1" i="0" dirty="0">
                <a:solidFill>
                  <a:srgbClr val="212121"/>
                </a:solidFill>
                <a:effectLst/>
                <a:highlight>
                  <a:srgbClr val="FFFFFF"/>
                </a:highlight>
                <a:latin typeface="+mj-lt"/>
              </a:rPr>
              <a:t>Post : </a:t>
            </a:r>
            <a:r>
              <a:rPr lang="en-US" sz="1600" b="0" i="0" dirty="0">
                <a:solidFill>
                  <a:srgbClr val="212121"/>
                </a:solidFill>
                <a:effectLst/>
                <a:highlight>
                  <a:srgbClr val="FFFFFF"/>
                </a:highlight>
                <a:latin typeface="+mj-lt"/>
              </a:rPr>
              <a:t>i hope </a:t>
            </a:r>
            <a:r>
              <a:rPr lang="en-US" sz="1600" b="0" i="0" dirty="0" err="1">
                <a:solidFill>
                  <a:srgbClr val="212121"/>
                </a:solidFill>
                <a:effectLst/>
                <a:highlight>
                  <a:srgbClr val="FFFFFF"/>
                </a:highlight>
                <a:latin typeface="+mj-lt"/>
              </a:rPr>
              <a:t>yall</a:t>
            </a:r>
            <a:r>
              <a:rPr lang="en-US" sz="1600" b="0" i="0" dirty="0">
                <a:solidFill>
                  <a:srgbClr val="212121"/>
                </a:solidFill>
                <a:effectLst/>
                <a:highlight>
                  <a:srgbClr val="FFFFFF"/>
                </a:highlight>
                <a:latin typeface="+mj-lt"/>
              </a:rPr>
              <a:t> miss me and my dumb tweets...</a:t>
            </a:r>
          </a:p>
          <a:p>
            <a:r>
              <a:rPr lang="en-IN" sz="1600" b="1" i="1" dirty="0">
                <a:solidFill>
                  <a:srgbClr val="212121"/>
                </a:solidFill>
                <a:highlight>
                  <a:srgbClr val="FFFFFF"/>
                </a:highlight>
                <a:latin typeface="+mj-lt"/>
                <a:ea typeface="Times New Roman" panose="02020603050405020304" pitchFamily="18" charset="0"/>
              </a:rPr>
              <a:t>Responses:</a:t>
            </a:r>
            <a:endParaRPr lang="en-US" sz="1600" dirty="0">
              <a:highlight>
                <a:srgbClr val="FFFFFF"/>
              </a:highlight>
              <a:latin typeface="+mj-lt"/>
              <a:hlinkClick r:id="rId4"/>
            </a:endParaRPr>
          </a:p>
          <a:p>
            <a:r>
              <a:rPr lang="en-IN" sz="1600" i="1" dirty="0">
                <a:solidFill>
                  <a:srgbClr val="212121"/>
                </a:solidFill>
                <a:highlight>
                  <a:srgbClr val="FFFFFF"/>
                </a:highlight>
                <a:latin typeface="+mj-lt"/>
                <a:ea typeface="Times New Roman" panose="02020603050405020304" pitchFamily="18" charset="0"/>
              </a:rPr>
              <a:t>Response 1 </a:t>
            </a:r>
            <a:r>
              <a:rPr lang="en-US" sz="1600" b="0" i="0" dirty="0">
                <a:solidFill>
                  <a:srgbClr val="212121"/>
                </a:solidFill>
                <a:effectLst/>
                <a:highlight>
                  <a:srgbClr val="FFFFFF"/>
                </a:highlight>
                <a:latin typeface="+mj-lt"/>
              </a:rPr>
              <a:t>- @merlotmv dont worry </a:t>
            </a:r>
            <a:r>
              <a:rPr lang="en-US" sz="1600" b="0" i="0" dirty="0" err="1">
                <a:solidFill>
                  <a:srgbClr val="212121"/>
                </a:solidFill>
                <a:effectLst/>
                <a:highlight>
                  <a:srgbClr val="FFFFFF"/>
                </a:highlight>
                <a:latin typeface="+mj-lt"/>
              </a:rPr>
              <a:t>im</a:t>
            </a:r>
            <a:r>
              <a:rPr lang="en-US" sz="1600" b="0" i="0" dirty="0">
                <a:solidFill>
                  <a:srgbClr val="212121"/>
                </a:solidFill>
                <a:effectLst/>
                <a:highlight>
                  <a:srgbClr val="FFFFFF"/>
                </a:highlight>
                <a:latin typeface="+mj-lt"/>
              </a:rPr>
              <a:t> back again (until the next concert)...</a:t>
            </a:r>
          </a:p>
          <a:p>
            <a:r>
              <a:rPr lang="en-IN" sz="1600" i="1" dirty="0">
                <a:solidFill>
                  <a:srgbClr val="212121"/>
                </a:solidFill>
                <a:highlight>
                  <a:srgbClr val="FFFFFF"/>
                </a:highlight>
                <a:latin typeface="+mj-lt"/>
                <a:ea typeface="Times New Roman" panose="02020603050405020304" pitchFamily="18" charset="0"/>
              </a:rPr>
              <a:t>Response 2 </a:t>
            </a:r>
            <a:r>
              <a:rPr lang="en-US" sz="1600" b="0" i="0" dirty="0">
                <a:solidFill>
                  <a:srgbClr val="212121"/>
                </a:solidFill>
                <a:effectLst/>
                <a:highlight>
                  <a:srgbClr val="FFFFFF"/>
                </a:highlight>
                <a:latin typeface="+mj-lt"/>
              </a:rPr>
              <a:t>- @haonslut i will miss u </a:t>
            </a:r>
            <a:r>
              <a:rPr lang="en-US" sz="1600" b="0" i="0" dirty="0" err="1">
                <a:solidFill>
                  <a:srgbClr val="212121"/>
                </a:solidFill>
                <a:effectLst/>
                <a:highlight>
                  <a:srgbClr val="FFFFFF"/>
                </a:highlight>
                <a:latin typeface="+mj-lt"/>
              </a:rPr>
              <a:t>sm</a:t>
            </a:r>
            <a:r>
              <a:rPr lang="en-US" sz="1600" b="0" i="0" dirty="0">
                <a:solidFill>
                  <a:srgbClr val="212121"/>
                </a:solidFill>
                <a:effectLst/>
                <a:highlight>
                  <a:srgbClr val="FFFFFF"/>
                </a:highlight>
                <a:latin typeface="+mj-lt"/>
              </a:rPr>
              <a:t> :(...</a:t>
            </a:r>
          </a:p>
          <a:p>
            <a:r>
              <a:rPr lang="en-IN" sz="1600" i="1" dirty="0">
                <a:solidFill>
                  <a:srgbClr val="212121"/>
                </a:solidFill>
                <a:highlight>
                  <a:srgbClr val="FFFFFF"/>
                </a:highlight>
                <a:latin typeface="+mj-lt"/>
                <a:ea typeface="Times New Roman" panose="02020603050405020304" pitchFamily="18" charset="0"/>
              </a:rPr>
              <a:t>Response 3</a:t>
            </a:r>
            <a:r>
              <a:rPr lang="en-US" sz="1600" b="0" i="0" dirty="0">
                <a:solidFill>
                  <a:srgbClr val="212121"/>
                </a:solidFill>
                <a:effectLst/>
                <a:highlight>
                  <a:srgbClr val="FFFFFF"/>
                </a:highlight>
                <a:latin typeface="+mj-lt"/>
              </a:rPr>
              <a:t>- @95MINSIK ill be back...</a:t>
            </a:r>
          </a:p>
          <a:p>
            <a:r>
              <a:rPr lang="en-IN" sz="1600" i="1" dirty="0">
                <a:solidFill>
                  <a:srgbClr val="212121"/>
                </a:solidFill>
                <a:highlight>
                  <a:srgbClr val="FFFFFF"/>
                </a:highlight>
                <a:latin typeface="+mj-lt"/>
                <a:ea typeface="Times New Roman" panose="02020603050405020304" pitchFamily="18" charset="0"/>
              </a:rPr>
              <a:t>Response 4</a:t>
            </a:r>
            <a:r>
              <a:rPr lang="en-US" sz="1600" b="0" i="0" dirty="0">
                <a:solidFill>
                  <a:srgbClr val="212121"/>
                </a:solidFill>
                <a:effectLst/>
                <a:highlight>
                  <a:srgbClr val="FFFFFF"/>
                </a:highlight>
                <a:latin typeface="+mj-lt"/>
              </a:rPr>
              <a:t>- @emmys_archive so true...</a:t>
            </a:r>
          </a:p>
          <a:p>
            <a:r>
              <a:rPr lang="en-IN" sz="1600" i="1" dirty="0">
                <a:solidFill>
                  <a:srgbClr val="212121"/>
                </a:solidFill>
                <a:highlight>
                  <a:srgbClr val="FFFFFF"/>
                </a:highlight>
                <a:latin typeface="+mj-lt"/>
                <a:ea typeface="Times New Roman" panose="02020603050405020304" pitchFamily="18" charset="0"/>
              </a:rPr>
              <a:t>Response 5</a:t>
            </a:r>
            <a:r>
              <a:rPr lang="en-US" sz="1600" b="0" i="0" dirty="0">
                <a:solidFill>
                  <a:srgbClr val="212121"/>
                </a:solidFill>
                <a:effectLst/>
                <a:highlight>
                  <a:srgbClr val="FFFFFF"/>
                </a:highlight>
                <a:latin typeface="+mj-lt"/>
              </a:rPr>
              <a:t>- @justerithings true same...</a:t>
            </a:r>
          </a:p>
          <a:p>
            <a:r>
              <a:rPr lang="en-IN" sz="1600" i="1" dirty="0">
                <a:solidFill>
                  <a:srgbClr val="212121"/>
                </a:solidFill>
                <a:highlight>
                  <a:srgbClr val="FFFFFF"/>
                </a:highlight>
                <a:latin typeface="+mj-lt"/>
                <a:ea typeface="Times New Roman" panose="02020603050405020304" pitchFamily="18" charset="0"/>
              </a:rPr>
              <a:t>Response 6</a:t>
            </a:r>
            <a:r>
              <a:rPr lang="en-US" sz="1600" b="0" i="0" dirty="0">
                <a:solidFill>
                  <a:srgbClr val="212121"/>
                </a:solidFill>
                <a:effectLst/>
                <a:highlight>
                  <a:srgbClr val="FFFFFF"/>
                </a:highlight>
                <a:latin typeface="+mj-lt"/>
              </a:rPr>
              <a:t>- @haonslut yes i miss you and your tweets...</a:t>
            </a:r>
          </a:p>
          <a:p>
            <a:r>
              <a:rPr lang="en-IN" sz="1600" i="1" dirty="0">
                <a:solidFill>
                  <a:srgbClr val="212121"/>
                </a:solidFill>
                <a:highlight>
                  <a:srgbClr val="FFFFFF"/>
                </a:highlight>
                <a:latin typeface="+mj-lt"/>
                <a:ea typeface="Times New Roman" panose="02020603050405020304" pitchFamily="18" charset="0"/>
              </a:rPr>
              <a:t>Response 7</a:t>
            </a:r>
            <a:r>
              <a:rPr lang="en-US" sz="1600" b="0" i="0" dirty="0">
                <a:solidFill>
                  <a:srgbClr val="212121"/>
                </a:solidFill>
                <a:effectLst/>
                <a:highlight>
                  <a:srgbClr val="FFFFFF"/>
                </a:highlight>
                <a:latin typeface="+mj-lt"/>
              </a:rPr>
              <a:t>- @haonslut i will miss you today tomorrow and forever...</a:t>
            </a:r>
          </a:p>
          <a:p>
            <a:r>
              <a:rPr lang="en-IN" sz="1600" i="1" dirty="0">
                <a:solidFill>
                  <a:srgbClr val="212121"/>
                </a:solidFill>
                <a:highlight>
                  <a:srgbClr val="FFFFFF"/>
                </a:highlight>
                <a:latin typeface="+mj-lt"/>
                <a:ea typeface="Times New Roman" panose="02020603050405020304" pitchFamily="18" charset="0"/>
              </a:rPr>
              <a:t>Response 8</a:t>
            </a:r>
            <a:r>
              <a:rPr lang="en-US" sz="1600" b="0" i="0" dirty="0">
                <a:solidFill>
                  <a:srgbClr val="212121"/>
                </a:solidFill>
                <a:effectLst/>
                <a:highlight>
                  <a:srgbClr val="FFFFFF"/>
                </a:highlight>
                <a:latin typeface="+mj-lt"/>
              </a:rPr>
              <a:t>- @haonslut I always miss us...</a:t>
            </a:r>
          </a:p>
          <a:p>
            <a:r>
              <a:rPr lang="en-IN" sz="1600" i="1" dirty="0">
                <a:solidFill>
                  <a:srgbClr val="212121"/>
                </a:solidFill>
                <a:highlight>
                  <a:srgbClr val="FFFFFF"/>
                </a:highlight>
                <a:latin typeface="+mj-lt"/>
                <a:ea typeface="Times New Roman" panose="02020603050405020304" pitchFamily="18" charset="0"/>
              </a:rPr>
              <a:t>Response 9</a:t>
            </a:r>
            <a:r>
              <a:rPr lang="en-US" sz="1600" b="0" i="0" dirty="0">
                <a:solidFill>
                  <a:srgbClr val="212121"/>
                </a:solidFill>
                <a:effectLst/>
                <a:highlight>
                  <a:srgbClr val="FFFFFF"/>
                </a:highlight>
                <a:latin typeface="+mj-lt"/>
              </a:rPr>
              <a:t>- @tyyunseo </a:t>
            </a:r>
            <a:r>
              <a:rPr lang="en-US" sz="1600" b="0" i="0" dirty="0" err="1">
                <a:solidFill>
                  <a:srgbClr val="212121"/>
                </a:solidFill>
                <a:effectLst/>
                <a:highlight>
                  <a:srgbClr val="FFFFFF"/>
                </a:highlight>
                <a:latin typeface="+mj-lt"/>
              </a:rPr>
              <a:t>im</a:t>
            </a:r>
            <a:r>
              <a:rPr lang="en-US" sz="1600" b="0" i="0" dirty="0">
                <a:solidFill>
                  <a:srgbClr val="212121"/>
                </a:solidFill>
                <a:effectLst/>
                <a:highlight>
                  <a:srgbClr val="FFFFFF"/>
                </a:highlight>
                <a:latin typeface="+mj-lt"/>
              </a:rPr>
              <a:t> </a:t>
            </a:r>
            <a:r>
              <a:rPr lang="en-US" sz="1600" b="0" i="0" dirty="0" err="1">
                <a:solidFill>
                  <a:srgbClr val="212121"/>
                </a:solidFill>
                <a:effectLst/>
                <a:highlight>
                  <a:srgbClr val="FFFFFF"/>
                </a:highlight>
                <a:latin typeface="+mj-lt"/>
              </a:rPr>
              <a:t>gonna</a:t>
            </a:r>
            <a:r>
              <a:rPr lang="en-US" sz="1600" b="0" i="0" dirty="0">
                <a:solidFill>
                  <a:srgbClr val="212121"/>
                </a:solidFill>
                <a:effectLst/>
                <a:highlight>
                  <a:srgbClr val="FFFFFF"/>
                </a:highlight>
                <a:latin typeface="+mj-lt"/>
              </a:rPr>
              <a:t> be back soon</a:t>
            </a:r>
            <a:endParaRPr lang="en-IN" sz="1600" dirty="0"/>
          </a:p>
        </p:txBody>
      </p:sp>
    </p:spTree>
    <p:extLst>
      <p:ext uri="{BB962C8B-B14F-4D97-AF65-F5344CB8AC3E}">
        <p14:creationId xmlns:p14="http://schemas.microsoft.com/office/powerpoint/2010/main" val="21664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 </a:t>
            </a:r>
            <a:r>
              <a:rPr lang="en-US" sz="4000" b="1" kern="1200" dirty="0">
                <a:solidFill>
                  <a:srgbClr val="FFFFFF"/>
                </a:solidFill>
                <a:latin typeface="+mj-lt"/>
                <a:ea typeface="+mj-ea"/>
                <a:cs typeface="+mj-cs"/>
              </a:rPr>
              <a:t>Future Work</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F09C1379-1343-C697-6552-A397ABE31695}"/>
              </a:ext>
            </a:extLst>
          </p:cNvPr>
          <p:cNvSpPr txBox="1"/>
          <p:nvPr/>
        </p:nvSpPr>
        <p:spPr>
          <a:xfrm>
            <a:off x="4309304" y="6239127"/>
            <a:ext cx="5436580" cy="873612"/>
          </a:xfrm>
          <a:prstGeom prst="rect">
            <a:avLst/>
          </a:prstGeom>
        </p:spPr>
        <p:txBody>
          <a:bodyPr vert="horz" lIns="91440" tIns="45720" rIns="91440" bIns="45720" rtlCol="0" anchor="ctr">
            <a:normAutofit/>
          </a:bodyPr>
          <a:lstStyle/>
          <a:p>
            <a:pPr>
              <a:lnSpc>
                <a:spcPct val="90000"/>
              </a:lnSpc>
              <a:spcBef>
                <a:spcPts val="1000"/>
              </a:spcBef>
            </a:pPr>
            <a:endParaRPr lang="en-US" i="1" kern="1200" dirty="0">
              <a:latin typeface="+mn-lt"/>
              <a:ea typeface="+mn-ea"/>
              <a:cs typeface="+mn-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768685" y="3433883"/>
            <a:ext cx="6678571" cy="2871501"/>
          </a:xfrm>
          <a:prstGeom prst="rect">
            <a:avLst/>
          </a:prstGeom>
        </p:spPr>
        <p:txBody>
          <a:bodyPr>
            <a:normAutofit/>
          </a:bodyPr>
          <a:lstStyle/>
          <a:p>
            <a:pPr defTabSz="596920">
              <a:spcAft>
                <a:spcPts val="408"/>
              </a:spcAft>
            </a:pPr>
            <a:endParaRPr lang="en-IN" sz="1175" kern="1200">
              <a:solidFill>
                <a:schemeClr val="tx1"/>
              </a:solidFill>
              <a:latin typeface="+mn-lt"/>
              <a:ea typeface="+mn-ea"/>
              <a:cs typeface="+mn-cs"/>
            </a:endParaRPr>
          </a:p>
          <a:p>
            <a:pPr>
              <a:spcAft>
                <a:spcPts val="600"/>
              </a:spcAft>
            </a:pPr>
            <a:endParaRPr lang="en-IN"/>
          </a:p>
        </p:txBody>
      </p:sp>
      <p:graphicFrame>
        <p:nvGraphicFramePr>
          <p:cNvPr id="28" name="TextBox 12">
            <a:extLst>
              <a:ext uri="{FF2B5EF4-FFF2-40B4-BE49-F238E27FC236}">
                <a16:creationId xmlns:a16="http://schemas.microsoft.com/office/drawing/2014/main" id="{96D97750-250A-8EC9-2049-E28BDB33BB40}"/>
              </a:ext>
            </a:extLst>
          </p:cNvPr>
          <p:cNvGraphicFramePr/>
          <p:nvPr>
            <p:extLst>
              <p:ext uri="{D42A27DB-BD31-4B8C-83A1-F6EECF244321}">
                <p14:modId xmlns:p14="http://schemas.microsoft.com/office/powerpoint/2010/main" val="3758092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01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 </a:t>
            </a:r>
            <a:r>
              <a:rPr lang="en-IN" sz="4000" b="1" kern="1200">
                <a:solidFill>
                  <a:srgbClr val="FFFFFF"/>
                </a:solidFill>
                <a:latin typeface="+mj-lt"/>
                <a:ea typeface="+mj-ea"/>
                <a:cs typeface="+mj-cs"/>
              </a:rPr>
              <a:t>Conclusion</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F09C1379-1343-C697-6552-A397ABE31695}"/>
              </a:ext>
            </a:extLst>
          </p:cNvPr>
          <p:cNvSpPr txBox="1"/>
          <p:nvPr/>
        </p:nvSpPr>
        <p:spPr>
          <a:xfrm>
            <a:off x="4309304" y="6239127"/>
            <a:ext cx="5436580" cy="873612"/>
          </a:xfrm>
          <a:prstGeom prst="rect">
            <a:avLst/>
          </a:prstGeom>
        </p:spPr>
        <p:txBody>
          <a:bodyPr vert="horz" lIns="91440" tIns="45720" rIns="91440" bIns="45720" rtlCol="0" anchor="ctr">
            <a:normAutofit/>
          </a:bodyPr>
          <a:lstStyle/>
          <a:p>
            <a:pPr>
              <a:lnSpc>
                <a:spcPct val="90000"/>
              </a:lnSpc>
              <a:spcBef>
                <a:spcPts val="1000"/>
              </a:spcBef>
            </a:pPr>
            <a:endParaRPr lang="en-US" i="1" kern="1200" dirty="0">
              <a:latin typeface="+mn-lt"/>
              <a:ea typeface="+mn-ea"/>
              <a:cs typeface="+mn-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graphicFrame>
        <p:nvGraphicFramePr>
          <p:cNvPr id="28" name="TextBox 12">
            <a:extLst>
              <a:ext uri="{FF2B5EF4-FFF2-40B4-BE49-F238E27FC236}">
                <a16:creationId xmlns:a16="http://schemas.microsoft.com/office/drawing/2014/main" id="{96D97750-250A-8EC9-2049-E28BDB33BB40}"/>
              </a:ext>
            </a:extLst>
          </p:cNvPr>
          <p:cNvGraphicFramePr/>
          <p:nvPr>
            <p:extLst>
              <p:ext uri="{D42A27DB-BD31-4B8C-83A1-F6EECF244321}">
                <p14:modId xmlns:p14="http://schemas.microsoft.com/office/powerpoint/2010/main" val="33264131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C5344A06-7A2C-995F-382B-FC375E005D76}"/>
              </a:ext>
            </a:extLst>
          </p:cNvPr>
          <p:cNvSpPr>
            <a:spLocks noChangeArrowheads="1"/>
          </p:cNvSpPr>
          <p:nvPr/>
        </p:nvSpPr>
        <p:spPr bwMode="auto">
          <a:xfrm>
            <a:off x="451413" y="2259340"/>
            <a:ext cx="1096420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Best Performing Model:</a:t>
            </a:r>
            <a:r>
              <a:rPr kumimoji="0" lang="en-US" altLang="en-US" sz="1600" b="0" i="0" u="none" strike="noStrike" cap="none" normalizeH="0" baseline="0" dirty="0">
                <a:ln>
                  <a:noFill/>
                </a:ln>
                <a:solidFill>
                  <a:schemeClr val="tx1"/>
                </a:solidFill>
                <a:effectLst/>
                <a:latin typeface="Arial" panose="020B0604020202020204" pitchFamily="34" charset="0"/>
              </a:rPr>
              <a:t> The Non-Negative Matrix Factorization (NMF) topic model emerged as the best performing model with a coherence score of 0.656.</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Social Support in K-Pop Communities:</a:t>
            </a:r>
            <a:r>
              <a:rPr kumimoji="0" lang="en-US" altLang="en-US" sz="1600" b="0" i="0" u="none" strike="noStrike" cap="none" normalizeH="0" baseline="0" dirty="0">
                <a:ln>
                  <a:noFill/>
                </a:ln>
                <a:solidFill>
                  <a:schemeClr val="tx1"/>
                </a:solidFill>
                <a:effectLst/>
                <a:latin typeface="Arial" panose="020B0604020202020204" pitchFamily="34" charset="0"/>
              </a:rPr>
              <a:t> Our analysis of Twitter conversations reveals clear evidence of social support within K-Pop online communities. The NMF model, particularly through the pyLDAvis visualization, highlights that </a:t>
            </a:r>
            <a:r>
              <a:rPr kumimoji="0" lang="en-US" altLang="en-US" sz="1600" b="1" i="0" u="none" strike="noStrike" cap="none" normalizeH="0" baseline="0" dirty="0">
                <a:ln>
                  <a:noFill/>
                </a:ln>
                <a:solidFill>
                  <a:schemeClr val="tx1"/>
                </a:solidFill>
                <a:effectLst/>
                <a:latin typeface="Arial" panose="020B0604020202020204" pitchFamily="34" charset="0"/>
              </a:rPr>
              <a:t>emotional support </a:t>
            </a:r>
            <a:r>
              <a:rPr kumimoji="0" lang="en-US" altLang="en-US" sz="1600" b="0" i="0" u="none" strike="noStrike" cap="none" normalizeH="0" baseline="0" dirty="0">
                <a:ln>
                  <a:noFill/>
                </a:ln>
                <a:solidFill>
                  <a:schemeClr val="tx1"/>
                </a:solidFill>
                <a:effectLst/>
                <a:latin typeface="Arial" panose="020B0604020202020204" pitchFamily="34" charset="0"/>
              </a:rPr>
              <a:t>is the most prominent, accounting for </a:t>
            </a:r>
            <a:r>
              <a:rPr kumimoji="0" lang="en-US" altLang="en-US" sz="1600" b="1" i="0" u="none" strike="noStrike" cap="none" normalizeH="0" baseline="0" dirty="0">
                <a:ln>
                  <a:noFill/>
                </a:ln>
                <a:solidFill>
                  <a:schemeClr val="tx1"/>
                </a:solidFill>
                <a:effectLst/>
                <a:latin typeface="Arial" panose="020B0604020202020204" pitchFamily="34" charset="0"/>
              </a:rPr>
              <a:t>46.6% of the tokens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Consistency Across Models:</a:t>
            </a:r>
            <a:r>
              <a:rPr kumimoji="0" lang="en-US" altLang="en-US" sz="1600" b="0" i="0" u="none" strike="noStrike" cap="none" normalizeH="0" baseline="0" dirty="0">
                <a:ln>
                  <a:noFill/>
                </a:ln>
                <a:solidFill>
                  <a:schemeClr val="tx1"/>
                </a:solidFill>
                <a:effectLst/>
                <a:latin typeface="Arial" panose="020B0604020202020204" pitchFamily="34" charset="0"/>
              </a:rPr>
              <a:t> All four topic models consistently identified themes related to social support.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Emotional support was most commonly associated with discussions about personal struggles.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Appraisal support was found in opinion-sharing and achievement-related conversations.</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Informational support appeared in academic-related discussions and during merchandise purchases.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Instrumental support was evident in conversations about the purchasing process and events.</a:t>
            </a:r>
            <a:r>
              <a:rPr kumimoji="0" lang="en-US" altLang="en-US" sz="1600" b="1" i="0" u="none" strike="noStrike" cap="none" normalizeH="0" baseline="0" dirty="0">
                <a:ln>
                  <a:noFill/>
                </a:ln>
                <a:solidFill>
                  <a:schemeClr val="tx1"/>
                </a:solidFill>
                <a:effectLst/>
                <a:latin typeface="Arial" panose="020B0604020202020204" pitchFamily="34" charset="0"/>
              </a:rPr>
              <a:t> </a:t>
            </a:r>
            <a:endParaRPr lang="en-US" altLang="en-US" sz="1600" b="1"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Comprehensive Support Identification:</a:t>
            </a:r>
            <a:r>
              <a:rPr kumimoji="0" lang="en-US" altLang="en-US" sz="1600" b="0" i="0" u="none" strike="noStrike" cap="none" normalizeH="0" baseline="0" dirty="0">
                <a:ln>
                  <a:noFill/>
                </a:ln>
                <a:solidFill>
                  <a:schemeClr val="tx1"/>
                </a:solidFill>
                <a:effectLst/>
                <a:latin typeface="Arial" panose="020B0604020202020204" pitchFamily="34" charset="0"/>
              </a:rPr>
              <a:t> Through the combination of topic modeling and large language models, we successfully identified all forms of social support within the analyzed text. However, we were unable to identify social emotional support in the Reddit data as effectively as we did in the Twitter data</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531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References</a:t>
            </a:r>
            <a:endParaRPr lang="en-US" sz="4000" kern="1200" dirty="0">
              <a:solidFill>
                <a:srgbClr val="FFFFFF"/>
              </a:solidFill>
              <a:latin typeface="+mj-lt"/>
              <a:ea typeface="+mj-ea"/>
              <a:cs typeface="+mj-cs"/>
            </a:endParaRPr>
          </a:p>
        </p:txBody>
      </p:sp>
      <p:sp>
        <p:nvSpPr>
          <p:cNvPr id="45" name="TextBox 44">
            <a:extLst>
              <a:ext uri="{FF2B5EF4-FFF2-40B4-BE49-F238E27FC236}">
                <a16:creationId xmlns:a16="http://schemas.microsoft.com/office/drawing/2014/main" id="{17B77B7A-085D-EAAA-4B5B-0455A2200AEA}"/>
              </a:ext>
            </a:extLst>
          </p:cNvPr>
          <p:cNvSpPr txBox="1"/>
          <p:nvPr/>
        </p:nvSpPr>
        <p:spPr>
          <a:xfrm>
            <a:off x="1371599" y="2318196"/>
            <a:ext cx="9724031" cy="3987187"/>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0" i="0" dirty="0">
                <a:effectLst/>
                <a:highlight>
                  <a:srgbClr val="FFFFFF"/>
                </a:highlight>
              </a:rPr>
              <a:t>[1]  Egger, Roman, and Joanne Yu. "A topic modeling comparison between lda, nmf, top2vec, and bertopic to demystify twitter posts." </a:t>
            </a:r>
            <a:r>
              <a:rPr lang="en-US" sz="1400" b="0" i="1" dirty="0">
                <a:effectLst/>
                <a:highlight>
                  <a:srgbClr val="FFFFFF"/>
                </a:highlight>
              </a:rPr>
              <a:t>Frontiers in sociology</a:t>
            </a:r>
            <a:r>
              <a:rPr lang="en-US" sz="1400" b="0" i="0" dirty="0">
                <a:effectLst/>
                <a:highlight>
                  <a:srgbClr val="FFFFFF"/>
                </a:highlight>
              </a:rPr>
              <a:t> 7 (2022).</a:t>
            </a:r>
          </a:p>
          <a:p>
            <a:pPr indent="-228600">
              <a:lnSpc>
                <a:spcPct val="90000"/>
              </a:lnSpc>
              <a:spcAft>
                <a:spcPts val="600"/>
              </a:spcAft>
              <a:buFont typeface="Arial" panose="020B0604020202020204" pitchFamily="34" charset="0"/>
              <a:buChar char="•"/>
            </a:pPr>
            <a:endParaRPr lang="en-US" sz="1400" dirty="0">
              <a:highlight>
                <a:srgbClr val="FFFFFF"/>
              </a:highlight>
            </a:endParaRPr>
          </a:p>
          <a:p>
            <a:pPr>
              <a:lnSpc>
                <a:spcPct val="90000"/>
              </a:lnSpc>
              <a:spcAft>
                <a:spcPts val="600"/>
              </a:spcAft>
            </a:pPr>
            <a:r>
              <a:rPr lang="en-US" sz="1400" dirty="0"/>
              <a:t>[2] Zhao, </a:t>
            </a:r>
            <a:r>
              <a:rPr lang="en-US" sz="1400" dirty="0" err="1"/>
              <a:t>Siqi</a:t>
            </a:r>
            <a:r>
              <a:rPr lang="en-US" sz="1400" dirty="0"/>
              <a:t>. "Latent Dirichlet Allocation (LDA)." Towards Data Science, Medium, 24 Jan. 2018, towardsdatascience.com/latent-dirichlet-allocation-lda-9d1cd064ffa2. Accessed 12 Aug. 2024.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dirty="0"/>
              <a:t>[3] Prasad, Jay. "What Is Non-Negative Matrix Factorization (NMF)?" Codex, Medium, 8 July 2020,medium.com/codex/what-is-non-negative-matrix-factorization-nmf-32663fb4d65. Accessed 12 Aug. 2024.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dirty="0"/>
              <a:t>[4] "Latent Semantic Analysis." Wikipedia, The Free Encyclopedia, 12 Aug. 2024, en.wikipedia.org/wiki/</a:t>
            </a:r>
            <a:r>
              <a:rPr lang="en-US" sz="1400" dirty="0" err="1"/>
              <a:t>Latent_semantic_analysis</a:t>
            </a:r>
            <a:r>
              <a:rPr lang="en-US" sz="1400" dirty="0"/>
              <a:t>. Accessed 12 Aug. 2024.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dirty="0"/>
              <a:t>[5] Grootendorst, Maarten. "BERTopic: Neural Topic Modeling with a Class-Based TF-IDF Procedure." arXiv preprint arXiv:2203.05794, 2022, https://arxiv.org/abs/2203.05794. </a:t>
            </a:r>
          </a:p>
          <a:p>
            <a:pPr>
              <a:lnSpc>
                <a:spcPct val="90000"/>
              </a:lnSpc>
              <a:spcAft>
                <a:spcPts val="600"/>
              </a:spcAft>
            </a:pPr>
            <a:endParaRPr lang="en-US" sz="1400" dirty="0"/>
          </a:p>
          <a:p>
            <a:r>
              <a:rPr lang="en-US" sz="1400" dirty="0"/>
              <a:t>[6] Deployed Site link(visualization) for best performing NMF model:</a:t>
            </a:r>
          </a:p>
          <a:p>
            <a:endParaRPr lang="en-IN" sz="1400" dirty="0">
              <a:solidFill>
                <a:srgbClr val="467886"/>
              </a:solidFill>
              <a:hlinkClick r:id="rId2">
                <a:extLst>
                  <a:ext uri="{A12FA001-AC4F-418D-AE19-62706E023703}">
                    <ahyp:hlinkClr xmlns:ahyp="http://schemas.microsoft.com/office/drawing/2018/hyperlinkcolor" val="tx"/>
                  </a:ext>
                </a:extLst>
              </a:hlinkClick>
            </a:endParaRPr>
          </a:p>
          <a:p>
            <a:r>
              <a:rPr lang="en-IN" sz="1400" dirty="0">
                <a:solidFill>
                  <a:srgbClr val="467886"/>
                </a:solidFill>
                <a:hlinkClick r:id="rId2">
                  <a:extLst>
                    <a:ext uri="{A12FA001-AC4F-418D-AE19-62706E023703}">
                      <ahyp:hlinkClr xmlns:ahyp="http://schemas.microsoft.com/office/drawing/2018/hyperlinkcolor" val="tx"/>
                    </a:ext>
                  </a:extLst>
                </a:hlinkClick>
              </a:rPr>
              <a:t>https://aditisatsangi.github.io/Globalizing-K-Pop-Project-Analysing-Social-Support-using-Topic-Modelling-and-LLMs/#topic=0&amp;lambda=1&amp;term=</a:t>
            </a:r>
            <a:endParaRPr lang="en-IN" sz="1400" dirty="0"/>
          </a:p>
          <a:p>
            <a:pPr>
              <a:lnSpc>
                <a:spcPct val="90000"/>
              </a:lnSpc>
              <a:spcAft>
                <a:spcPts val="600"/>
              </a:spcAft>
            </a:pPr>
            <a:endParaRPr lang="en-US" sz="1400" dirty="0"/>
          </a:p>
        </p:txBody>
      </p:sp>
      <p:sp>
        <p:nvSpPr>
          <p:cNvPr id="11" name="TextBox 10">
            <a:extLst>
              <a:ext uri="{FF2B5EF4-FFF2-40B4-BE49-F238E27FC236}">
                <a16:creationId xmlns:a16="http://schemas.microsoft.com/office/drawing/2014/main" id="{F09C1379-1343-C697-6552-A397ABE31695}"/>
              </a:ext>
            </a:extLst>
          </p:cNvPr>
          <p:cNvSpPr txBox="1"/>
          <p:nvPr/>
        </p:nvSpPr>
        <p:spPr>
          <a:xfrm>
            <a:off x="4309304" y="6239127"/>
            <a:ext cx="5436580" cy="873612"/>
          </a:xfrm>
          <a:prstGeom prst="rect">
            <a:avLst/>
          </a:prstGeom>
        </p:spPr>
        <p:txBody>
          <a:bodyPr vert="horz" lIns="91440" tIns="45720" rIns="91440" bIns="45720" rtlCol="0" anchor="ctr">
            <a:normAutofit/>
          </a:bodyPr>
          <a:lstStyle/>
          <a:p>
            <a:pPr>
              <a:lnSpc>
                <a:spcPct val="90000"/>
              </a:lnSpc>
              <a:spcBef>
                <a:spcPts val="1000"/>
              </a:spcBef>
            </a:pPr>
            <a:endParaRPr lang="en-US" i="1" kern="1200" dirty="0">
              <a:latin typeface="+mn-lt"/>
              <a:ea typeface="+mn-ea"/>
              <a:cs typeface="+mn-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768685" y="3433883"/>
            <a:ext cx="6678571" cy="2871501"/>
          </a:xfrm>
          <a:prstGeom prst="rect">
            <a:avLst/>
          </a:prstGeom>
        </p:spPr>
        <p:txBody>
          <a:bodyPr>
            <a:normAutofit/>
          </a:bodyPr>
          <a:lstStyle/>
          <a:p>
            <a:pPr defTabSz="596920">
              <a:spcAft>
                <a:spcPts val="408"/>
              </a:spcAft>
            </a:pPr>
            <a:endParaRPr lang="en-IN" sz="1175" kern="1200">
              <a:solidFill>
                <a:schemeClr val="tx1"/>
              </a:solidFill>
              <a:latin typeface="+mn-lt"/>
              <a:ea typeface="+mn-ea"/>
              <a:cs typeface="+mn-cs"/>
            </a:endParaRPr>
          </a:p>
          <a:p>
            <a:pPr>
              <a:spcAft>
                <a:spcPts val="600"/>
              </a:spcAft>
            </a:pPr>
            <a:endParaRPr lang="en-IN"/>
          </a:p>
        </p:txBody>
      </p:sp>
    </p:spTree>
    <p:extLst>
      <p:ext uri="{BB962C8B-B14F-4D97-AF65-F5344CB8AC3E}">
        <p14:creationId xmlns:p14="http://schemas.microsoft.com/office/powerpoint/2010/main" val="175720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 </a:t>
            </a:r>
            <a:r>
              <a:rPr lang="en-US" sz="4000" b="1" kern="1200">
                <a:solidFill>
                  <a:srgbClr val="FFFFFF"/>
                </a:solidFill>
                <a:latin typeface="+mj-lt"/>
                <a:ea typeface="+mj-ea"/>
                <a:cs typeface="+mj-cs"/>
              </a:rPr>
              <a:t>Thank You</a:t>
            </a:r>
            <a:endParaRPr lang="en-US" sz="4000" kern="120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F09C1379-1343-C697-6552-A397ABE31695}"/>
              </a:ext>
            </a:extLst>
          </p:cNvPr>
          <p:cNvSpPr txBox="1"/>
          <p:nvPr/>
        </p:nvSpPr>
        <p:spPr>
          <a:xfrm>
            <a:off x="4309304" y="6239127"/>
            <a:ext cx="5436580" cy="873612"/>
          </a:xfrm>
          <a:prstGeom prst="rect">
            <a:avLst/>
          </a:prstGeom>
        </p:spPr>
        <p:txBody>
          <a:bodyPr vert="horz" lIns="91440" tIns="45720" rIns="91440" bIns="45720" rtlCol="0" anchor="ctr">
            <a:normAutofit/>
          </a:bodyPr>
          <a:lstStyle/>
          <a:p>
            <a:pPr>
              <a:lnSpc>
                <a:spcPct val="90000"/>
              </a:lnSpc>
              <a:spcBef>
                <a:spcPts val="1000"/>
              </a:spcBef>
            </a:pPr>
            <a:endParaRPr lang="en-US" i="1" kern="1200" dirty="0">
              <a:latin typeface="+mn-lt"/>
              <a:ea typeface="+mn-ea"/>
              <a:cs typeface="+mn-cs"/>
            </a:endParaRPr>
          </a:p>
        </p:txBody>
      </p:sp>
      <p:sp>
        <p:nvSpPr>
          <p:cNvPr id="4" name="TextBox 3">
            <a:extLst>
              <a:ext uri="{FF2B5EF4-FFF2-40B4-BE49-F238E27FC236}">
                <a16:creationId xmlns:a16="http://schemas.microsoft.com/office/drawing/2014/main" id="{47319B4F-5516-37BC-D47B-70D89DF73E83}"/>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408"/>
              </a:spcAft>
            </a:pPr>
            <a:endParaRPr lang="en-US" sz="2000" strike="noStrike" kern="1200" dirty="0">
              <a:solidFill>
                <a:srgbClr val="FFFFFF"/>
              </a:solidFill>
              <a:latin typeface="+mn-lt"/>
              <a:ea typeface="+mn-ea"/>
              <a:cs typeface="+mn-cs"/>
              <a:sym typeface="Klima"/>
            </a:endParaRP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768685" y="3433883"/>
            <a:ext cx="6678571" cy="2871501"/>
          </a:xfrm>
          <a:prstGeom prst="rect">
            <a:avLst/>
          </a:prstGeom>
        </p:spPr>
        <p:txBody>
          <a:bodyPr>
            <a:normAutofit/>
          </a:bodyPr>
          <a:lstStyle/>
          <a:p>
            <a:pPr defTabSz="596920">
              <a:spcAft>
                <a:spcPts val="408"/>
              </a:spcAft>
            </a:pPr>
            <a:endParaRPr lang="en-IN" sz="1175" kern="1200">
              <a:solidFill>
                <a:schemeClr val="tx1"/>
              </a:solidFill>
              <a:latin typeface="+mn-lt"/>
              <a:ea typeface="+mn-ea"/>
              <a:cs typeface="+mn-cs"/>
            </a:endParaRPr>
          </a:p>
          <a:p>
            <a:pPr>
              <a:spcAft>
                <a:spcPts val="600"/>
              </a:spcAft>
            </a:pPr>
            <a:endParaRPr lang="en-IN"/>
          </a:p>
        </p:txBody>
      </p:sp>
      <p:sp>
        <p:nvSpPr>
          <p:cNvPr id="7" name="TextBox 6">
            <a:extLst>
              <a:ext uri="{FF2B5EF4-FFF2-40B4-BE49-F238E27FC236}">
                <a16:creationId xmlns:a16="http://schemas.microsoft.com/office/drawing/2014/main" id="{EA96CB1C-0A55-5973-EB62-0E4A58186D88}"/>
              </a:ext>
            </a:extLst>
          </p:cNvPr>
          <p:cNvSpPr txBox="1"/>
          <p:nvPr/>
        </p:nvSpPr>
        <p:spPr>
          <a:xfrm>
            <a:off x="4143840" y="6537265"/>
            <a:ext cx="2447925" cy="338554"/>
          </a:xfrm>
          <a:prstGeom prst="rect">
            <a:avLst/>
          </a:prstGeom>
          <a:noFill/>
        </p:spPr>
        <p:txBody>
          <a:bodyPr wrap="square" rtlCol="0">
            <a:spAutoFit/>
          </a:bodyPr>
          <a:lstStyle/>
          <a:p>
            <a:r>
              <a:rPr lang="en-IN" sz="1600" i="1" dirty="0"/>
              <a:t>Poster</a:t>
            </a:r>
          </a:p>
        </p:txBody>
      </p:sp>
      <p:pic>
        <p:nvPicPr>
          <p:cNvPr id="8" name="Picture 7">
            <a:extLst>
              <a:ext uri="{FF2B5EF4-FFF2-40B4-BE49-F238E27FC236}">
                <a16:creationId xmlns:a16="http://schemas.microsoft.com/office/drawing/2014/main" id="{9A0280BC-059E-E9A2-A934-7BA3796D5271}"/>
              </a:ext>
            </a:extLst>
          </p:cNvPr>
          <p:cNvPicPr>
            <a:picLocks noChangeAspect="1"/>
          </p:cNvPicPr>
          <p:nvPr/>
        </p:nvPicPr>
        <p:blipFill>
          <a:blip r:embed="rId2"/>
          <a:stretch>
            <a:fillRect/>
          </a:stretch>
        </p:blipFill>
        <p:spPr>
          <a:xfrm>
            <a:off x="4038604" y="250165"/>
            <a:ext cx="8153396" cy="6269281"/>
          </a:xfrm>
          <a:prstGeom prst="rect">
            <a:avLst/>
          </a:prstGeom>
          <a:effectLst>
            <a:outerShdw blurRad="50800" dist="50800" dir="5400000" algn="ctr" rotWithShape="0">
              <a:srgbClr val="000000">
                <a:alpha val="88000"/>
              </a:srgbClr>
            </a:outerShdw>
          </a:effectLst>
        </p:spPr>
      </p:pic>
    </p:spTree>
    <p:extLst>
      <p:ext uri="{BB962C8B-B14F-4D97-AF65-F5344CB8AC3E}">
        <p14:creationId xmlns:p14="http://schemas.microsoft.com/office/powerpoint/2010/main" val="100681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133515" y="715379"/>
            <a:ext cx="10176151" cy="1097519"/>
          </a:xfrm>
        </p:spPr>
        <p:txBody>
          <a:bodyPr anchor="ctr">
            <a:normAutofit/>
          </a:bodyPr>
          <a:lstStyle/>
          <a:p>
            <a:r>
              <a:rPr lang="en-US" sz="4000" dirty="0"/>
              <a:t> Objective</a:t>
            </a:r>
          </a:p>
        </p:txBody>
      </p:sp>
      <p:sp>
        <p:nvSpPr>
          <p:cNvPr id="12" name="Rectangle 11">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1187852" y="1908550"/>
            <a:ext cx="9512252" cy="4114801"/>
          </a:xfrm>
          <a:prstGeom prst="rect">
            <a:avLst/>
          </a:prstGeom>
        </p:spPr>
        <p:txBody>
          <a:bodyPr>
            <a:normAutofit/>
          </a:bodyPr>
          <a:lstStyle/>
          <a:p>
            <a:pPr defTabSz="868680">
              <a:spcAft>
                <a:spcPts val="600"/>
              </a:spcAft>
            </a:pPr>
            <a:endParaRPr lang="en-IN" sz="1710" kern="1200">
              <a:solidFill>
                <a:schemeClr val="tx1"/>
              </a:solidFill>
              <a:latin typeface="+mn-lt"/>
              <a:ea typeface="+mn-ea"/>
              <a:cs typeface="+mn-cs"/>
            </a:endParaRPr>
          </a:p>
          <a:p>
            <a:pPr>
              <a:spcAft>
                <a:spcPts val="600"/>
              </a:spcAft>
            </a:pPr>
            <a:endParaRPr lang="en-IN"/>
          </a:p>
        </p:txBody>
      </p:sp>
      <p:sp>
        <p:nvSpPr>
          <p:cNvPr id="3" name="TextBox 2">
            <a:extLst>
              <a:ext uri="{FF2B5EF4-FFF2-40B4-BE49-F238E27FC236}">
                <a16:creationId xmlns:a16="http://schemas.microsoft.com/office/drawing/2014/main" id="{52519F72-33D1-5F2C-CA05-08D923116E18}"/>
              </a:ext>
            </a:extLst>
          </p:cNvPr>
          <p:cNvSpPr txBox="1"/>
          <p:nvPr/>
        </p:nvSpPr>
        <p:spPr>
          <a:xfrm>
            <a:off x="1187852" y="2070088"/>
            <a:ext cx="9823629" cy="2614562"/>
          </a:xfrm>
          <a:prstGeom prst="rect">
            <a:avLst/>
          </a:prstGeom>
          <a:noFill/>
        </p:spPr>
        <p:txBody>
          <a:bodyPr wrap="square" rtlCol="0">
            <a:spAutoFit/>
          </a:bodyPr>
          <a:lstStyle/>
          <a:p>
            <a:pPr marL="542925" indent="-542925" algn="just" defTabSz="868680">
              <a:spcAft>
                <a:spcPts val="600"/>
              </a:spcAft>
              <a:buFont typeface="Arial" panose="020B0604020202020204" pitchFamily="34" charset="0"/>
              <a:buChar char="•"/>
            </a:pPr>
            <a:r>
              <a:rPr lang="en-US" sz="1710" kern="1200" dirty="0">
                <a:solidFill>
                  <a:schemeClr val="tx1"/>
                </a:solidFill>
                <a:latin typeface="+mn-lt"/>
                <a:ea typeface="+mn-ea"/>
                <a:cs typeface="+mn-cs"/>
              </a:rPr>
              <a:t>Social media platforms like Twitter and Reddit have become vital platforms for online discussions particularly within K-pop fandoms. </a:t>
            </a:r>
            <a:r>
              <a:rPr lang="en-US" sz="1710" kern="1200" dirty="0">
                <a:solidFill>
                  <a:srgbClr val="000000"/>
                </a:solidFill>
                <a:highlight>
                  <a:srgbClr val="FFFFFF"/>
                </a:highlight>
                <a:latin typeface="+mn-lt"/>
                <a:ea typeface="+mn-ea"/>
                <a:cs typeface="+mn-cs"/>
              </a:rPr>
              <a:t>This research aims to explore how these platforms have reshaped connections and bonds among people, with a focus on K-pop fandoms, which are notable for their active engagement and the personal connection fostered by idols on social media</a:t>
            </a:r>
            <a:r>
              <a:rPr lang="en-US" sz="1710" kern="1200" dirty="0">
                <a:solidFill>
                  <a:srgbClr val="000000"/>
                </a:solidFill>
                <a:highlight>
                  <a:srgbClr val="FFFFFF"/>
                </a:highlight>
                <a:latin typeface="Arial" panose="020B0604020202020204" pitchFamily="34" charset="0"/>
                <a:ea typeface="+mn-ea"/>
                <a:cs typeface="+mn-cs"/>
              </a:rPr>
              <a:t>.</a:t>
            </a:r>
            <a:endParaRPr lang="en-US" sz="1710" kern="1200" dirty="0">
              <a:solidFill>
                <a:schemeClr val="tx1"/>
              </a:solidFill>
              <a:latin typeface="+mn-lt"/>
              <a:ea typeface="+mn-ea"/>
              <a:cs typeface="+mn-cs"/>
            </a:endParaRPr>
          </a:p>
          <a:p>
            <a:pPr algn="just" defTabSz="868680">
              <a:spcAft>
                <a:spcPts val="600"/>
              </a:spcAft>
            </a:pPr>
            <a:r>
              <a:rPr lang="en-US" sz="1710" kern="1200" dirty="0">
                <a:solidFill>
                  <a:schemeClr val="tx1"/>
                </a:solidFill>
                <a:latin typeface="+mn-lt"/>
                <a:ea typeface="+mn-ea"/>
                <a:cs typeface="+mn-cs"/>
              </a:rPr>
              <a:t> </a:t>
            </a:r>
          </a:p>
          <a:p>
            <a:pPr marL="542925" indent="-542925" algn="just" defTabSz="868680">
              <a:spcAft>
                <a:spcPts val="600"/>
              </a:spcAft>
              <a:buFont typeface="Arial" panose="020B0604020202020204" pitchFamily="34" charset="0"/>
              <a:buChar char="•"/>
            </a:pPr>
            <a:r>
              <a:rPr lang="en-US" sz="1710" kern="1200" dirty="0">
                <a:solidFill>
                  <a:schemeClr val="tx1"/>
                </a:solidFill>
                <a:latin typeface="+mn-lt"/>
                <a:ea typeface="+mn-ea"/>
                <a:cs typeface="+mn-cs"/>
              </a:rPr>
              <a:t>This research uses </a:t>
            </a:r>
            <a:r>
              <a:rPr lang="en-US" sz="1710" b="1" kern="1200" dirty="0">
                <a:solidFill>
                  <a:schemeClr val="tx1"/>
                </a:solidFill>
                <a:latin typeface="+mn-lt"/>
                <a:ea typeface="+mn-ea"/>
                <a:cs typeface="+mn-cs"/>
              </a:rPr>
              <a:t>topic modelling </a:t>
            </a:r>
            <a:r>
              <a:rPr lang="en-US" sz="1710" kern="1200" dirty="0">
                <a:solidFill>
                  <a:schemeClr val="tx1"/>
                </a:solidFill>
                <a:latin typeface="+mn-lt"/>
                <a:ea typeface="+mn-ea"/>
                <a:cs typeface="+mn-cs"/>
              </a:rPr>
              <a:t>and </a:t>
            </a:r>
            <a:r>
              <a:rPr lang="en-US" sz="1710" b="1" kern="1200" dirty="0">
                <a:solidFill>
                  <a:schemeClr val="tx1"/>
                </a:solidFill>
                <a:latin typeface="+mn-lt"/>
                <a:ea typeface="+mn-ea"/>
                <a:cs typeface="+mn-cs"/>
              </a:rPr>
              <a:t>natural language processing techniques </a:t>
            </a:r>
            <a:r>
              <a:rPr lang="en-US" sz="1710" kern="1200" dirty="0">
                <a:solidFill>
                  <a:schemeClr val="tx1"/>
                </a:solidFill>
                <a:latin typeface="+mn-lt"/>
                <a:ea typeface="+mn-ea"/>
                <a:cs typeface="+mn-cs"/>
              </a:rPr>
              <a:t>to understand emotions, opinions and social support within these fandoms</a:t>
            </a:r>
            <a:r>
              <a:rPr lang="en-US" sz="1520" kern="1200" dirty="0">
                <a:solidFill>
                  <a:schemeClr val="tx1"/>
                </a:solidFill>
                <a:latin typeface="+mn-lt"/>
                <a:ea typeface="+mn-ea"/>
                <a:cs typeface="+mn-cs"/>
              </a:rPr>
              <a:t> </a:t>
            </a:r>
            <a:r>
              <a:rPr lang="en-US" sz="1710" kern="1200" dirty="0">
                <a:solidFill>
                  <a:schemeClr val="tx1"/>
                </a:solidFill>
                <a:latin typeface="+mn-lt"/>
                <a:ea typeface="+mn-ea"/>
                <a:cs typeface="+mn-cs"/>
              </a:rPr>
              <a:t>[1]</a:t>
            </a:r>
            <a:r>
              <a:rPr lang="en-US" sz="1520" kern="1200" dirty="0">
                <a:solidFill>
                  <a:schemeClr val="tx1"/>
                </a:solidFill>
                <a:latin typeface="+mn-lt"/>
                <a:ea typeface="+mn-ea"/>
                <a:cs typeface="+mn-cs"/>
              </a:rPr>
              <a:t>. </a:t>
            </a:r>
            <a:r>
              <a:rPr lang="en-US" sz="1710" kern="1200" dirty="0">
                <a:solidFill>
                  <a:schemeClr val="tx1"/>
                </a:solidFill>
                <a:latin typeface="+mn-lt"/>
                <a:ea typeface="+mn-ea"/>
                <a:cs typeface="+mn-cs"/>
              </a:rPr>
              <a:t>LLMs are used to </a:t>
            </a:r>
            <a:r>
              <a:rPr lang="en-IN" sz="1710" kern="1200" dirty="0">
                <a:solidFill>
                  <a:schemeClr val="tx1"/>
                </a:solidFill>
                <a:latin typeface="+mn-lt"/>
                <a:ea typeface="+mn-ea"/>
                <a:cs typeface="+mn-cs"/>
              </a:rPr>
              <a:t>represent results of the topic models.</a:t>
            </a:r>
            <a:endParaRPr lang="en-US" sz="1800" dirty="0">
              <a:ea typeface="Heebo" pitchFamily="34" charset="-122"/>
              <a:cs typeface="Heebo" pitchFamily="34" charset="-120"/>
            </a:endParaRPr>
          </a:p>
        </p:txBody>
      </p:sp>
    </p:spTree>
    <p:extLst>
      <p:ext uri="{BB962C8B-B14F-4D97-AF65-F5344CB8AC3E}">
        <p14:creationId xmlns:p14="http://schemas.microsoft.com/office/powerpoint/2010/main" val="80340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 Background</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1232132" y="2112579"/>
            <a:ext cx="9751677" cy="4192805"/>
          </a:xfrm>
          <a:prstGeom prst="rect">
            <a:avLst/>
          </a:prstGeom>
        </p:spPr>
        <p:txBody>
          <a:bodyPr>
            <a:normAutofit/>
          </a:bodyPr>
          <a:lstStyle/>
          <a:p>
            <a:pPr defTabSz="877824">
              <a:spcAft>
                <a:spcPts val="600"/>
              </a:spcAft>
            </a:pPr>
            <a:endParaRPr lang="en-IN" sz="1728" kern="1200">
              <a:solidFill>
                <a:schemeClr val="tx1"/>
              </a:solidFill>
              <a:latin typeface="+mn-lt"/>
              <a:ea typeface="+mn-ea"/>
              <a:cs typeface="+mn-cs"/>
            </a:endParaRPr>
          </a:p>
          <a:p>
            <a:pPr>
              <a:spcAft>
                <a:spcPts val="600"/>
              </a:spcAft>
            </a:pPr>
            <a:endParaRPr lang="en-IN"/>
          </a:p>
        </p:txBody>
      </p:sp>
      <p:sp>
        <p:nvSpPr>
          <p:cNvPr id="4" name="TextBox 3">
            <a:extLst>
              <a:ext uri="{FF2B5EF4-FFF2-40B4-BE49-F238E27FC236}">
                <a16:creationId xmlns:a16="http://schemas.microsoft.com/office/drawing/2014/main" id="{47319B4F-5516-37BC-D47B-70D89DF73E83}"/>
              </a:ext>
            </a:extLst>
          </p:cNvPr>
          <p:cNvSpPr txBox="1"/>
          <p:nvPr/>
        </p:nvSpPr>
        <p:spPr>
          <a:xfrm>
            <a:off x="1417061" y="2276518"/>
            <a:ext cx="8445733" cy="1841658"/>
          </a:xfrm>
          <a:prstGeom prst="rect">
            <a:avLst/>
          </a:prstGeom>
          <a:noFill/>
        </p:spPr>
        <p:txBody>
          <a:bodyPr wrap="square">
            <a:spAutoFit/>
          </a:bodyPr>
          <a:lstStyle/>
          <a:p>
            <a:pPr marL="548640" indent="-548640" algn="just" defTabSz="877824">
              <a:spcAft>
                <a:spcPts val="600"/>
              </a:spcAft>
              <a:buFont typeface="Arial" panose="020B0604020202020204" pitchFamily="34" charset="0"/>
              <a:buChar char="•"/>
            </a:pPr>
            <a:r>
              <a:rPr lang="en-US" sz="1728" b="1" kern="1200" dirty="0">
                <a:solidFill>
                  <a:srgbClr val="000000"/>
                </a:solidFill>
                <a:latin typeface="+mn-lt"/>
                <a:ea typeface="+mn-ea"/>
                <a:cs typeface="+mn-cs"/>
                <a:sym typeface="Klima"/>
              </a:rPr>
              <a:t>K-pop</a:t>
            </a:r>
            <a:r>
              <a:rPr lang="en-US" sz="1728" kern="1200" dirty="0">
                <a:solidFill>
                  <a:srgbClr val="000000"/>
                </a:solidFill>
                <a:latin typeface="+mn-lt"/>
                <a:ea typeface="+mn-ea"/>
                <a:cs typeface="+mn-cs"/>
                <a:sym typeface="Klima"/>
              </a:rPr>
              <a:t> is a form of popular music originating in South Korea as part of South Korean culture. </a:t>
            </a:r>
          </a:p>
          <a:p>
            <a:pPr marL="548640" indent="-548640" algn="just" defTabSz="877824">
              <a:spcAft>
                <a:spcPts val="600"/>
              </a:spcAft>
              <a:buFont typeface="Arial" panose="020B0604020202020204" pitchFamily="34" charset="0"/>
              <a:buChar char="•"/>
            </a:pPr>
            <a:r>
              <a:rPr lang="en-US" sz="1728" b="1" kern="1200" dirty="0">
                <a:solidFill>
                  <a:srgbClr val="000000"/>
                </a:solidFill>
                <a:latin typeface="+mn-lt"/>
                <a:ea typeface="+mn-ea"/>
                <a:cs typeface="+mn-cs"/>
                <a:sym typeface="Klima"/>
              </a:rPr>
              <a:t>Topic Modelling </a:t>
            </a:r>
            <a:r>
              <a:rPr lang="en-US" sz="1728" kern="1200" dirty="0">
                <a:solidFill>
                  <a:srgbClr val="000000"/>
                </a:solidFill>
                <a:latin typeface="+mn-lt"/>
                <a:ea typeface="+mn-ea"/>
                <a:cs typeface="+mn-cs"/>
                <a:sym typeface="Klima"/>
              </a:rPr>
              <a:t>is a statistical technique which is used to discover latent topics that exist within a collection of documents.</a:t>
            </a:r>
          </a:p>
          <a:p>
            <a:pPr marL="548640" indent="-548640" algn="just" defTabSz="877824">
              <a:spcAft>
                <a:spcPts val="600"/>
              </a:spcAft>
              <a:buFont typeface="Arial" panose="020B0604020202020204" pitchFamily="34" charset="0"/>
              <a:buChar char="•"/>
            </a:pPr>
            <a:r>
              <a:rPr lang="en-US" sz="1728" b="1" kern="1200" dirty="0">
                <a:solidFill>
                  <a:schemeClr val="tx1"/>
                </a:solidFill>
                <a:latin typeface="+mn-lt"/>
                <a:ea typeface="+mn-ea"/>
                <a:cs typeface="+mn-cs"/>
              </a:rPr>
              <a:t>Large Language Models (LLMs)</a:t>
            </a:r>
            <a:r>
              <a:rPr lang="en-US" sz="1728" kern="1200" dirty="0">
                <a:solidFill>
                  <a:schemeClr val="tx1"/>
                </a:solidFill>
                <a:latin typeface="+mn-lt"/>
                <a:ea typeface="+mn-ea"/>
                <a:cs typeface="+mn-cs"/>
              </a:rPr>
              <a:t>:</a:t>
            </a:r>
            <a:r>
              <a:rPr lang="en-US" sz="1728" b="1" kern="1200" dirty="0">
                <a:solidFill>
                  <a:schemeClr val="tx1"/>
                </a:solidFill>
                <a:latin typeface="+mn-lt"/>
                <a:ea typeface="+mn-ea"/>
                <a:cs typeface="+mn-cs"/>
              </a:rPr>
              <a:t> </a:t>
            </a:r>
            <a:r>
              <a:rPr lang="en-US" sz="1728" kern="1200" dirty="0">
                <a:solidFill>
                  <a:schemeClr val="tx1"/>
                </a:solidFill>
                <a:latin typeface="+mn-lt"/>
                <a:ea typeface="+mn-ea"/>
                <a:cs typeface="+mn-cs"/>
              </a:rPr>
              <a:t>AI models trained on vast text data to understand and generate human language, used in content creation.</a:t>
            </a:r>
            <a:endParaRPr lang="en-US" sz="1800" strike="noStrike" dirty="0">
              <a:solidFill>
                <a:srgbClr val="000000"/>
              </a:solidFill>
              <a:ea typeface="Klima"/>
              <a:cs typeface="Klima"/>
              <a:sym typeface="Klima"/>
            </a:endParaRPr>
          </a:p>
        </p:txBody>
      </p:sp>
      <p:sp>
        <p:nvSpPr>
          <p:cNvPr id="10" name="Freeform 2">
            <a:extLst>
              <a:ext uri="{FF2B5EF4-FFF2-40B4-BE49-F238E27FC236}">
                <a16:creationId xmlns:a16="http://schemas.microsoft.com/office/drawing/2014/main" id="{864BD4F3-DD9A-F5BA-4A1C-9C8CD6AC148B}"/>
              </a:ext>
            </a:extLst>
          </p:cNvPr>
          <p:cNvSpPr/>
          <p:nvPr/>
        </p:nvSpPr>
        <p:spPr>
          <a:xfrm>
            <a:off x="2961315" y="4141285"/>
            <a:ext cx="6262807" cy="1894532"/>
          </a:xfrm>
          <a:custGeom>
            <a:avLst/>
            <a:gdLst/>
            <a:ahLst/>
            <a:cxnLst/>
            <a:rect l="l" t="t" r="r" b="b"/>
            <a:pathLst>
              <a:path w="9770161" h="2981802">
                <a:moveTo>
                  <a:pt x="0" y="0"/>
                </a:moveTo>
                <a:lnTo>
                  <a:pt x="9770160" y="0"/>
                </a:lnTo>
                <a:lnTo>
                  <a:pt x="9770160" y="2981802"/>
                </a:lnTo>
                <a:lnTo>
                  <a:pt x="0" y="2981802"/>
                </a:lnTo>
                <a:lnTo>
                  <a:pt x="0" y="0"/>
                </a:lnTo>
                <a:close/>
              </a:path>
            </a:pathLst>
          </a:custGeom>
          <a:blipFill>
            <a:blip r:embed="rId2"/>
            <a:stretch>
              <a:fillRect/>
            </a:stretch>
          </a:blipFill>
          <a:ln w="38100" cap="sq">
            <a:solidFill>
              <a:schemeClr val="bg1"/>
            </a:solidFill>
            <a:prstDash val="solid"/>
            <a:miter/>
          </a:ln>
        </p:spPr>
        <p:txBody>
          <a:bodyPr/>
          <a:lstStyle/>
          <a:p>
            <a:endParaRPr lang="en-IN" dirty="0"/>
          </a:p>
        </p:txBody>
      </p:sp>
    </p:spTree>
    <p:extLst>
      <p:ext uri="{BB962C8B-B14F-4D97-AF65-F5344CB8AC3E}">
        <p14:creationId xmlns:p14="http://schemas.microsoft.com/office/powerpoint/2010/main" val="240146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Research Workflow</a:t>
            </a:r>
          </a:p>
        </p:txBody>
      </p:sp>
      <p:pic>
        <p:nvPicPr>
          <p:cNvPr id="7" name="Picture 6">
            <a:extLst>
              <a:ext uri="{FF2B5EF4-FFF2-40B4-BE49-F238E27FC236}">
                <a16:creationId xmlns:a16="http://schemas.microsoft.com/office/drawing/2014/main" id="{FD6C3DB7-176A-6AC1-7F77-8271055BED9E}"/>
              </a:ext>
            </a:extLst>
          </p:cNvPr>
          <p:cNvPicPr>
            <a:picLocks noChangeAspect="1"/>
          </p:cNvPicPr>
          <p:nvPr/>
        </p:nvPicPr>
        <p:blipFill>
          <a:blip r:embed="rId2"/>
          <a:srcRect l="15213" r="521"/>
          <a:stretch/>
        </p:blipFill>
        <p:spPr>
          <a:xfrm>
            <a:off x="715748" y="2619898"/>
            <a:ext cx="5296828" cy="3120692"/>
          </a:xfrm>
          <a:prstGeom prst="rect">
            <a:avLst/>
          </a:prstGeom>
        </p:spPr>
      </p:pic>
      <p:pic>
        <p:nvPicPr>
          <p:cNvPr id="4" name="Picture 3">
            <a:extLst>
              <a:ext uri="{FF2B5EF4-FFF2-40B4-BE49-F238E27FC236}">
                <a16:creationId xmlns:a16="http://schemas.microsoft.com/office/drawing/2014/main" id="{430F2226-4434-9F5D-5E0A-6295CC4E74C4}"/>
              </a:ext>
            </a:extLst>
          </p:cNvPr>
          <p:cNvPicPr>
            <a:picLocks noChangeAspect="1"/>
          </p:cNvPicPr>
          <p:nvPr/>
        </p:nvPicPr>
        <p:blipFill>
          <a:blip r:embed="rId3"/>
          <a:srcRect r="576" b="3"/>
          <a:stretch/>
        </p:blipFill>
        <p:spPr>
          <a:xfrm>
            <a:off x="6886046" y="2224080"/>
            <a:ext cx="4153073" cy="3997831"/>
          </a:xfrm>
          <a:prstGeom prst="rect">
            <a:avLst/>
          </a:prstGeom>
        </p:spPr>
      </p:pic>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1907635" y="2257021"/>
            <a:ext cx="8437055" cy="3627574"/>
          </a:xfrm>
          <a:prstGeom prst="rect">
            <a:avLst/>
          </a:prstGeom>
        </p:spPr>
        <p:txBody>
          <a:bodyPr>
            <a:normAutofit/>
          </a:bodyPr>
          <a:lstStyle/>
          <a:p>
            <a:pPr defTabSz="758952">
              <a:spcAft>
                <a:spcPts val="600"/>
              </a:spcAft>
            </a:pPr>
            <a:endParaRPr lang="en-IN" sz="1494" kern="1200">
              <a:solidFill>
                <a:schemeClr val="tx1"/>
              </a:solidFill>
              <a:latin typeface="+mn-lt"/>
              <a:ea typeface="+mn-ea"/>
              <a:cs typeface="+mn-cs"/>
            </a:endParaRPr>
          </a:p>
          <a:p>
            <a:pPr>
              <a:spcAft>
                <a:spcPts val="600"/>
              </a:spcAft>
            </a:pPr>
            <a:endParaRPr lang="en-IN"/>
          </a:p>
        </p:txBody>
      </p:sp>
    </p:spTree>
    <p:extLst>
      <p:ext uri="{BB962C8B-B14F-4D97-AF65-F5344CB8AC3E}">
        <p14:creationId xmlns:p14="http://schemas.microsoft.com/office/powerpoint/2010/main" val="7939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a:t> Methodology</a:t>
            </a:r>
          </a:p>
        </p:txBody>
      </p:sp>
      <p:sp>
        <p:nvSpPr>
          <p:cNvPr id="9" name="TextBox 8">
            <a:extLst>
              <a:ext uri="{FF2B5EF4-FFF2-40B4-BE49-F238E27FC236}">
                <a16:creationId xmlns:a16="http://schemas.microsoft.com/office/drawing/2014/main" id="{7D94F296-4428-A2E7-33AC-8B9CAB622A6A}"/>
              </a:ext>
            </a:extLst>
          </p:cNvPr>
          <p:cNvSpPr txBox="1"/>
          <p:nvPr/>
        </p:nvSpPr>
        <p:spPr>
          <a:xfrm>
            <a:off x="1136396" y="2277036"/>
            <a:ext cx="5814239" cy="3461155"/>
          </a:xfrm>
          <a:prstGeom prst="rect">
            <a:avLst/>
          </a:prstGeom>
        </p:spPr>
        <p:txBody>
          <a:bodyPr vert="horz" lIns="91440" tIns="45720" rIns="91440" bIns="45720" rtlCol="0">
            <a:normAutofit/>
          </a:bodyPr>
          <a:lstStyle/>
          <a:p>
            <a:pPr>
              <a:lnSpc>
                <a:spcPct val="90000"/>
              </a:lnSpc>
              <a:spcAft>
                <a:spcPts val="600"/>
              </a:spcAft>
            </a:pPr>
            <a:r>
              <a:rPr lang="en-US" sz="2000" b="1" dirty="0"/>
              <a:t>1.  Data Collection</a:t>
            </a:r>
          </a:p>
          <a:p>
            <a:pPr marL="417195" indent="-228600">
              <a:lnSpc>
                <a:spcPct val="90000"/>
              </a:lnSpc>
              <a:spcAft>
                <a:spcPts val="600"/>
              </a:spcAft>
              <a:buFont typeface="Arial" panose="020B0604020202020204" pitchFamily="34" charset="0"/>
              <a:buChar char="•"/>
            </a:pPr>
            <a:r>
              <a:rPr lang="en-US" sz="2000" dirty="0"/>
              <a:t>Collected Reddit data using PRAW (web crawler)</a:t>
            </a:r>
          </a:p>
          <a:p>
            <a:pPr marL="417195" indent="-228600">
              <a:lnSpc>
                <a:spcPct val="90000"/>
              </a:lnSpc>
              <a:spcAft>
                <a:spcPts val="600"/>
              </a:spcAft>
              <a:buFont typeface="Arial" panose="020B0604020202020204" pitchFamily="34" charset="0"/>
              <a:buChar char="•"/>
            </a:pPr>
            <a:r>
              <a:rPr lang="en-US" sz="2000" dirty="0"/>
              <a:t>Gathered Twitter data related to K-pop fandoms using Twitter API.</a:t>
            </a:r>
          </a:p>
        </p:txBody>
      </p:sp>
      <p:pic>
        <p:nvPicPr>
          <p:cNvPr id="15" name="Picture 14">
            <a:extLst>
              <a:ext uri="{FF2B5EF4-FFF2-40B4-BE49-F238E27FC236}">
                <a16:creationId xmlns:a16="http://schemas.microsoft.com/office/drawing/2014/main" id="{FEBCC034-EB99-915E-3928-E29C4C4004F3}"/>
              </a:ext>
            </a:extLst>
          </p:cNvPr>
          <p:cNvPicPr>
            <a:picLocks noChangeAspect="1"/>
          </p:cNvPicPr>
          <p:nvPr/>
        </p:nvPicPr>
        <p:blipFill>
          <a:blip r:embed="rId3"/>
          <a:stretch>
            <a:fillRect/>
          </a:stretch>
        </p:blipFill>
        <p:spPr>
          <a:xfrm>
            <a:off x="7487360" y="1245407"/>
            <a:ext cx="3905275" cy="1386372"/>
          </a:xfrm>
          <a:prstGeom prst="rect">
            <a:avLst/>
          </a:prstGeom>
        </p:spPr>
      </p:pic>
      <p:pic>
        <p:nvPicPr>
          <p:cNvPr id="11" name="Picture 10">
            <a:extLst>
              <a:ext uri="{FF2B5EF4-FFF2-40B4-BE49-F238E27FC236}">
                <a16:creationId xmlns:a16="http://schemas.microsoft.com/office/drawing/2014/main" id="{04B0E7B2-78F3-7E9C-296F-1D7EDE189744}"/>
              </a:ext>
            </a:extLst>
          </p:cNvPr>
          <p:cNvPicPr>
            <a:picLocks noChangeAspect="1"/>
          </p:cNvPicPr>
          <p:nvPr/>
        </p:nvPicPr>
        <p:blipFill>
          <a:blip r:embed="rId4"/>
          <a:stretch>
            <a:fillRect/>
          </a:stretch>
        </p:blipFill>
        <p:spPr>
          <a:xfrm>
            <a:off x="7487360" y="3829139"/>
            <a:ext cx="3890919" cy="1400730"/>
          </a:xfrm>
          <a:prstGeom prst="rect">
            <a:avLst/>
          </a:prstGeom>
        </p:spPr>
      </p:pic>
      <p:sp>
        <p:nvSpPr>
          <p:cNvPr id="90" name="Rectangle 8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1395352" y="2632206"/>
            <a:ext cx="7362908" cy="3165737"/>
          </a:xfrm>
          <a:prstGeom prst="rect">
            <a:avLst/>
          </a:prstGeom>
        </p:spPr>
        <p:txBody>
          <a:bodyPr>
            <a:normAutofit/>
          </a:bodyPr>
          <a:lstStyle/>
          <a:p>
            <a:pPr defTabSz="667512">
              <a:spcAft>
                <a:spcPts val="600"/>
              </a:spcAft>
            </a:pPr>
            <a:endParaRPr lang="en-IN" sz="1314" kern="1200">
              <a:solidFill>
                <a:schemeClr val="tx1"/>
              </a:solidFill>
              <a:latin typeface="+mn-lt"/>
              <a:ea typeface="+mn-ea"/>
              <a:cs typeface="+mn-cs"/>
            </a:endParaRPr>
          </a:p>
          <a:p>
            <a:pPr>
              <a:spcAft>
                <a:spcPts val="600"/>
              </a:spcAft>
            </a:pPr>
            <a:endParaRPr lang="en-IN"/>
          </a:p>
        </p:txBody>
      </p:sp>
    </p:spTree>
    <p:extLst>
      <p:ext uri="{BB962C8B-B14F-4D97-AF65-F5344CB8AC3E}">
        <p14:creationId xmlns:p14="http://schemas.microsoft.com/office/powerpoint/2010/main" val="166743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 Methodology</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143706" y="2694435"/>
            <a:ext cx="8067322" cy="3468604"/>
          </a:xfrm>
          <a:prstGeom prst="rect">
            <a:avLst/>
          </a:prstGeom>
        </p:spPr>
        <p:txBody>
          <a:bodyPr>
            <a:normAutofit/>
          </a:bodyPr>
          <a:lstStyle/>
          <a:p>
            <a:pPr defTabSz="731520">
              <a:spcAft>
                <a:spcPts val="600"/>
              </a:spcAft>
            </a:pPr>
            <a:endParaRPr lang="en-IN" sz="1440" kern="1200">
              <a:solidFill>
                <a:schemeClr val="tx1"/>
              </a:solidFill>
              <a:latin typeface="+mn-lt"/>
              <a:ea typeface="+mn-ea"/>
              <a:cs typeface="+mn-cs"/>
            </a:endParaRPr>
          </a:p>
          <a:p>
            <a:pPr>
              <a:spcAft>
                <a:spcPts val="600"/>
              </a:spcAft>
            </a:pPr>
            <a:endParaRPr lang="en-IN"/>
          </a:p>
        </p:txBody>
      </p:sp>
      <p:sp>
        <p:nvSpPr>
          <p:cNvPr id="4" name="TextBox 3">
            <a:extLst>
              <a:ext uri="{FF2B5EF4-FFF2-40B4-BE49-F238E27FC236}">
                <a16:creationId xmlns:a16="http://schemas.microsoft.com/office/drawing/2014/main" id="{8A11C89C-6CCB-A87C-7A53-1FC947F81235}"/>
              </a:ext>
            </a:extLst>
          </p:cNvPr>
          <p:cNvSpPr txBox="1"/>
          <p:nvPr/>
        </p:nvSpPr>
        <p:spPr>
          <a:xfrm>
            <a:off x="2004913" y="2112579"/>
            <a:ext cx="6971176" cy="2492990"/>
          </a:xfrm>
          <a:prstGeom prst="rect">
            <a:avLst/>
          </a:prstGeom>
          <a:noFill/>
        </p:spPr>
        <p:txBody>
          <a:bodyPr wrap="square">
            <a:spAutoFit/>
          </a:bodyPr>
          <a:lstStyle/>
          <a:p>
            <a:pPr defTabSz="731520">
              <a:lnSpc>
                <a:spcPct val="150000"/>
              </a:lnSpc>
              <a:spcAft>
                <a:spcPts val="600"/>
              </a:spcAft>
            </a:pPr>
            <a:r>
              <a:rPr lang="en-IN" sz="1440" b="1" kern="1200" dirty="0">
                <a:solidFill>
                  <a:schemeClr val="tx1"/>
                </a:solidFill>
                <a:latin typeface="+mn-lt"/>
                <a:ea typeface="+mn-ea"/>
                <a:cs typeface="+mn-cs"/>
              </a:rPr>
              <a:t>2.  Data Pre-Processing</a:t>
            </a:r>
          </a:p>
          <a:p>
            <a:pPr marL="288290" indent="-288290" defTabSz="731520">
              <a:spcAft>
                <a:spcPts val="600"/>
              </a:spcAft>
              <a:buFont typeface="Arial" panose="020B0604020202020204" pitchFamily="34" charset="0"/>
              <a:buChar char="•"/>
            </a:pPr>
            <a:r>
              <a:rPr lang="en-US" sz="1440" kern="1200" dirty="0">
                <a:solidFill>
                  <a:schemeClr val="tx1"/>
                </a:solidFill>
                <a:latin typeface="+mn-lt"/>
                <a:ea typeface="+mn-ea"/>
                <a:cs typeface="+mn-cs"/>
              </a:rPr>
              <a:t>Linked conversations using conversation IDs</a:t>
            </a:r>
            <a:endParaRPr lang="en-IN" sz="1440" b="1" kern="1200" dirty="0">
              <a:solidFill>
                <a:schemeClr val="tx1"/>
              </a:solidFill>
              <a:latin typeface="+mn-lt"/>
              <a:ea typeface="+mn-ea"/>
              <a:cs typeface="+mn-cs"/>
            </a:endParaRPr>
          </a:p>
          <a:p>
            <a:pPr marL="288290" indent="-288290" defTabSz="731520">
              <a:spcAft>
                <a:spcPts val="600"/>
              </a:spcAft>
              <a:buFont typeface="Arial" panose="020B0604020202020204" pitchFamily="34" charset="0"/>
              <a:buChar char="•"/>
            </a:pPr>
            <a:r>
              <a:rPr lang="en-US" sz="1440" kern="1200" dirty="0">
                <a:solidFill>
                  <a:schemeClr val="tx1"/>
                </a:solidFill>
                <a:latin typeface="+mn-lt"/>
                <a:ea typeface="+mn-ea"/>
                <a:cs typeface="+mn-cs"/>
              </a:rPr>
              <a:t>Cleaned data: removed emojis, hashtags, special characters, and fandom names; translated non-English text to English</a:t>
            </a:r>
          </a:p>
          <a:p>
            <a:pPr marL="288290" indent="-288290" defTabSz="731520">
              <a:spcAft>
                <a:spcPts val="600"/>
              </a:spcAft>
              <a:buFont typeface="Arial" panose="020B0604020202020204" pitchFamily="34" charset="0"/>
              <a:buChar char="•"/>
            </a:pPr>
            <a:r>
              <a:rPr lang="en-IN" sz="1440" kern="1200" dirty="0">
                <a:solidFill>
                  <a:schemeClr val="tx1"/>
                </a:solidFill>
                <a:latin typeface="+mn-lt"/>
                <a:ea typeface="+mn-ea"/>
                <a:cs typeface="+mn-cs"/>
              </a:rPr>
              <a:t>Converted text to lower case</a:t>
            </a:r>
          </a:p>
          <a:p>
            <a:pPr marL="288290" indent="-288290" defTabSz="731520">
              <a:spcAft>
                <a:spcPts val="600"/>
              </a:spcAft>
              <a:buFont typeface="Arial" panose="020B0604020202020204" pitchFamily="34" charset="0"/>
              <a:buChar char="•"/>
            </a:pPr>
            <a:r>
              <a:rPr lang="en-IN" sz="1440" kern="1200" dirty="0">
                <a:solidFill>
                  <a:schemeClr val="tx1"/>
                </a:solidFill>
                <a:latin typeface="+mn-lt"/>
                <a:ea typeface="+mn-ea"/>
                <a:cs typeface="+mn-cs"/>
              </a:rPr>
              <a:t>Performed tokenization, stop word removal and lemmatization</a:t>
            </a:r>
          </a:p>
          <a:p>
            <a:pPr marL="288290" indent="-288290" defTabSz="731520">
              <a:spcAft>
                <a:spcPts val="600"/>
              </a:spcAft>
              <a:buFont typeface="Arial" panose="020B0604020202020204" pitchFamily="34" charset="0"/>
              <a:buChar char="•"/>
            </a:pPr>
            <a:r>
              <a:rPr lang="en-IN" sz="1440" kern="1200" dirty="0">
                <a:solidFill>
                  <a:schemeClr val="tx1"/>
                </a:solidFill>
                <a:latin typeface="+mn-lt"/>
                <a:ea typeface="+mn-ea"/>
                <a:cs typeface="+mn-cs"/>
              </a:rPr>
              <a:t>Applied Keyword filtering</a:t>
            </a:r>
          </a:p>
          <a:p>
            <a:pPr marL="288290" indent="-288290" defTabSz="731520">
              <a:spcAft>
                <a:spcPts val="600"/>
              </a:spcAft>
              <a:buFont typeface="Arial" panose="020B0604020202020204" pitchFamily="34" charset="0"/>
              <a:buChar char="•"/>
            </a:pPr>
            <a:endParaRPr lang="en-IN" sz="1800" b="1" dirty="0"/>
          </a:p>
        </p:txBody>
      </p:sp>
      <p:pic>
        <p:nvPicPr>
          <p:cNvPr id="6" name="Picture 5" descr="A screenshot of a computer&#10;&#10;Description automatically generated">
            <a:extLst>
              <a:ext uri="{FF2B5EF4-FFF2-40B4-BE49-F238E27FC236}">
                <a16:creationId xmlns:a16="http://schemas.microsoft.com/office/drawing/2014/main" id="{6042FE8A-FEC7-8085-38BA-3DB1D23B180D}"/>
              </a:ext>
            </a:extLst>
          </p:cNvPr>
          <p:cNvPicPr>
            <a:picLocks noChangeAspect="1"/>
          </p:cNvPicPr>
          <p:nvPr/>
        </p:nvPicPr>
        <p:blipFill>
          <a:blip r:embed="rId2"/>
          <a:stretch>
            <a:fillRect/>
          </a:stretch>
        </p:blipFill>
        <p:spPr>
          <a:xfrm>
            <a:off x="2017389" y="4422219"/>
            <a:ext cx="8157222" cy="1924171"/>
          </a:xfrm>
          <a:prstGeom prst="rect">
            <a:avLst/>
          </a:prstGeom>
        </p:spPr>
        <p:style>
          <a:lnRef idx="3">
            <a:schemeClr val="lt1"/>
          </a:lnRef>
          <a:fillRef idx="1">
            <a:schemeClr val="accent4"/>
          </a:fillRef>
          <a:effectRef idx="1">
            <a:schemeClr val="accent4"/>
          </a:effectRef>
          <a:fontRef idx="minor">
            <a:schemeClr val="lt1"/>
          </a:fontRef>
        </p:style>
      </p:pic>
      <p:sp>
        <p:nvSpPr>
          <p:cNvPr id="7" name="TextBox 6">
            <a:extLst>
              <a:ext uri="{FF2B5EF4-FFF2-40B4-BE49-F238E27FC236}">
                <a16:creationId xmlns:a16="http://schemas.microsoft.com/office/drawing/2014/main" id="{B8B2F051-CFC5-6CEA-8CEE-3090E3DD52A9}"/>
              </a:ext>
            </a:extLst>
          </p:cNvPr>
          <p:cNvSpPr txBox="1"/>
          <p:nvPr/>
        </p:nvSpPr>
        <p:spPr>
          <a:xfrm>
            <a:off x="4343262" y="6276615"/>
            <a:ext cx="4100691" cy="313932"/>
          </a:xfrm>
          <a:prstGeom prst="rect">
            <a:avLst/>
          </a:prstGeom>
          <a:noFill/>
        </p:spPr>
        <p:txBody>
          <a:bodyPr wrap="square" rtlCol="0">
            <a:spAutoFit/>
          </a:bodyPr>
          <a:lstStyle/>
          <a:p>
            <a:pPr defTabSz="731520">
              <a:spcAft>
                <a:spcPts val="600"/>
              </a:spcAft>
            </a:pPr>
            <a:r>
              <a:rPr lang="en-IN" sz="1440" i="1" kern="1200" dirty="0">
                <a:solidFill>
                  <a:schemeClr val="tx1"/>
                </a:solidFill>
                <a:latin typeface="Arial" panose="020B0604020202020204" pitchFamily="34" charset="0"/>
                <a:ea typeface="+mn-ea"/>
                <a:cs typeface="Times New Roman" panose="02020603050405020304" pitchFamily="18" charset="0"/>
              </a:rPr>
              <a:t> </a:t>
            </a:r>
            <a:r>
              <a:rPr lang="en-IN" sz="1280" i="1" kern="1200" dirty="0">
                <a:solidFill>
                  <a:schemeClr val="tx1"/>
                </a:solidFill>
                <a:latin typeface="Arial" panose="020B0604020202020204" pitchFamily="34" charset="0"/>
                <a:ea typeface="+mn-ea"/>
                <a:cs typeface="Times New Roman" panose="02020603050405020304" pitchFamily="18" charset="0"/>
              </a:rPr>
              <a:t>Fig.1  Preview of the Pre-Processed Dataset</a:t>
            </a:r>
            <a:endParaRPr lang="en-IN" i="1" dirty="0"/>
          </a:p>
        </p:txBody>
      </p:sp>
    </p:spTree>
    <p:extLst>
      <p:ext uri="{BB962C8B-B14F-4D97-AF65-F5344CB8AC3E}">
        <p14:creationId xmlns:p14="http://schemas.microsoft.com/office/powerpoint/2010/main" val="255384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 Methodology</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048821" y="2741628"/>
            <a:ext cx="7595593" cy="3265781"/>
          </a:xfrm>
          <a:prstGeom prst="rect">
            <a:avLst/>
          </a:prstGeom>
        </p:spPr>
        <p:txBody>
          <a:bodyPr>
            <a:normAutofit/>
          </a:bodyPr>
          <a:lstStyle/>
          <a:p>
            <a:pPr defTabSz="685800">
              <a:spcAft>
                <a:spcPts val="600"/>
              </a:spcAft>
            </a:pPr>
            <a:endParaRPr lang="en-IN" sz="1350" kern="1200">
              <a:solidFill>
                <a:schemeClr val="tx1"/>
              </a:solidFill>
              <a:latin typeface="+mn-lt"/>
              <a:ea typeface="+mn-ea"/>
              <a:cs typeface="+mn-cs"/>
            </a:endParaRPr>
          </a:p>
          <a:p>
            <a:pPr>
              <a:spcAft>
                <a:spcPts val="600"/>
              </a:spcAft>
            </a:pPr>
            <a:endParaRPr lang="en-IN"/>
          </a:p>
        </p:txBody>
      </p:sp>
      <p:sp>
        <p:nvSpPr>
          <p:cNvPr id="4" name="TextBox 3">
            <a:extLst>
              <a:ext uri="{FF2B5EF4-FFF2-40B4-BE49-F238E27FC236}">
                <a16:creationId xmlns:a16="http://schemas.microsoft.com/office/drawing/2014/main" id="{8F467B56-FEEB-722F-90D8-CCC9CC06E8EC}"/>
              </a:ext>
            </a:extLst>
          </p:cNvPr>
          <p:cNvSpPr txBox="1"/>
          <p:nvPr/>
        </p:nvSpPr>
        <p:spPr>
          <a:xfrm>
            <a:off x="1937448" y="2112579"/>
            <a:ext cx="8237097" cy="2474588"/>
          </a:xfrm>
          <a:prstGeom prst="rect">
            <a:avLst/>
          </a:prstGeom>
          <a:noFill/>
        </p:spPr>
        <p:txBody>
          <a:bodyPr wrap="square">
            <a:spAutoFit/>
          </a:bodyPr>
          <a:lstStyle/>
          <a:p>
            <a:pPr defTabSz="685800">
              <a:lnSpc>
                <a:spcPct val="150000"/>
              </a:lnSpc>
              <a:spcAft>
                <a:spcPts val="600"/>
              </a:spcAft>
            </a:pPr>
            <a:r>
              <a:rPr lang="en-IN" sz="1350" b="1" kern="1200">
                <a:solidFill>
                  <a:schemeClr val="tx1"/>
                </a:solidFill>
                <a:latin typeface="+mn-lt"/>
                <a:ea typeface="+mn-ea"/>
                <a:cs typeface="+mn-cs"/>
              </a:rPr>
              <a:t>3. Text Representation:</a:t>
            </a:r>
            <a:r>
              <a:rPr lang="en-IN" sz="1350" kern="1200">
                <a:solidFill>
                  <a:schemeClr val="tx1"/>
                </a:solidFill>
                <a:latin typeface="+mn-lt"/>
                <a:ea typeface="+mn-ea"/>
                <a:cs typeface="+mn-cs"/>
              </a:rPr>
              <a:t> This is used to transform raw text into numerical format for analysis.</a:t>
            </a:r>
            <a:endParaRPr lang="en-IN" sz="1350" b="1" kern="1200">
              <a:solidFill>
                <a:schemeClr val="tx1"/>
              </a:solidFill>
              <a:latin typeface="+mn-lt"/>
              <a:ea typeface="+mn-ea"/>
              <a:cs typeface="+mn-cs"/>
            </a:endParaRPr>
          </a:p>
          <a:p>
            <a:pPr marL="214313" indent="-214313" defTabSz="685800">
              <a:lnSpc>
                <a:spcPct val="150000"/>
              </a:lnSpc>
              <a:spcAft>
                <a:spcPts val="600"/>
              </a:spcAft>
              <a:buFont typeface="Arial" panose="020B0604020202020204" pitchFamily="34" charset="0"/>
              <a:buChar char="•"/>
            </a:pPr>
            <a:r>
              <a:rPr lang="en-IN" sz="1350" b="1" kern="1200">
                <a:solidFill>
                  <a:schemeClr val="tx1"/>
                </a:solidFill>
                <a:latin typeface="+mn-lt"/>
                <a:ea typeface="+mn-ea"/>
                <a:cs typeface="+mn-cs"/>
              </a:rPr>
              <a:t>TF-IDF:</a:t>
            </a:r>
          </a:p>
          <a:p>
            <a:pPr defTabSz="685800">
              <a:lnSpc>
                <a:spcPct val="150000"/>
              </a:lnSpc>
              <a:spcAft>
                <a:spcPts val="600"/>
              </a:spcAft>
            </a:pPr>
            <a:r>
              <a:rPr lang="en-IN" sz="1350" kern="1200">
                <a:solidFill>
                  <a:schemeClr val="tx1"/>
                </a:solidFill>
                <a:latin typeface="+mn-lt"/>
                <a:ea typeface="+mn-ea"/>
                <a:cs typeface="+mn-cs"/>
              </a:rPr>
              <a:t> We calculated Term Frequency-Inverse Document Frequency to weigh the importance of words. This representation was used for all four topic models: Latent Dirichlet Allocation (LDA), Non-Negative Matrix Factorization (NMF), Latent Semantic Analysis (LSA), and BERTopic. </a:t>
            </a:r>
          </a:p>
          <a:p>
            <a:pPr marL="214313" indent="-214313" defTabSz="685800">
              <a:lnSpc>
                <a:spcPct val="150000"/>
              </a:lnSpc>
              <a:spcAft>
                <a:spcPts val="600"/>
              </a:spcAft>
              <a:buFont typeface="Arial" panose="020B0604020202020204" pitchFamily="34" charset="0"/>
              <a:buChar char="•"/>
            </a:pPr>
            <a:r>
              <a:rPr lang="en-IN" sz="1350" b="1" kern="1200">
                <a:solidFill>
                  <a:schemeClr val="tx1"/>
                </a:solidFill>
                <a:latin typeface="+mn-lt"/>
                <a:ea typeface="+mn-ea"/>
                <a:cs typeface="+mn-cs"/>
              </a:rPr>
              <a:t>Voyage-AI: </a:t>
            </a:r>
            <a:r>
              <a:rPr lang="en-IN" sz="1350" kern="1200">
                <a:solidFill>
                  <a:schemeClr val="tx1"/>
                </a:solidFill>
                <a:latin typeface="+mn-lt"/>
                <a:ea typeface="+mn-ea"/>
                <a:cs typeface="+mn-cs"/>
              </a:rPr>
              <a:t>Instruction-tuned general-purpose embedding model optimized for clustering, classification, and retrieval. </a:t>
            </a:r>
            <a:endParaRPr lang="en-IN" sz="1800" b="1"/>
          </a:p>
        </p:txBody>
      </p:sp>
      <p:pic>
        <p:nvPicPr>
          <p:cNvPr id="9" name="Picture 8">
            <a:extLst>
              <a:ext uri="{FF2B5EF4-FFF2-40B4-BE49-F238E27FC236}">
                <a16:creationId xmlns:a16="http://schemas.microsoft.com/office/drawing/2014/main" id="{4386C5CA-0674-CA39-2A5F-7C9CE2B6715E}"/>
              </a:ext>
            </a:extLst>
          </p:cNvPr>
          <p:cNvPicPr>
            <a:picLocks noChangeAspect="1"/>
          </p:cNvPicPr>
          <p:nvPr/>
        </p:nvPicPr>
        <p:blipFill>
          <a:blip r:embed="rId2"/>
          <a:stretch>
            <a:fillRect/>
          </a:stretch>
        </p:blipFill>
        <p:spPr>
          <a:xfrm>
            <a:off x="2130494" y="4587167"/>
            <a:ext cx="7625293" cy="1916508"/>
          </a:xfrm>
          <a:prstGeom prst="rect">
            <a:avLst/>
          </a:prstGeom>
        </p:spPr>
      </p:pic>
      <p:sp>
        <p:nvSpPr>
          <p:cNvPr id="10" name="TextBox 9">
            <a:extLst>
              <a:ext uri="{FF2B5EF4-FFF2-40B4-BE49-F238E27FC236}">
                <a16:creationId xmlns:a16="http://schemas.microsoft.com/office/drawing/2014/main" id="{6AB08ED5-3B44-03F0-982A-929BC778AA45}"/>
              </a:ext>
            </a:extLst>
          </p:cNvPr>
          <p:cNvSpPr txBox="1"/>
          <p:nvPr/>
        </p:nvSpPr>
        <p:spPr>
          <a:xfrm>
            <a:off x="7450534" y="6282601"/>
            <a:ext cx="3244647" cy="219291"/>
          </a:xfrm>
          <a:prstGeom prst="rect">
            <a:avLst/>
          </a:prstGeom>
          <a:noFill/>
        </p:spPr>
        <p:txBody>
          <a:bodyPr wrap="square" rtlCol="0">
            <a:spAutoFit/>
          </a:bodyPr>
          <a:lstStyle/>
          <a:p>
            <a:pPr defTabSz="685800">
              <a:spcAft>
                <a:spcPts val="600"/>
              </a:spcAft>
            </a:pPr>
            <a:r>
              <a:rPr lang="en-IN" sz="825" kern="1200" dirty="0">
                <a:solidFill>
                  <a:schemeClr val="tx1"/>
                </a:solidFill>
                <a:latin typeface="+mn-lt"/>
                <a:ea typeface="+mn-ea"/>
                <a:cs typeface="+mn-cs"/>
              </a:rPr>
              <a:t>Fig.2  Keyword List Used for filtering</a:t>
            </a:r>
            <a:endParaRPr lang="en-IN" dirty="0"/>
          </a:p>
        </p:txBody>
      </p:sp>
    </p:spTree>
    <p:extLst>
      <p:ext uri="{BB962C8B-B14F-4D97-AF65-F5344CB8AC3E}">
        <p14:creationId xmlns:p14="http://schemas.microsoft.com/office/powerpoint/2010/main" val="271962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 Methodology</a:t>
            </a:r>
          </a:p>
        </p:txBody>
      </p:sp>
      <p:sp>
        <p:nvSpPr>
          <p:cNvPr id="5" name="Content Placeholder 4">
            <a:extLst>
              <a:ext uri="{FF2B5EF4-FFF2-40B4-BE49-F238E27FC236}">
                <a16:creationId xmlns:a16="http://schemas.microsoft.com/office/drawing/2014/main" id="{E0B20269-D467-659A-3157-3D5061D802C0}"/>
              </a:ext>
            </a:extLst>
          </p:cNvPr>
          <p:cNvSpPr>
            <a:spLocks/>
          </p:cNvSpPr>
          <p:nvPr/>
        </p:nvSpPr>
        <p:spPr>
          <a:xfrm>
            <a:off x="2250465" y="2654395"/>
            <a:ext cx="7197140" cy="3094463"/>
          </a:xfrm>
          <a:prstGeom prst="rect">
            <a:avLst/>
          </a:prstGeom>
        </p:spPr>
        <p:txBody>
          <a:bodyPr>
            <a:normAutofit/>
          </a:bodyPr>
          <a:lstStyle/>
          <a:p>
            <a:pPr defTabSz="649224">
              <a:spcAft>
                <a:spcPts val="600"/>
              </a:spcAft>
            </a:pPr>
            <a:endParaRPr lang="en-IN" sz="1278" kern="1200">
              <a:solidFill>
                <a:schemeClr val="tx1"/>
              </a:solidFill>
              <a:latin typeface="+mn-lt"/>
              <a:ea typeface="+mn-ea"/>
              <a:cs typeface="+mn-cs"/>
            </a:endParaRPr>
          </a:p>
          <a:p>
            <a:pPr>
              <a:spcAft>
                <a:spcPts val="600"/>
              </a:spcAft>
            </a:pPr>
            <a:endParaRPr lang="en-IN"/>
          </a:p>
        </p:txBody>
      </p:sp>
      <p:sp>
        <p:nvSpPr>
          <p:cNvPr id="9" name="TextBox 8">
            <a:extLst>
              <a:ext uri="{FF2B5EF4-FFF2-40B4-BE49-F238E27FC236}">
                <a16:creationId xmlns:a16="http://schemas.microsoft.com/office/drawing/2014/main" id="{7D94F296-4428-A2E7-33AC-8B9CAB622A6A}"/>
              </a:ext>
            </a:extLst>
          </p:cNvPr>
          <p:cNvSpPr txBox="1"/>
          <p:nvPr/>
        </p:nvSpPr>
        <p:spPr>
          <a:xfrm>
            <a:off x="2026812" y="1815840"/>
            <a:ext cx="7829701" cy="307777"/>
          </a:xfrm>
          <a:prstGeom prst="rect">
            <a:avLst/>
          </a:prstGeom>
          <a:noFill/>
        </p:spPr>
        <p:txBody>
          <a:bodyPr wrap="square">
            <a:spAutoFit/>
          </a:bodyPr>
          <a:lstStyle/>
          <a:p>
            <a:pPr defTabSz="649224">
              <a:spcAft>
                <a:spcPts val="600"/>
              </a:spcAft>
            </a:pPr>
            <a:r>
              <a:rPr lang="en-IN" sz="1400" b="1" kern="1200" dirty="0">
                <a:solidFill>
                  <a:schemeClr val="tx1"/>
                </a:solidFill>
                <a:latin typeface="+mn-lt"/>
                <a:ea typeface="+mn-ea"/>
                <a:cs typeface="+mn-cs"/>
              </a:rPr>
              <a:t>4.  Topic Modelling</a:t>
            </a:r>
            <a:r>
              <a:rPr lang="en-IN" sz="1278" b="1" kern="1200" dirty="0">
                <a:solidFill>
                  <a:schemeClr val="tx1"/>
                </a:solidFill>
                <a:latin typeface="+mn-lt"/>
                <a:ea typeface="+mn-ea"/>
                <a:cs typeface="+mn-cs"/>
              </a:rPr>
              <a:t>: </a:t>
            </a:r>
            <a:r>
              <a:rPr lang="en-IN" sz="1278" kern="1200" dirty="0">
                <a:solidFill>
                  <a:schemeClr val="tx1"/>
                </a:solidFill>
                <a:latin typeface="+mn-lt"/>
                <a:ea typeface="+mn-ea"/>
                <a:cs typeface="+mn-cs"/>
              </a:rPr>
              <a:t>Applied four topic models for extracting topics from the text data:</a:t>
            </a:r>
            <a:endParaRPr lang="en-IN" dirty="0"/>
          </a:p>
        </p:txBody>
      </p:sp>
      <p:sp>
        <p:nvSpPr>
          <p:cNvPr id="6" name="TextBox 5">
            <a:extLst>
              <a:ext uri="{FF2B5EF4-FFF2-40B4-BE49-F238E27FC236}">
                <a16:creationId xmlns:a16="http://schemas.microsoft.com/office/drawing/2014/main" id="{92C836B6-CA8A-B722-AA22-B404D512415B}"/>
              </a:ext>
            </a:extLst>
          </p:cNvPr>
          <p:cNvSpPr txBox="1"/>
          <p:nvPr/>
        </p:nvSpPr>
        <p:spPr>
          <a:xfrm>
            <a:off x="2026812" y="2220764"/>
            <a:ext cx="9696486" cy="3873176"/>
          </a:xfrm>
          <a:prstGeom prst="rect">
            <a:avLst/>
          </a:prstGeom>
          <a:noFill/>
        </p:spPr>
        <p:txBody>
          <a:bodyPr wrap="square">
            <a:spAutoFit/>
          </a:bodyPr>
          <a:lstStyle/>
          <a:p>
            <a:pPr marL="202883" indent="-202883" defTabSz="649224">
              <a:spcAft>
                <a:spcPts val="600"/>
              </a:spcAft>
              <a:buFont typeface="Arial" panose="020B0604020202020204" pitchFamily="34" charset="0"/>
              <a:buChar char="•"/>
            </a:pPr>
            <a:r>
              <a:rPr lang="en-US" sz="1278" b="1" kern="1200" dirty="0">
                <a:solidFill>
                  <a:schemeClr val="tx1"/>
                </a:solidFill>
                <a:latin typeface="+mn-lt"/>
                <a:ea typeface="+mn-ea"/>
                <a:cs typeface="+mn-cs"/>
              </a:rPr>
              <a:t>Latent Dirichlet Allocation (LDA): </a:t>
            </a:r>
            <a:r>
              <a:rPr lang="en-US" sz="1278" kern="1200" dirty="0">
                <a:solidFill>
                  <a:schemeClr val="tx1"/>
                </a:solidFill>
                <a:latin typeface="+mn-lt"/>
                <a:ea typeface="+mn-ea"/>
                <a:cs typeface="+mn-cs"/>
              </a:rPr>
              <a:t>A generative statistical model used for topic modeling that discovers latent topics in a set of documents by assuming each document is a mixture of topics and each topic is a mixture of words. LDA is suitable for this case as it performs random sampling of the data, providing better text analysis. [2] </a:t>
            </a:r>
          </a:p>
          <a:p>
            <a:pPr marL="202883" indent="-202883" defTabSz="649224">
              <a:spcAft>
                <a:spcPts val="600"/>
              </a:spcAft>
              <a:buFont typeface="Arial" panose="020B0604020202020204" pitchFamily="34" charset="0"/>
              <a:buChar char="•"/>
            </a:pPr>
            <a:r>
              <a:rPr lang="en-US" sz="1278" b="1" kern="1200" dirty="0">
                <a:solidFill>
                  <a:schemeClr val="tx1"/>
                </a:solidFill>
                <a:latin typeface="+mn-lt"/>
                <a:ea typeface="+mn-ea"/>
                <a:cs typeface="+mn-cs"/>
              </a:rPr>
              <a:t>Non-Negative Matrix Factorization (NMF): </a:t>
            </a:r>
            <a:r>
              <a:rPr lang="en-US" sz="1278" kern="1200" dirty="0">
                <a:solidFill>
                  <a:schemeClr val="tx1"/>
                </a:solidFill>
                <a:latin typeface="+mn-lt"/>
                <a:ea typeface="+mn-ea"/>
                <a:cs typeface="+mn-cs"/>
              </a:rPr>
              <a:t>A matrix factorization method that decomposes a document-term matrix into two lower-dimensional non-negative matrices to identify latent topics. Each document and topic are represented by non-negative combinations of topics and words, respectively. NMF is effective as it handles sparsity well. [3] </a:t>
            </a:r>
          </a:p>
          <a:p>
            <a:pPr algn="ctr" defTabSz="649224">
              <a:spcAft>
                <a:spcPts val="600"/>
              </a:spcAft>
            </a:pPr>
            <a:r>
              <a:rPr lang="en-IN" sz="1400" b="1" dirty="0"/>
              <a:t>V ≈ WH</a:t>
            </a:r>
            <a:endParaRPr lang="en-IN" sz="1400" b="1"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endParaRPr lang="en-US" sz="1278"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endParaRPr lang="en-US" sz="1278"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endParaRPr lang="en-US" sz="1278" b="1"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endParaRPr lang="en-US" sz="1278" b="1" kern="1200" dirty="0">
              <a:solidFill>
                <a:schemeClr val="tx1"/>
              </a:solidFill>
              <a:latin typeface="+mn-lt"/>
              <a:ea typeface="+mn-ea"/>
              <a:cs typeface="+mn-cs"/>
            </a:endParaRPr>
          </a:p>
          <a:p>
            <a:pPr marL="202883" indent="-202883" defTabSz="649224">
              <a:spcAft>
                <a:spcPts val="600"/>
              </a:spcAft>
              <a:buFont typeface="Arial" panose="020B0604020202020204" pitchFamily="34" charset="0"/>
              <a:buChar char="•"/>
            </a:pPr>
            <a:r>
              <a:rPr lang="en-US" sz="1278" b="1" kern="1200" dirty="0">
                <a:solidFill>
                  <a:schemeClr val="tx1"/>
                </a:solidFill>
                <a:latin typeface="+mn-lt"/>
                <a:ea typeface="+mn-ea"/>
                <a:cs typeface="+mn-cs"/>
              </a:rPr>
              <a:t>Latent Semantic Analysis (LSA): </a:t>
            </a:r>
            <a:r>
              <a:rPr lang="en-US" sz="1278" dirty="0"/>
              <a:t>A dimensionality reduction technique that decomposes the document-term matrix using Singular Value Decomposition (SVD) to discover latent relationships between terms and documents, often 9 used for topic modeling. </a:t>
            </a:r>
            <a:r>
              <a:rPr lang="en-US" sz="1278" kern="1200" dirty="0">
                <a:solidFill>
                  <a:schemeClr val="tx1"/>
                </a:solidFill>
                <a:latin typeface="+mn-lt"/>
                <a:ea typeface="+mn-ea"/>
                <a:cs typeface="+mn-cs"/>
              </a:rPr>
              <a:t>LSA is chosen for its ability to provide better semantic relationships among the text. [4]</a:t>
            </a:r>
          </a:p>
          <a:p>
            <a:pPr marL="202883" indent="-202883" defTabSz="649224">
              <a:spcAft>
                <a:spcPts val="600"/>
              </a:spcAft>
              <a:buFont typeface="Arial" panose="020B0604020202020204" pitchFamily="34" charset="0"/>
              <a:buChar char="•"/>
            </a:pPr>
            <a:r>
              <a:rPr lang="en-US" sz="1278" b="1" kern="1200" dirty="0">
                <a:solidFill>
                  <a:schemeClr val="tx1"/>
                </a:solidFill>
                <a:latin typeface="+mn-lt"/>
                <a:ea typeface="+mn-ea"/>
                <a:cs typeface="+mn-cs"/>
              </a:rPr>
              <a:t>BERTopic: </a:t>
            </a:r>
            <a:r>
              <a:rPr lang="en-US" sz="1278" kern="1200" dirty="0">
                <a:solidFill>
                  <a:schemeClr val="tx1"/>
                </a:solidFill>
                <a:latin typeface="+mn-lt"/>
                <a:ea typeface="+mn-ea"/>
                <a:cs typeface="+mn-cs"/>
              </a:rPr>
              <a:t>It is a topic modeling technique that utilizes Huggingface transformers and class-based TF-IDF to create dense clusters for easy interpretation of topics while keeping the important words in the topic description [5].</a:t>
            </a:r>
          </a:p>
        </p:txBody>
      </p:sp>
      <p:sp>
        <p:nvSpPr>
          <p:cNvPr id="12" name="Rectangle 4">
            <a:extLst>
              <a:ext uri="{FF2B5EF4-FFF2-40B4-BE49-F238E27FC236}">
                <a16:creationId xmlns:a16="http://schemas.microsoft.com/office/drawing/2014/main" id="{5D27970E-C253-BCBF-D85A-0BAA71451EFB}"/>
              </a:ext>
            </a:extLst>
          </p:cNvPr>
          <p:cNvSpPr>
            <a:spLocks noChangeArrowheads="1"/>
          </p:cNvSpPr>
          <p:nvPr/>
        </p:nvSpPr>
        <p:spPr bwMode="auto">
          <a:xfrm>
            <a:off x="2250464" y="4012539"/>
            <a:ext cx="709722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V:</a:t>
            </a:r>
            <a:r>
              <a:rPr kumimoji="0" lang="en-US" altLang="en-US" sz="1100" b="0" i="0" u="none" strike="noStrike" cap="none" normalizeH="0" baseline="0" dirty="0">
                <a:ln>
                  <a:noFill/>
                </a:ln>
                <a:solidFill>
                  <a:schemeClr val="tx1"/>
                </a:solidFill>
                <a:effectLst/>
                <a:latin typeface="Arial" panose="020B0604020202020204" pitchFamily="34" charset="0"/>
              </a:rPr>
              <a:t> A document-term matrix, where rows are documents and columns are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W:</a:t>
            </a:r>
            <a:r>
              <a:rPr kumimoji="0" lang="en-US" altLang="en-US" sz="1100" b="0" i="0" u="none" strike="noStrike" cap="none" normalizeH="0" baseline="0" dirty="0">
                <a:ln>
                  <a:noFill/>
                </a:ln>
                <a:solidFill>
                  <a:schemeClr val="tx1"/>
                </a:solidFill>
                <a:effectLst/>
                <a:latin typeface="Arial" panose="020B0604020202020204" pitchFamily="34" charset="0"/>
              </a:rPr>
              <a:t> A topic-word matrix, where rows are topics and columns are words. Each column represents the importance of each word in a specific topic.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t>
            </a:r>
            <a:r>
              <a:rPr kumimoji="0" lang="en-US" altLang="en-US" sz="1100" b="0" i="0" u="none" strike="noStrike" cap="none" normalizeH="0" baseline="0" dirty="0">
                <a:ln>
                  <a:noFill/>
                </a:ln>
                <a:solidFill>
                  <a:schemeClr val="tx1"/>
                </a:solidFill>
                <a:effectLst/>
                <a:latin typeface="Arial" panose="020B0604020202020204" pitchFamily="34" charset="0"/>
              </a:rPr>
              <a:t> A document-topic matrix, where rows are documents and columns are topics. Each row shows the distribution of topics in a document.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02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701641c-dd2c-4cc6-b3af-cf27c44531ef">
      <Terms xmlns="http://schemas.microsoft.com/office/infopath/2007/PartnerControls"/>
    </lcf76f155ced4ddcb4097134ff3c332f>
    <TaxCatchAll xmlns="d0279916-f554-4009-9469-0c8659bf3e2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C7CB75CF25A447852BE73D51CFCDAD" ma:contentTypeVersion="10" ma:contentTypeDescription="Create a new document." ma:contentTypeScope="" ma:versionID="1f4bfc1c9234db95d35126adf9ffbb3f">
  <xsd:schema xmlns:xsd="http://www.w3.org/2001/XMLSchema" xmlns:xs="http://www.w3.org/2001/XMLSchema" xmlns:p="http://schemas.microsoft.com/office/2006/metadata/properties" xmlns:ns2="f701641c-dd2c-4cc6-b3af-cf27c44531ef" xmlns:ns3="d0279916-f554-4009-9469-0c8659bf3e29" targetNamespace="http://schemas.microsoft.com/office/2006/metadata/properties" ma:root="true" ma:fieldsID="456634905aff9bd56e3b121b049f27cf" ns2:_="" ns3:_="">
    <xsd:import namespace="f701641c-dd2c-4cc6-b3af-cf27c44531ef"/>
    <xsd:import namespace="d0279916-f554-4009-9469-0c8659bf3e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1641c-dd2c-4cc6-b3af-cf27c44531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b193f5f-1873-4006-86b7-95c2ee49943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0279916-f554-4009-9469-0c8659bf3e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0f09360-324f-45af-abd4-88a7e66ea52b}" ma:internalName="TaxCatchAll" ma:showField="CatchAllData" ma:web="d0279916-f554-4009-9469-0c8659bf3e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89F072D-3B0B-45F0-BF5B-0AE583B5B47C}"/>
</file>

<file path=docProps/app.xml><?xml version="1.0" encoding="utf-8"?>
<Properties xmlns="http://schemas.openxmlformats.org/officeDocument/2006/extended-properties" xmlns:vt="http://schemas.openxmlformats.org/officeDocument/2006/docPropsVTypes">
  <Template/>
  <TotalTime>1996</TotalTime>
  <Words>2363</Words>
  <Application>Microsoft Office PowerPoint</Application>
  <PresentationFormat>Widescreen</PresentationFormat>
  <Paragraphs>201</Paragraphs>
  <Slides>26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Aptos</vt:lpstr>
      <vt:lpstr>Aptos Display</vt:lpstr>
      <vt:lpstr>Arial</vt:lpstr>
      <vt:lpstr>Calibri</vt:lpstr>
      <vt:lpstr>Courier New</vt:lpstr>
      <vt:lpstr>Heebo</vt:lpstr>
      <vt:lpstr>Klima</vt:lpstr>
      <vt:lpstr>Lato</vt:lpstr>
      <vt:lpstr>Roboto</vt:lpstr>
      <vt:lpstr>Wingdings</vt:lpstr>
      <vt:lpstr>Office Theme</vt:lpstr>
      <vt:lpstr>The Globalizing K-Pop Project: Analysing Social Support in K-Pop Fandoms on Social Media Using Topic Modelling and Large Language Models </vt:lpstr>
      <vt:lpstr> Contents</vt:lpstr>
      <vt:lpstr> Objective</vt:lpstr>
      <vt:lpstr> Background</vt:lpstr>
      <vt:lpstr>Research Workflow</vt:lpstr>
      <vt:lpstr> Methodology</vt:lpstr>
      <vt:lpstr> Methodology</vt:lpstr>
      <vt:lpstr> Methodology</vt:lpstr>
      <vt:lpstr> Methodology</vt:lpstr>
      <vt:lpstr>Methodology</vt:lpstr>
      <vt:lpstr>Results</vt:lpstr>
      <vt:lpstr> Results</vt:lpstr>
      <vt:lpstr>Results (From Representation models)</vt:lpstr>
      <vt:lpstr>Results </vt:lpstr>
      <vt:lpstr> Results</vt:lpstr>
      <vt:lpstr> Results</vt:lpstr>
      <vt:lpstr> Results</vt:lpstr>
      <vt:lpstr>Results</vt:lpstr>
      <vt:lpstr>Results</vt:lpstr>
      <vt:lpstr>Results</vt:lpstr>
      <vt:lpstr>Results</vt:lpstr>
      <vt:lpstr>Results</vt:lpstr>
      <vt:lpstr> Future Work</vt:lpstr>
      <vt:lpstr> Conclusion</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Satsangi</dc:creator>
  <cp:lastModifiedBy>Aditi Satsangi</cp:lastModifiedBy>
  <cp:revision>21</cp:revision>
  <dcterms:created xsi:type="dcterms:W3CDTF">2024-08-16T11:31:54Z</dcterms:created>
  <dcterms:modified xsi:type="dcterms:W3CDTF">2024-08-19T17:19:53Z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0x01010050C7CB75CF25A447852BE73D51CFCDAD</vt:lpwstr>
  </property>
</Properties>
</file>