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68" r:id="rId4"/>
  </p:sldMasterIdLst>
  <p:notesMasterIdLst>
    <p:notesMasterId r:id="rId6"/>
  </p:notesMasterIdLst>
  <p:sldIdLst>
    <p:sldId id="306" r:id="rId5"/>
  </p:sldIdLst>
  <p:sldSz cx="43200638" cy="32399288"/>
  <p:notesSz cx="6858000" cy="9144000"/>
  <p:embeddedFontLst>
    <p:embeddedFont>
      <p:font typeface="Heebo" pitchFamily="2" charset="-79"/>
      <p:regular r:id="rId7"/>
      <p:bold r:id="rId8"/>
    </p:embeddedFont>
    <p:embeddedFont>
      <p:font typeface="Klima" panose="020B0604020202020204" charset="0"/>
      <p:regular r:id="rId9"/>
    </p:embeddedFon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Lato Black" panose="020F0502020204030203" pitchFamily="34" charset="0"/>
      <p:bold r:id="rId14"/>
      <p:italic r:id="rId15"/>
      <p:boldItalic r:id="rId16"/>
    </p:embeddedFont>
    <p:embeddedFont>
      <p:font typeface="Segoe UI" panose="020B0502040204020203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3607" userDrawn="1">
          <p15:clr>
            <a:srgbClr val="A4A3A4"/>
          </p15:clr>
        </p15:guide>
        <p15:guide id="3" pos="2373" userDrawn="1">
          <p15:clr>
            <a:srgbClr val="A4A3A4"/>
          </p15:clr>
        </p15:guide>
        <p15:guide id="6" orient="horz" pos="1087" userDrawn="1">
          <p15:clr>
            <a:srgbClr val="A4A3A4"/>
          </p15:clr>
        </p15:guide>
        <p15:guide id="7" pos="4640" userDrawn="1">
          <p15:clr>
            <a:srgbClr val="A4A3A4"/>
          </p15:clr>
        </p15:guide>
        <p15:guide id="8" pos="9218" userDrawn="1">
          <p15:clr>
            <a:srgbClr val="5ACBF0"/>
          </p15:clr>
        </p15:guide>
        <p15:guide id="9" pos="6908" userDrawn="1">
          <p15:clr>
            <a:srgbClr val="A4A3A4"/>
          </p15:clr>
        </p15:guide>
        <p15:guide id="10" pos="11465" userDrawn="1">
          <p15:clr>
            <a:srgbClr val="A4A3A4"/>
          </p15:clr>
        </p15:guide>
        <p15:guide id="11" pos="15895" userDrawn="1">
          <p15:clr>
            <a:srgbClr val="A4A3A4"/>
          </p15:clr>
        </p15:guide>
        <p15:guide id="12" pos="18229" userDrawn="1">
          <p15:clr>
            <a:srgbClr val="A4A3A4"/>
          </p15:clr>
        </p15:guide>
        <p15:guide id="13" pos="20410" userDrawn="1">
          <p15:clr>
            <a:srgbClr val="A4A3A4"/>
          </p15:clr>
        </p15:guide>
        <p15:guide id="14" pos="22698" userDrawn="1">
          <p15:clr>
            <a:srgbClr val="A4A3A4"/>
          </p15:clr>
        </p15:guide>
        <p15:guide id="15" pos="24882" userDrawn="1">
          <p15:clr>
            <a:srgbClr val="A4A3A4"/>
          </p15:clr>
        </p15:guide>
        <p15:guide id="16" orient="horz" pos="197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EFF"/>
    <a:srgbClr val="0D3193"/>
    <a:srgbClr val="FF00EA"/>
    <a:srgbClr val="F8F7FF"/>
    <a:srgbClr val="001B51"/>
    <a:srgbClr val="1D2FE2"/>
    <a:srgbClr val="1432C2"/>
    <a:srgbClr val="FBFBFB"/>
    <a:srgbClr val="6B6B6B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47E05C-80D2-452D-8650-6AD9C3BA44EB}" v="2" dt="2024-08-16T01:33:58.9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9" autoAdjust="0"/>
    <p:restoredTop sz="96197" autoAdjust="0"/>
  </p:normalViewPr>
  <p:slideViewPr>
    <p:cSldViewPr snapToGrid="0" showGuides="1">
      <p:cViewPr varScale="1">
        <p:scale>
          <a:sx n="15" d="100"/>
          <a:sy n="15" d="100"/>
        </p:scale>
        <p:origin x="1352" y="68"/>
      </p:cViewPr>
      <p:guideLst>
        <p:guide pos="13607"/>
        <p:guide pos="2373"/>
        <p:guide orient="horz" pos="1087"/>
        <p:guide pos="4640"/>
        <p:guide pos="9218"/>
        <p:guide pos="6908"/>
        <p:guide pos="11465"/>
        <p:guide pos="15895"/>
        <p:guide pos="18229"/>
        <p:guide pos="20410"/>
        <p:guide pos="22698"/>
        <p:guide pos="24882"/>
        <p:guide orient="horz" pos="197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9.fntdata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CB04D-1C75-43E0-9B64-B7DDAA42BB2C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C2670-3342-473C-969D-FDFF399F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4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9968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1pPr>
    <a:lvl2pPr marL="419984" algn="l" defTabSz="839968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2pPr>
    <a:lvl3pPr marL="839968" algn="l" defTabSz="839968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3pPr>
    <a:lvl4pPr marL="1259952" algn="l" defTabSz="839968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4pPr>
    <a:lvl5pPr marL="1679936" algn="l" defTabSz="839968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5pPr>
    <a:lvl6pPr marL="2099920" algn="l" defTabSz="839968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6pPr>
    <a:lvl7pPr marL="2519904" algn="l" defTabSz="839968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7pPr>
    <a:lvl8pPr marL="2939887" algn="l" defTabSz="839968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8pPr>
    <a:lvl9pPr marL="3359871" algn="l" defTabSz="839968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C2670-3342-473C-969D-FDFF399F20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0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335E2-B673-9027-EA94-1F8BC0927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80" y="5302386"/>
            <a:ext cx="32400479" cy="11279752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711A9-8293-BEA0-E3E2-400DA0717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80" y="17017128"/>
            <a:ext cx="32400479" cy="782232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5538B-D8A0-A0EE-5B3D-FEF161C1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9C880-F069-1C68-74BA-4D65DDB8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0777F-C547-E719-259F-CE348F14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4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2BB47-5EA8-8A45-44CB-5BE2BDC7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EF1E3-A205-3163-2A60-6098E199C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7811C-755F-9CF7-A207-91BD022A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02472-0CAA-E2C9-AD4B-5FE8DCB4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6E8B4-9220-E13F-C126-4DFC8616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6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D59896-DD9C-F103-2120-12D0573DC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0915456" y="1724962"/>
            <a:ext cx="9315138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C1063-743D-9D6D-C268-5EF1A6F2B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970044" y="1724962"/>
            <a:ext cx="27405405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1C4FB-6124-3056-5525-927488E8B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B5E87-35AE-6AD3-10D0-4D7E87DB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F5ED-9A7C-BE74-4B21-C0782C1D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8E73-C975-0ABF-0CE9-1C68CA5C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05AF-5EE4-B331-E3A1-329A5FB82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D2FFE-AD7A-CA88-418D-765B5D2A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C0829-8EBE-6A1B-A928-ED015916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80290-BA58-8C54-B957-6B814DAC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4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29EE-6002-5A1E-F230-200A15C27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544" y="8077327"/>
            <a:ext cx="37260550" cy="1347720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AC6A0-502F-AF64-5A61-EA5D8C56E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7544" y="21682028"/>
            <a:ext cx="37260550" cy="708734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82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82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82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B6B75-4E6F-44A6-673A-9BBC579C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ABFEE-C435-A168-A12F-4C923B85C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609D6-1D13-7C7C-2B48-1EFC0814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BFBA-7757-E73F-B286-CC801DFB7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6067-DBBF-8A04-F1EF-3D29627A4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70044" y="8624810"/>
            <a:ext cx="18360271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5A930-FDCD-3C20-D3E9-CAD35BF8C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870323" y="8624810"/>
            <a:ext cx="18360271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EC356-2156-C749-C15F-C7A7DA49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A55C5-B301-2F8D-8092-9C55BE7F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A6D26-6EE1-1EAC-0FC9-A10696B3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3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3250-FCB2-BEA4-3959-320D8F669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671" y="1724964"/>
            <a:ext cx="37260550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76B27-550F-68FD-9B25-CA6A8290F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5673" y="7942328"/>
            <a:ext cx="18275893" cy="389241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8FB58-4EA5-E048-C2F2-03845977A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75673" y="11834740"/>
            <a:ext cx="18275893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AF117-F192-3C4C-E04A-421DE7582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870323" y="7942328"/>
            <a:ext cx="18365898" cy="389241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BA0CC-A7D7-AD2C-BF8D-1639B8D25B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1870323" y="11834740"/>
            <a:ext cx="18365898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F50138-89B5-653C-9763-595757BE2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E0B2F-80D4-F1CD-6C65-FF1B2A95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40D363-016E-480F-8D02-356FFC67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9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D2BA-F7BE-8876-FD52-4C83A2BF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2F97EA-92BD-890B-6EA4-A26F8C41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69A6E1-D53E-7EDA-A61A-E27AEC4D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D5D9D-894B-9080-490B-E1ED0AAD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2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F032A-6E83-255C-B140-3FD1DC4B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626DAF-5297-BB6B-33E3-0A9F37B2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73F14-0B7C-C18F-20BD-B7516243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9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0345-CA4E-AA70-48A0-1AAE587B9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672" y="2159952"/>
            <a:ext cx="13933329" cy="7559834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B2441-5ED3-2CDC-6D21-10107E7FC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65898" y="4664900"/>
            <a:ext cx="21870323" cy="23024494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BCCD7-83FA-2778-158A-9123678DF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75672" y="9719786"/>
            <a:ext cx="13933329" cy="18007107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0B926-BA75-541A-EAEA-CDD5E5B5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0C2A9-9F0A-AF13-AD85-B2CE0A68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C244E-65E1-D1B4-3229-316FC744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7CD1-217B-2E86-CD05-2E8A8C8F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672" y="2159952"/>
            <a:ext cx="13933329" cy="7559834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651FC-AD97-46D2-1316-F247C4F91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365898" y="4664900"/>
            <a:ext cx="21870323" cy="23024494"/>
          </a:xfrm>
        </p:spPr>
        <p:txBody>
          <a:bodyPr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AB37D-6218-66D9-81BE-E5A5831B0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75672" y="9719786"/>
            <a:ext cx="13933329" cy="18007107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F994C-D6B4-6E2B-A987-5B8F6851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D1AF7-913E-9FC3-D786-F37999A2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C14C0-8CC5-3A61-2E0F-95318D0E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25B31-534B-4386-D917-D94FB8B64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044" y="1724964"/>
            <a:ext cx="3726055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05470-C21F-48AB-184B-EC155E523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0044" y="8624810"/>
            <a:ext cx="3726055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430FE-88F7-8496-D715-0376DAE5C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70044" y="30029342"/>
            <a:ext cx="972014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119B1-181C-13CE-1770-C6610BF05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10212" y="30029342"/>
            <a:ext cx="14580215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804EF-9195-AE72-5C4E-E571A4213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510450" y="30029342"/>
            <a:ext cx="972014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1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0.png"/><Relationship Id="rId18" Type="http://schemas.openxmlformats.org/officeDocument/2006/relationships/image" Target="../media/image15.jpe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9.jpe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jpe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hyperlink" Target="https://www.eduopinions.com/universities/universities-in-canada/university-of-guelph/" TargetMode="External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C4359A-7BBB-495A-96DE-65574C0C8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1333" y="484925"/>
            <a:ext cx="36915134" cy="9617250"/>
          </a:xfrm>
        </p:spPr>
        <p:txBody>
          <a:bodyPr anchor="t">
            <a:noAutofit/>
          </a:bodyPr>
          <a:lstStyle/>
          <a:p>
            <a:r>
              <a:rPr lang="en-CA" sz="9600" b="1" dirty="0">
                <a:solidFill>
                  <a:schemeClr val="accent4">
                    <a:lumMod val="75000"/>
                  </a:schemeClr>
                </a:solidFill>
                <a:ea typeface="Helvetica Neue" panose="02000503000000020004" pitchFamily="2" charset="0"/>
                <a:cs typeface="Times New Roman" panose="02020603050405020304" pitchFamily="18" charset="0"/>
              </a:rPr>
              <a:t>Analysing Social Support in K-Pop Fandoms on Social Media Using Topic Modelling and Large Language Models  </a:t>
            </a:r>
            <a:endParaRPr lang="en-US" sz="9600" b="1" dirty="0">
              <a:solidFill>
                <a:schemeClr val="accent4">
                  <a:lumMod val="75000"/>
                </a:schemeClr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5B311-3C19-412C-ADE6-EB2E4158F366}"/>
              </a:ext>
            </a:extLst>
          </p:cNvPr>
          <p:cNvSpPr txBox="1"/>
          <p:nvPr/>
        </p:nvSpPr>
        <p:spPr>
          <a:xfrm>
            <a:off x="1900910" y="4038305"/>
            <a:ext cx="11519136" cy="927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>
                <a:cs typeface="Segoe UI" panose="020B0502040204020203" pitchFamily="34" charset="0"/>
              </a:rPr>
              <a:t>Introduction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520EB-0F65-403D-A973-B17B2A4C2E9D}"/>
              </a:ext>
            </a:extLst>
          </p:cNvPr>
          <p:cNvSpPr txBox="1"/>
          <p:nvPr/>
        </p:nvSpPr>
        <p:spPr>
          <a:xfrm>
            <a:off x="15248898" y="28918221"/>
            <a:ext cx="131680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>
                <a:ea typeface="Lato Black" panose="020F0502020204030203" pitchFamily="34" charset="0"/>
                <a:cs typeface="Lato Black" panose="020F0502020204030203" pitchFamily="34" charset="0"/>
              </a:rPr>
              <a:t>Scan this code to access this poster and citations and suggestions/ feedback form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4148A2-7BC1-5A58-64E4-B29A55CD8457}"/>
              </a:ext>
            </a:extLst>
          </p:cNvPr>
          <p:cNvCxnSpPr>
            <a:cxnSpLocks/>
          </p:cNvCxnSpPr>
          <p:nvPr/>
        </p:nvCxnSpPr>
        <p:spPr>
          <a:xfrm>
            <a:off x="-89863" y="3929732"/>
            <a:ext cx="43209559" cy="13909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DA5080-E959-FA71-5C00-DB348F650613}"/>
              </a:ext>
            </a:extLst>
          </p:cNvPr>
          <p:cNvCxnSpPr>
            <a:cxnSpLocks/>
          </p:cNvCxnSpPr>
          <p:nvPr/>
        </p:nvCxnSpPr>
        <p:spPr>
          <a:xfrm>
            <a:off x="-89863" y="10959504"/>
            <a:ext cx="1310111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0E28C6E-A154-56C7-879E-2AEBB63B50A5}"/>
              </a:ext>
            </a:extLst>
          </p:cNvPr>
          <p:cNvCxnSpPr>
            <a:cxnSpLocks/>
          </p:cNvCxnSpPr>
          <p:nvPr/>
        </p:nvCxnSpPr>
        <p:spPr>
          <a:xfrm>
            <a:off x="-89863" y="19640754"/>
            <a:ext cx="1310111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24A42748-3A31-72ED-3C5A-4B3CE5DE32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5F5F7"/>
              </a:clrFrom>
              <a:clrTo>
                <a:srgbClr val="F5F5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8"/>
          <a:stretch/>
        </p:blipFill>
        <p:spPr>
          <a:xfrm>
            <a:off x="309123" y="4138384"/>
            <a:ext cx="1297849" cy="120274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25ECAED-F54F-F15D-7008-AB85125B5065}"/>
              </a:ext>
            </a:extLst>
          </p:cNvPr>
          <p:cNvSpPr txBox="1"/>
          <p:nvPr/>
        </p:nvSpPr>
        <p:spPr>
          <a:xfrm>
            <a:off x="1916703" y="5168671"/>
            <a:ext cx="108402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/>
              <a:t>Social media platforms like Twitter and Reddit have become vital platforms for online discussions particularly within K-pop fandoms. We extracted the data from twitter and reddit both.</a:t>
            </a:r>
          </a:p>
          <a:p>
            <a:pPr algn="just"/>
            <a:r>
              <a:rPr lang="en-US" sz="3600" dirty="0"/>
              <a:t>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/>
              <a:t>This research uses </a:t>
            </a:r>
            <a:r>
              <a:rPr lang="en-US" sz="3600" b="1" dirty="0"/>
              <a:t>topic modelling </a:t>
            </a:r>
            <a:r>
              <a:rPr lang="en-US" sz="3600" dirty="0"/>
              <a:t>and </a:t>
            </a:r>
            <a:r>
              <a:rPr lang="en-US" sz="3600" b="1" dirty="0"/>
              <a:t>natural language processing techniques </a:t>
            </a:r>
            <a:r>
              <a:rPr lang="en-US" sz="3600" dirty="0"/>
              <a:t>to understand emotions, opinions and social support within these fandoms</a:t>
            </a:r>
            <a:r>
              <a:rPr lang="en-US" sz="3200" dirty="0"/>
              <a:t> </a:t>
            </a:r>
            <a:r>
              <a:rPr lang="en-US" sz="3600" dirty="0"/>
              <a:t>[1]</a:t>
            </a:r>
            <a:r>
              <a:rPr lang="en-US" sz="3200" dirty="0"/>
              <a:t>. </a:t>
            </a:r>
            <a:r>
              <a:rPr lang="en-US" sz="3600" dirty="0"/>
              <a:t>LLMs are used to </a:t>
            </a:r>
            <a:r>
              <a:rPr lang="en-IN" sz="3600" dirty="0"/>
              <a:t>represent results of the topic models.</a:t>
            </a:r>
            <a:endParaRPr lang="en-US" sz="3600" dirty="0">
              <a:ea typeface="Heebo" pitchFamily="34" charset="-122"/>
              <a:cs typeface="Heebo" pitchFamily="34" charset="-120"/>
            </a:endParaRPr>
          </a:p>
        </p:txBody>
      </p: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9C0FC6B9-6916-652F-E049-CC9C2D0BF19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5F5F7"/>
              </a:clrFrom>
              <a:clrTo>
                <a:srgbClr val="F5F5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7526" y="4163550"/>
            <a:ext cx="1288958" cy="12889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0F3206-2E76-D881-E3BA-F4220E60C707}"/>
              </a:ext>
            </a:extLst>
          </p:cNvPr>
          <p:cNvSpPr txBox="1"/>
          <p:nvPr/>
        </p:nvSpPr>
        <p:spPr>
          <a:xfrm>
            <a:off x="1594365" y="19875736"/>
            <a:ext cx="11053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b="1" dirty="0"/>
              <a:t>Data</a:t>
            </a:r>
            <a:r>
              <a:rPr lang="en-US" sz="4400" b="1" dirty="0"/>
              <a:t> </a:t>
            </a:r>
            <a:r>
              <a:rPr lang="en-US" sz="4800" b="1" dirty="0"/>
              <a:t>Description</a:t>
            </a:r>
            <a:endParaRPr lang="en-US" sz="4400" dirty="0"/>
          </a:p>
          <a:p>
            <a:pPr algn="just"/>
            <a:endParaRPr lang="en-US" sz="3600" dirty="0"/>
          </a:p>
          <a:p>
            <a:pPr algn="just"/>
            <a:endParaRPr lang="en-CA" sz="3600" dirty="0"/>
          </a:p>
          <a:p>
            <a:pPr algn="just"/>
            <a:br>
              <a:rPr lang="en-CA" sz="3600" dirty="0"/>
            </a:br>
            <a:endParaRPr 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66551C-9050-D8FA-A4C5-D7AC8FE27D76}"/>
              </a:ext>
            </a:extLst>
          </p:cNvPr>
          <p:cNvSpPr txBox="1"/>
          <p:nvPr/>
        </p:nvSpPr>
        <p:spPr>
          <a:xfrm>
            <a:off x="31702268" y="7308199"/>
            <a:ext cx="1000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ea typeface="Lato" panose="020F0502020204030203" pitchFamily="34" charset="0"/>
                <a:cs typeface="Lato" panose="020F0502020204030203" pitchFamily="34" charset="0"/>
              </a:rPr>
              <a:t>Table 1: The Coherence Scores for different Topic models used</a:t>
            </a:r>
          </a:p>
          <a:p>
            <a:pPr algn="ctr"/>
            <a:endParaRPr lang="en-US" sz="2400" i="1" dirty="0"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2" name="Picture 31" descr="Shape&#10;&#10;Description automatically generated">
            <a:extLst>
              <a:ext uri="{FF2B5EF4-FFF2-40B4-BE49-F238E27FC236}">
                <a16:creationId xmlns:a16="http://schemas.microsoft.com/office/drawing/2014/main" id="{32E1B35E-2671-31BA-DD7B-8E66569F07C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5F5F7"/>
              </a:clrFrom>
              <a:clrTo>
                <a:srgbClr val="F5F5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8" y="10982341"/>
            <a:ext cx="1329853" cy="132985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8843C67-C2B9-EB06-9096-B36B0E5E5C29}"/>
              </a:ext>
            </a:extLst>
          </p:cNvPr>
          <p:cNvSpPr txBox="1"/>
          <p:nvPr/>
        </p:nvSpPr>
        <p:spPr>
          <a:xfrm>
            <a:off x="1595589" y="11169217"/>
            <a:ext cx="1112388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Background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strike="noStrike" dirty="0">
                <a:solidFill>
                  <a:srgbClr val="000000"/>
                </a:solidFill>
                <a:ea typeface="Klima"/>
                <a:cs typeface="Klima"/>
                <a:sym typeface="Klima"/>
              </a:rPr>
              <a:t>K-pop</a:t>
            </a:r>
            <a:r>
              <a:rPr lang="en-US" sz="3600" strike="noStrike" dirty="0">
                <a:solidFill>
                  <a:srgbClr val="000000"/>
                </a:solidFill>
                <a:ea typeface="Klima"/>
                <a:cs typeface="Klima"/>
                <a:sym typeface="Klima"/>
              </a:rPr>
              <a:t> is a form of popular music originating in South Korea as part of South Korean culture.</a:t>
            </a:r>
            <a:r>
              <a:rPr lang="en-US" sz="3600" dirty="0">
                <a:solidFill>
                  <a:srgbClr val="000000"/>
                </a:solidFill>
                <a:ea typeface="Klima"/>
                <a:cs typeface="Klima"/>
                <a:sym typeface="Klima"/>
              </a:rPr>
              <a:t>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ea typeface="Klima"/>
                <a:cs typeface="Klima"/>
                <a:sym typeface="Klima"/>
              </a:rPr>
              <a:t>Topic Modelling </a:t>
            </a:r>
            <a:r>
              <a:rPr lang="en-US" sz="3600" dirty="0">
                <a:solidFill>
                  <a:srgbClr val="000000"/>
                </a:solidFill>
                <a:ea typeface="Klima"/>
                <a:cs typeface="Klima"/>
                <a:sym typeface="Klima"/>
              </a:rPr>
              <a:t>is a statistical technique which is used to discover latent topics that exist within a collection of documents.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/>
              <a:t>Large Language Models (LLMs)</a:t>
            </a:r>
            <a:r>
              <a:rPr lang="en-US" sz="3600" dirty="0"/>
              <a:t>:</a:t>
            </a:r>
            <a:r>
              <a:rPr lang="en-US" sz="3600" b="1" dirty="0"/>
              <a:t> </a:t>
            </a:r>
            <a:r>
              <a:rPr lang="en-US" sz="3600" dirty="0"/>
              <a:t>AI models trained on vast text data to understand and generate human language, used in content creation.</a:t>
            </a:r>
            <a:endParaRPr lang="en-US" sz="3600" strike="noStrike" dirty="0">
              <a:solidFill>
                <a:srgbClr val="000000"/>
              </a:solidFill>
              <a:ea typeface="Klima"/>
              <a:cs typeface="Klima"/>
              <a:sym typeface="Klima"/>
            </a:endParaRPr>
          </a:p>
        </p:txBody>
      </p:sp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2ED4048E-D07E-C5C4-F013-096C6EBB1CC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5F5F7"/>
              </a:clrFrom>
              <a:clrTo>
                <a:srgbClr val="F5F5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3986" y="4240941"/>
            <a:ext cx="1161874" cy="116187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888C365-54D7-60BD-CA9A-ECAACEA27B92}"/>
              </a:ext>
            </a:extLst>
          </p:cNvPr>
          <p:cNvSpPr txBox="1"/>
          <p:nvPr/>
        </p:nvSpPr>
        <p:spPr>
          <a:xfrm>
            <a:off x="30942200" y="4346028"/>
            <a:ext cx="119903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b="1" dirty="0"/>
              <a:t>Results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/>
              <a:t>We identified five topics related to social support. Among these, emotional support is the most predominant in the text.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9CFE3-4675-23DB-4F19-E40B6C8C3260}"/>
              </a:ext>
            </a:extLst>
          </p:cNvPr>
          <p:cNvCxnSpPr>
            <a:cxnSpLocks/>
          </p:cNvCxnSpPr>
          <p:nvPr/>
        </p:nvCxnSpPr>
        <p:spPr>
          <a:xfrm flipV="1">
            <a:off x="29615047" y="23554306"/>
            <a:ext cx="13604610" cy="38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Picture 53" descr="A picture containing diagram&#10;&#10;Description automatically generated">
            <a:extLst>
              <a:ext uri="{FF2B5EF4-FFF2-40B4-BE49-F238E27FC236}">
                <a16:creationId xmlns:a16="http://schemas.microsoft.com/office/drawing/2014/main" id="{3634990C-7BDB-255B-DF9D-3C7C25945AA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5F5F7"/>
              </a:clrFrom>
              <a:clrTo>
                <a:srgbClr val="F5F5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647" y="23625652"/>
            <a:ext cx="1154553" cy="115849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066F3BB2-C250-22B7-9740-3FE504A796E4}"/>
              </a:ext>
            </a:extLst>
          </p:cNvPr>
          <p:cNvSpPr txBox="1"/>
          <p:nvPr/>
        </p:nvSpPr>
        <p:spPr>
          <a:xfrm>
            <a:off x="31230632" y="23723427"/>
            <a:ext cx="1188906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Future</a:t>
            </a:r>
            <a:r>
              <a:rPr lang="en-US" sz="4400" b="1" dirty="0"/>
              <a:t> </a:t>
            </a:r>
            <a:r>
              <a:rPr lang="en-US" sz="4800" b="1" dirty="0"/>
              <a:t>Work</a:t>
            </a:r>
            <a:endParaRPr lang="en-US" sz="4400" b="1" dirty="0"/>
          </a:p>
          <a:p>
            <a:endParaRPr lang="en-US" sz="3600" b="1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/>
              <a:t>We can apply pre-trained models (Transfer Learning) to enhance performance.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/>
              <a:t>We can validate the dataset by manually labeling a small subset to ensure accuracy and quality.</a:t>
            </a:r>
            <a:endParaRPr lang="en-CA" sz="3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4046BE-E79A-AC78-D810-784D4A9CCDF7}"/>
              </a:ext>
            </a:extLst>
          </p:cNvPr>
          <p:cNvCxnSpPr>
            <a:cxnSpLocks/>
          </p:cNvCxnSpPr>
          <p:nvPr/>
        </p:nvCxnSpPr>
        <p:spPr>
          <a:xfrm>
            <a:off x="29577599" y="4068822"/>
            <a:ext cx="37448" cy="26402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65F0FF-BDEC-26E2-F5E4-D33A699E8FC1}"/>
              </a:ext>
            </a:extLst>
          </p:cNvPr>
          <p:cNvCxnSpPr>
            <a:cxnSpLocks/>
          </p:cNvCxnSpPr>
          <p:nvPr/>
        </p:nvCxnSpPr>
        <p:spPr>
          <a:xfrm>
            <a:off x="12984742" y="3999277"/>
            <a:ext cx="65657" cy="26495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AB70EBB6-69EF-3AF8-5EB4-EDE40F2274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9465" y="700381"/>
            <a:ext cx="2366643" cy="2488579"/>
          </a:xfrm>
          <a:prstGeom prst="rect">
            <a:avLst/>
          </a:prstGeom>
        </p:spPr>
      </p:pic>
      <p:pic>
        <p:nvPicPr>
          <p:cNvPr id="1026" name="Picture 2" descr="K Pop, Heart, Kpop, Symbol, K-pop Hand, Fingers, I love, Music Sticker">
            <a:extLst>
              <a:ext uri="{FF2B5EF4-FFF2-40B4-BE49-F238E27FC236}">
                <a16:creationId xmlns:a16="http://schemas.microsoft.com/office/drawing/2014/main" id="{0CAACD57-E265-8967-A559-EED2EF17A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9845" y="638925"/>
            <a:ext cx="3098905" cy="309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2">
            <a:extLst>
              <a:ext uri="{FF2B5EF4-FFF2-40B4-BE49-F238E27FC236}">
                <a16:creationId xmlns:a16="http://schemas.microsoft.com/office/drawing/2014/main" id="{38B9B21A-B1EB-B200-4FD3-08647C9DCB4E}"/>
              </a:ext>
            </a:extLst>
          </p:cNvPr>
          <p:cNvSpPr/>
          <p:nvPr/>
        </p:nvSpPr>
        <p:spPr>
          <a:xfrm>
            <a:off x="1806520" y="16938787"/>
            <a:ext cx="10597909" cy="2632405"/>
          </a:xfrm>
          <a:custGeom>
            <a:avLst/>
            <a:gdLst/>
            <a:ahLst/>
            <a:cxnLst/>
            <a:rect l="l" t="t" r="r" b="b"/>
            <a:pathLst>
              <a:path w="9770161" h="2981802">
                <a:moveTo>
                  <a:pt x="0" y="0"/>
                </a:moveTo>
                <a:lnTo>
                  <a:pt x="9770160" y="0"/>
                </a:lnTo>
                <a:lnTo>
                  <a:pt x="9770160" y="2981802"/>
                </a:lnTo>
                <a:lnTo>
                  <a:pt x="0" y="298180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  <a:ln w="38100" cap="sq">
            <a:solidFill>
              <a:schemeClr val="bg1"/>
            </a:solidFill>
            <a:prstDash val="solid"/>
            <a:miter/>
          </a:ln>
        </p:spPr>
        <p:txBody>
          <a:bodyPr/>
          <a:lstStyle/>
          <a:p>
            <a:endParaRPr lang="en-IN" dirty="0"/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6741F21F-2889-9E4B-1CFE-89EDA5A1EE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47125" y="160464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BA3F6C-3B19-3CBA-E8F1-3971F1DA800C}"/>
              </a:ext>
            </a:extLst>
          </p:cNvPr>
          <p:cNvSpPr txBox="1"/>
          <p:nvPr/>
        </p:nvSpPr>
        <p:spPr>
          <a:xfrm>
            <a:off x="31660179" y="22821800"/>
            <a:ext cx="11029970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    Fig 1: Visualization of clusters obtained from NMF model using pyLDAVis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E1E92B-B1ED-A7E4-A424-15018AFD4A8F}"/>
              </a:ext>
            </a:extLst>
          </p:cNvPr>
          <p:cNvSpPr txBox="1"/>
          <p:nvPr/>
        </p:nvSpPr>
        <p:spPr>
          <a:xfrm>
            <a:off x="4902403" y="3189205"/>
            <a:ext cx="33394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+mj-lt"/>
                <a:cs typeface="Times New Roman" panose="02020603050405020304" pitchFamily="18" charset="0"/>
              </a:rPr>
              <a:t>Aditi Satsangi, Dr. Stacey Scott </a:t>
            </a:r>
            <a:r>
              <a:rPr lang="en-IN" sz="4000" dirty="0">
                <a:latin typeface="+mj-lt"/>
                <a:cs typeface="Times New Roman" panose="02020603050405020304" pitchFamily="18" charset="0"/>
              </a:rPr>
              <a:t>and</a:t>
            </a:r>
            <a:r>
              <a:rPr lang="en-IN" sz="4000" b="1" dirty="0">
                <a:latin typeface="+mj-lt"/>
                <a:cs typeface="Times New Roman" panose="02020603050405020304" pitchFamily="18" charset="0"/>
              </a:rPr>
              <a:t> Dr. Ritu Chaturvedi</a:t>
            </a:r>
            <a:r>
              <a:rPr lang="en-IN" sz="3600" b="1" dirty="0">
                <a:latin typeface="+mj-lt"/>
                <a:cs typeface="Times New Roman" panose="02020603050405020304" pitchFamily="18" charset="0"/>
              </a:rPr>
              <a:t>, School of Computer Science, University of Guelph</a:t>
            </a:r>
            <a:endParaRPr lang="en-IN" sz="3200" b="1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2B1A3E-8C85-2683-3BBD-628BC66FF538}"/>
              </a:ext>
            </a:extLst>
          </p:cNvPr>
          <p:cNvCxnSpPr>
            <a:cxnSpLocks/>
          </p:cNvCxnSpPr>
          <p:nvPr/>
        </p:nvCxnSpPr>
        <p:spPr>
          <a:xfrm>
            <a:off x="-89863" y="30449470"/>
            <a:ext cx="43209559" cy="508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Picture 2" descr="Image preview">
            <a:extLst>
              <a:ext uri="{FF2B5EF4-FFF2-40B4-BE49-F238E27FC236}">
                <a16:creationId xmlns:a16="http://schemas.microsoft.com/office/drawing/2014/main" id="{20387605-EB42-2BA0-2A32-1F089FE0E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2930" y="30543405"/>
            <a:ext cx="1791696" cy="179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preview">
            <a:extLst>
              <a:ext uri="{FF2B5EF4-FFF2-40B4-BE49-F238E27FC236}">
                <a16:creationId xmlns:a16="http://schemas.microsoft.com/office/drawing/2014/main" id="{4FB0CC8A-328B-0360-911C-241A50EA0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00" y="30632952"/>
            <a:ext cx="1612602" cy="161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tacs Media Kit: Resources for Media ...">
            <a:extLst>
              <a:ext uri="{FF2B5EF4-FFF2-40B4-BE49-F238E27FC236}">
                <a16:creationId xmlns:a16="http://schemas.microsoft.com/office/drawing/2014/main" id="{DCF8D061-0B8D-98A1-7B57-9A1898AEC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2407" y="30953478"/>
            <a:ext cx="469582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5F5E47A-9A48-EED9-1099-E4845CF3D72A}"/>
              </a:ext>
            </a:extLst>
          </p:cNvPr>
          <p:cNvSpPr txBox="1"/>
          <p:nvPr/>
        </p:nvSpPr>
        <p:spPr>
          <a:xfrm>
            <a:off x="35290188" y="30777534"/>
            <a:ext cx="49612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000" dirty="0"/>
              <a:t>CARE-AI </a:t>
            </a:r>
          </a:p>
          <a:p>
            <a:pPr algn="r"/>
            <a:r>
              <a:rPr lang="en-IN" sz="4000" dirty="0"/>
              <a:t>University of Guelph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7784179F-95C8-9FFA-EC72-24FD0875D748}"/>
              </a:ext>
            </a:extLst>
          </p:cNvPr>
          <p:cNvSpPr txBox="1"/>
          <p:nvPr/>
        </p:nvSpPr>
        <p:spPr>
          <a:xfrm>
            <a:off x="2894581" y="30777534"/>
            <a:ext cx="834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School of Computer Science </a:t>
            </a:r>
          </a:p>
          <a:p>
            <a:r>
              <a:rPr lang="en-IN" sz="4000" dirty="0"/>
              <a:t>University of Guelph</a:t>
            </a:r>
          </a:p>
        </p:txBody>
      </p:sp>
      <p:pic>
        <p:nvPicPr>
          <p:cNvPr id="1038" name="Picture 12">
            <a:extLst>
              <a:ext uri="{FF2B5EF4-FFF2-40B4-BE49-F238E27FC236}">
                <a16:creationId xmlns:a16="http://schemas.microsoft.com/office/drawing/2014/main" id="{96DAB3A3-08D9-CDC8-16C6-A08E54AA3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49" y="22151567"/>
            <a:ext cx="1170987" cy="127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Box 1040">
            <a:extLst>
              <a:ext uri="{FF2B5EF4-FFF2-40B4-BE49-F238E27FC236}">
                <a16:creationId xmlns:a16="http://schemas.microsoft.com/office/drawing/2014/main" id="{58FC6AF6-68C4-2B0F-149F-23CC50B75263}"/>
              </a:ext>
            </a:extLst>
          </p:cNvPr>
          <p:cNvSpPr txBox="1"/>
          <p:nvPr/>
        </p:nvSpPr>
        <p:spPr>
          <a:xfrm>
            <a:off x="2135732" y="21304547"/>
            <a:ext cx="10875515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900" i="1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j-lt"/>
                <a:ea typeface="Times New Roman" panose="02020603050405020304" pitchFamily="18" charset="0"/>
              </a:rPr>
              <a:t>Post 1</a:t>
            </a:r>
            <a:r>
              <a:rPr lang="en-IN" sz="290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j-lt"/>
                <a:ea typeface="Times New Roman" panose="02020603050405020304" pitchFamily="18" charset="0"/>
              </a:rPr>
              <a:t>: it's been a really rough day for me mentally so i just want to thank all of you who gave me birthday wishes today. i think i would go crazy without you guys. all i can do is hope tomorrow is better. i love you guys</a:t>
            </a:r>
            <a:endParaRPr lang="en-IN" sz="2900" dirty="0">
              <a:solidFill>
                <a:srgbClr val="212121"/>
              </a:solidFill>
              <a:highlight>
                <a:srgbClr val="FFFFFF"/>
              </a:highlight>
              <a:latin typeface="+mj-lt"/>
              <a:ea typeface="Times New Roman" panose="02020603050405020304" pitchFamily="18" charset="0"/>
            </a:endParaRPr>
          </a:p>
          <a:p>
            <a:pPr marL="808038"/>
            <a:r>
              <a:rPr lang="en-IN" sz="2900" i="1" dirty="0">
                <a:solidFill>
                  <a:srgbClr val="212121"/>
                </a:solidFill>
                <a:highlight>
                  <a:srgbClr val="FFFFFF"/>
                </a:highlight>
                <a:latin typeface="+mj-lt"/>
                <a:ea typeface="Times New Roman" panose="02020603050405020304" pitchFamily="18" charset="0"/>
              </a:rPr>
              <a:t>Response 1</a:t>
            </a:r>
            <a:r>
              <a:rPr lang="en-IN" sz="2900" dirty="0">
                <a:solidFill>
                  <a:srgbClr val="212121"/>
                </a:solidFill>
                <a:highlight>
                  <a:srgbClr val="FFFFFF"/>
                </a:highlight>
                <a:latin typeface="+mj-lt"/>
                <a:ea typeface="Times New Roman" panose="02020603050405020304" pitchFamily="18" charset="0"/>
              </a:rPr>
              <a:t>:</a:t>
            </a:r>
            <a:r>
              <a:rPr lang="en-IN" sz="290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j-lt"/>
                <a:ea typeface="Times New Roman" panose="02020603050405020304" pitchFamily="18" charset="0"/>
              </a:rPr>
              <a:t> i love u and i hope things get better for you soon</a:t>
            </a:r>
            <a:br>
              <a:rPr lang="en-IN" sz="2900" dirty="0">
                <a:solidFill>
                  <a:srgbClr val="212121"/>
                </a:solidFill>
                <a:highlight>
                  <a:srgbClr val="FFFFFF"/>
                </a:highlight>
                <a:latin typeface="+mj-lt"/>
                <a:ea typeface="Times New Roman" panose="02020603050405020304" pitchFamily="18" charset="0"/>
              </a:rPr>
            </a:br>
            <a:r>
              <a:rPr lang="en-IN" sz="2900" i="1" dirty="0">
                <a:solidFill>
                  <a:srgbClr val="212121"/>
                </a:solidFill>
                <a:highlight>
                  <a:srgbClr val="FFFFFF"/>
                </a:highlight>
                <a:latin typeface="+mj-lt"/>
                <a:ea typeface="Times New Roman" panose="02020603050405020304" pitchFamily="18" charset="0"/>
              </a:rPr>
              <a:t>Response 2</a:t>
            </a:r>
            <a:r>
              <a:rPr lang="en-IN" sz="2900" dirty="0">
                <a:solidFill>
                  <a:srgbClr val="212121"/>
                </a:solidFill>
                <a:highlight>
                  <a:srgbClr val="FFFFFF"/>
                </a:highlight>
                <a:latin typeface="+mj-lt"/>
                <a:ea typeface="Times New Roman" panose="02020603050405020304" pitchFamily="18" charset="0"/>
              </a:rPr>
              <a:t>: </a:t>
            </a:r>
            <a:r>
              <a:rPr lang="en-US" sz="2900" dirty="0">
                <a:solidFill>
                  <a:srgbClr val="212121"/>
                </a:solidFill>
                <a:highlight>
                  <a:srgbClr val="FFFFFF"/>
                </a:highlight>
                <a:latin typeface="+mj-lt"/>
                <a:ea typeface="Times New Roman" panose="02020603050405020304" pitchFamily="18" charset="0"/>
              </a:rPr>
              <a:t>love u more than u know my </a:t>
            </a:r>
            <a:r>
              <a:rPr lang="en-US" sz="2900" dirty="0" err="1">
                <a:solidFill>
                  <a:srgbClr val="212121"/>
                </a:solidFill>
                <a:highlight>
                  <a:srgbClr val="FFFFFF"/>
                </a:highlight>
                <a:latin typeface="+mj-lt"/>
                <a:ea typeface="Times New Roman" panose="02020603050405020304" pitchFamily="18" charset="0"/>
              </a:rPr>
              <a:t>jaspie</a:t>
            </a:r>
            <a:r>
              <a:rPr lang="en-US" sz="2900" dirty="0">
                <a:solidFill>
                  <a:srgbClr val="212121"/>
                </a:solidFill>
                <a:highlight>
                  <a:srgbClr val="FFFFFF"/>
                </a:highlight>
                <a:latin typeface="+mj-lt"/>
                <a:ea typeface="Times New Roman" panose="02020603050405020304" pitchFamily="18" charset="0"/>
              </a:rPr>
              <a:t> 🩷&lt;gif&gt; </a:t>
            </a:r>
            <a:br>
              <a:rPr lang="en-US" sz="2900" dirty="0">
                <a:solidFill>
                  <a:srgbClr val="212121"/>
                </a:solidFill>
                <a:highlight>
                  <a:srgbClr val="FFFFFF"/>
                </a:highlight>
                <a:latin typeface="+mj-lt"/>
                <a:ea typeface="Times New Roman" panose="02020603050405020304" pitchFamily="18" charset="0"/>
              </a:rPr>
            </a:br>
            <a:r>
              <a:rPr lang="en-US" sz="2900" i="1" dirty="0">
                <a:solidFill>
                  <a:srgbClr val="212121"/>
                </a:solidFill>
                <a:highlight>
                  <a:srgbClr val="FFFFFF"/>
                </a:highlight>
                <a:latin typeface="+mj-lt"/>
                <a:ea typeface="Times New Roman" panose="02020603050405020304" pitchFamily="18" charset="0"/>
              </a:rPr>
              <a:t>Response 3</a:t>
            </a:r>
            <a:r>
              <a:rPr lang="en-US" sz="2900" dirty="0">
                <a:solidFill>
                  <a:srgbClr val="212121"/>
                </a:solidFill>
                <a:highlight>
                  <a:srgbClr val="FFFFFF"/>
                </a:highlight>
                <a:latin typeface="+mj-lt"/>
                <a:ea typeface="Times New Roman" panose="02020603050405020304" pitchFamily="18" charset="0"/>
              </a:rPr>
              <a:t>: we love you too pup 💗</a:t>
            </a:r>
          </a:p>
          <a:p>
            <a:pPr marL="808038"/>
            <a:r>
              <a:rPr lang="en-US" sz="2900" i="1" dirty="0">
                <a:solidFill>
                  <a:srgbClr val="212121"/>
                </a:solidFill>
                <a:highlight>
                  <a:srgbClr val="FFFFFF"/>
                </a:highlight>
                <a:latin typeface="+mj-lt"/>
                <a:ea typeface="Times New Roman" panose="02020603050405020304" pitchFamily="18" charset="0"/>
              </a:rPr>
              <a:t>Response 4</a:t>
            </a:r>
            <a:r>
              <a:rPr lang="en-US" sz="2900" dirty="0">
                <a:solidFill>
                  <a:srgbClr val="212121"/>
                </a:solidFill>
                <a:highlight>
                  <a:srgbClr val="FFFFFF"/>
                </a:highlight>
                <a:latin typeface="+mj-lt"/>
                <a:ea typeface="Times New Roman" panose="02020603050405020304" pitchFamily="18" charset="0"/>
              </a:rPr>
              <a:t>: we love you pup! tomorrow is going to be better and we will ALL always be behind you 100% ! be kind to yourself you deserve it &lt;gif&gt;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638D6215-4021-5A73-39AD-009ACF804E43}"/>
              </a:ext>
            </a:extLst>
          </p:cNvPr>
          <p:cNvSpPr txBox="1"/>
          <p:nvPr/>
        </p:nvSpPr>
        <p:spPr>
          <a:xfrm>
            <a:off x="408748" y="25861630"/>
            <a:ext cx="11480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Reddit:</a:t>
            </a:r>
          </a:p>
          <a:p>
            <a:r>
              <a:rPr lang="en-IN" sz="3600" dirty="0"/>
              <a:t>              </a:t>
            </a:r>
          </a:p>
          <a:p>
            <a:r>
              <a:rPr lang="en-IN" sz="3600" dirty="0"/>
              <a:t>                </a:t>
            </a:r>
          </a:p>
        </p:txBody>
      </p:sp>
      <p:pic>
        <p:nvPicPr>
          <p:cNvPr id="1043" name="Picture 14" descr="reddit Logo&quot; Icon - Download for free ...">
            <a:extLst>
              <a:ext uri="{FF2B5EF4-FFF2-40B4-BE49-F238E27FC236}">
                <a16:creationId xmlns:a16="http://schemas.microsoft.com/office/drawing/2014/main" id="{9B1CAA97-CE2B-71F4-D271-B1DC43906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48" y="26691512"/>
            <a:ext cx="1436704" cy="14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TextBox 1043">
            <a:extLst>
              <a:ext uri="{FF2B5EF4-FFF2-40B4-BE49-F238E27FC236}">
                <a16:creationId xmlns:a16="http://schemas.microsoft.com/office/drawing/2014/main" id="{A7968E6E-09B3-EA4F-C28C-D83D9B14BACA}"/>
              </a:ext>
            </a:extLst>
          </p:cNvPr>
          <p:cNvSpPr txBox="1"/>
          <p:nvPr/>
        </p:nvSpPr>
        <p:spPr>
          <a:xfrm>
            <a:off x="2155920" y="25861630"/>
            <a:ext cx="1093175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0" i="1" u="none" strike="noStrike" dirty="0">
                <a:solidFill>
                  <a:srgbClr val="000000"/>
                </a:solidFill>
                <a:effectLst/>
                <a:latin typeface="+mj-lt"/>
              </a:rPr>
              <a:t>Post 1:</a:t>
            </a:r>
            <a:r>
              <a:rPr lang="en-US" sz="2900" b="0" i="0" u="none" strike="noStrike" dirty="0">
                <a:solidFill>
                  <a:srgbClr val="000000"/>
                </a:solidFill>
                <a:effectLst/>
                <a:latin typeface="+mj-lt"/>
              </a:rPr>
              <a:t> Hi everyone! I joined an Sf9 album group order and a fan call was up to win and I won!! I was told I can pick which member I can talk to and I’m planning to talk to </a:t>
            </a:r>
            <a:r>
              <a:rPr lang="en-US" sz="29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Zuho</a:t>
            </a:r>
            <a:r>
              <a:rPr lang="en-US" sz="2900" b="0" i="0" u="none" strike="noStrike" dirty="0">
                <a:solidFill>
                  <a:srgbClr val="000000"/>
                </a:solidFill>
                <a:effectLst/>
                <a:latin typeface="+mj-lt"/>
              </a:rPr>
              <a:t>. I never did a </a:t>
            </a:r>
            <a:r>
              <a:rPr lang="en-US" sz="29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kpop</a:t>
            </a:r>
            <a:r>
              <a:rPr lang="en-US" sz="2900" b="0" i="0" u="none" strike="noStrike" dirty="0">
                <a:solidFill>
                  <a:srgbClr val="000000"/>
                </a:solidFill>
                <a:effectLst/>
                <a:latin typeface="+mj-lt"/>
              </a:rPr>
              <a:t> fan call and I’m just wondering how does it work? Do y’all have experiences or advice? ☺️</a:t>
            </a:r>
          </a:p>
          <a:p>
            <a:pPr lvl="1"/>
            <a:r>
              <a:rPr lang="en-US" sz="2900" b="0" i="1" u="none" strike="noStrike" dirty="0">
                <a:solidFill>
                  <a:srgbClr val="000000"/>
                </a:solidFill>
                <a:effectLst/>
                <a:latin typeface="+mj-lt"/>
              </a:rPr>
              <a:t>Response 1:</a:t>
            </a:r>
            <a:r>
              <a:rPr lang="en-US" sz="2900" b="0" i="0" u="none" strike="noStrike" dirty="0">
                <a:solidFill>
                  <a:srgbClr val="000000"/>
                </a:solidFill>
                <a:effectLst/>
                <a:latin typeface="+mj-lt"/>
              </a:rPr>
              <a:t> I have no idea but I'm so happy for you! Have a great time 😭❤what is this pc from? </a:t>
            </a:r>
            <a:r>
              <a:rPr lang="en-US" sz="29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i</a:t>
            </a:r>
            <a:r>
              <a:rPr lang="en-US" sz="2900" b="0" i="0" u="none" strike="noStrike" dirty="0">
                <a:solidFill>
                  <a:srgbClr val="000000"/>
                </a:solidFill>
                <a:effectLst/>
                <a:latin typeface="+mj-lt"/>
              </a:rPr>
              <a:t> got it as a random freebie from </a:t>
            </a:r>
            <a:r>
              <a:rPr lang="en-US" sz="29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kpopusa</a:t>
            </a:r>
            <a:endParaRPr lang="en-US" sz="29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lvl="1"/>
            <a:r>
              <a:rPr lang="en-US" sz="2900" i="1" dirty="0">
                <a:solidFill>
                  <a:srgbClr val="000000"/>
                </a:solidFill>
                <a:latin typeface="+mj-lt"/>
              </a:rPr>
              <a:t>Response 2:</a:t>
            </a:r>
            <a:r>
              <a:rPr lang="en-US" sz="2900" dirty="0">
                <a:solidFill>
                  <a:srgbClr val="000000"/>
                </a:solidFill>
                <a:latin typeface="+mj-lt"/>
              </a:rPr>
              <a:t> Omg I'm so happy for you! How was your experiences with other members too?</a:t>
            </a:r>
            <a:endParaRPr lang="en-IN" sz="3000" dirty="0"/>
          </a:p>
        </p:txBody>
      </p:sp>
      <p:sp>
        <p:nvSpPr>
          <p:cNvPr id="1047" name="Rectangle: Rounded Corners 1046">
            <a:extLst>
              <a:ext uri="{FF2B5EF4-FFF2-40B4-BE49-F238E27FC236}">
                <a16:creationId xmlns:a16="http://schemas.microsoft.com/office/drawing/2014/main" id="{8D698909-20CE-1928-74CB-9B02A55F6E14}"/>
              </a:ext>
            </a:extLst>
          </p:cNvPr>
          <p:cNvSpPr/>
          <p:nvPr/>
        </p:nvSpPr>
        <p:spPr>
          <a:xfrm>
            <a:off x="13584153" y="5933311"/>
            <a:ext cx="15480000" cy="232142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360000" tIns="180000" rIns="360000" bIns="180000" rtlCol="0" anchor="ctr">
            <a:spAutoFit/>
          </a:bodyPr>
          <a:lstStyle/>
          <a:p>
            <a:pPr algn="ctr"/>
            <a:r>
              <a:rPr lang="en-IN" sz="3600" b="1" dirty="0"/>
              <a:t>1. Data Collection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en-IN" sz="3600" dirty="0"/>
              <a:t>Collected Reddit data using PRAW (web crawler)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en-IN" sz="3600" dirty="0"/>
              <a:t>Collected Twitter data related to K-pop fandoms using Twitter API</a:t>
            </a:r>
          </a:p>
        </p:txBody>
      </p:sp>
      <p:sp>
        <p:nvSpPr>
          <p:cNvPr id="1048" name="Rectangle: Rounded Corners 1047">
            <a:extLst>
              <a:ext uri="{FF2B5EF4-FFF2-40B4-BE49-F238E27FC236}">
                <a16:creationId xmlns:a16="http://schemas.microsoft.com/office/drawing/2014/main" id="{E24FE82F-7198-0855-7213-682A1BA08DB1}"/>
              </a:ext>
            </a:extLst>
          </p:cNvPr>
          <p:cNvSpPr/>
          <p:nvPr/>
        </p:nvSpPr>
        <p:spPr>
          <a:xfrm>
            <a:off x="13610415" y="8652650"/>
            <a:ext cx="15480000" cy="4853599"/>
          </a:xfrm>
          <a:prstGeom prst="roundRect">
            <a:avLst>
              <a:gd name="adj" fmla="val 7509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0" tIns="180000" rIns="360000" bIns="180000" rtlCol="0" anchor="ctr">
            <a:spAutoFit/>
          </a:bodyPr>
          <a:lstStyle/>
          <a:p>
            <a:pPr algn="ctr"/>
            <a:r>
              <a:rPr lang="en-IN" sz="3600" b="1" dirty="0"/>
              <a:t>2. Data Pre-Processing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en-US" sz="3600" dirty="0"/>
              <a:t>Linked conversations using conversation IDs</a:t>
            </a:r>
            <a:endParaRPr lang="en-IN" sz="3600" b="1" dirty="0"/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en-US" sz="3600" dirty="0"/>
              <a:t>Cleaned data: removed emojis, hashtags, special characters, and fandom names; translated non-English text to English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en-IN" sz="3600" dirty="0"/>
              <a:t>Converted text to lower case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en-IN" sz="3600" dirty="0"/>
              <a:t>Performed tokenization, stop word removal and lemmatization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en-IN" sz="3600" dirty="0"/>
              <a:t>Applied Keyword filtering</a:t>
            </a:r>
            <a:endParaRPr lang="en-IN" sz="3600" b="1" dirty="0"/>
          </a:p>
        </p:txBody>
      </p:sp>
      <p:sp>
        <p:nvSpPr>
          <p:cNvPr id="1052" name="Rectangle: Rounded Corners 1051">
            <a:extLst>
              <a:ext uri="{FF2B5EF4-FFF2-40B4-BE49-F238E27FC236}">
                <a16:creationId xmlns:a16="http://schemas.microsoft.com/office/drawing/2014/main" id="{8CBE66D0-6F25-9DEE-D65A-E683323105D9}"/>
              </a:ext>
            </a:extLst>
          </p:cNvPr>
          <p:cNvSpPr/>
          <p:nvPr/>
        </p:nvSpPr>
        <p:spPr>
          <a:xfrm>
            <a:off x="13610415" y="13904162"/>
            <a:ext cx="15480000" cy="2934360"/>
          </a:xfrm>
          <a:prstGeom prst="roundRect">
            <a:avLst>
              <a:gd name="adj" fmla="val 12555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360000" tIns="180000" rIns="360000" bIns="180000" rtlCol="0" anchor="ctr">
            <a:spAutoFit/>
          </a:bodyPr>
          <a:lstStyle/>
          <a:p>
            <a:pPr algn="ctr"/>
            <a:r>
              <a:rPr lang="en-IN" sz="3600" b="1" dirty="0"/>
              <a:t>3. Text Representation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en-IN" sz="3600" dirty="0"/>
              <a:t>Term Frequency-Inverse Document Frequency (TF-IDF) used to represent text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en-IN" sz="3600" dirty="0"/>
              <a:t>This transformed raw text into numerical format for analysis</a:t>
            </a:r>
            <a:endParaRPr lang="en-IN" sz="3600" b="1" dirty="0"/>
          </a:p>
        </p:txBody>
      </p:sp>
      <p:sp>
        <p:nvSpPr>
          <p:cNvPr id="1053" name="Rectangle: Rounded Corners 1052">
            <a:extLst>
              <a:ext uri="{FF2B5EF4-FFF2-40B4-BE49-F238E27FC236}">
                <a16:creationId xmlns:a16="http://schemas.microsoft.com/office/drawing/2014/main" id="{F08DD07C-1141-1C1E-C2BE-3395C5C5F38B}"/>
              </a:ext>
            </a:extLst>
          </p:cNvPr>
          <p:cNvSpPr/>
          <p:nvPr/>
        </p:nvSpPr>
        <p:spPr>
          <a:xfrm>
            <a:off x="13691955" y="17236435"/>
            <a:ext cx="15480000" cy="3285028"/>
          </a:xfrm>
          <a:prstGeom prst="roundRect">
            <a:avLst>
              <a:gd name="adj" fmla="val 852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0" tIns="180000" rIns="360000" bIns="180000" rtlCol="0" anchor="ctr">
            <a:spAutoFit/>
          </a:bodyPr>
          <a:lstStyle/>
          <a:p>
            <a:pPr algn="ctr"/>
            <a:r>
              <a:rPr lang="en-IN" sz="3600" b="1" dirty="0"/>
              <a:t>4. Topic Modelling</a:t>
            </a:r>
          </a:p>
          <a:p>
            <a:pPr marL="817563" lvl="1" indent="-360363">
              <a:buFont typeface="Arial" panose="020B0604020202020204" pitchFamily="34" charset="0"/>
              <a:buChar char="•"/>
            </a:pPr>
            <a:r>
              <a:rPr lang="en-IN" sz="3600" dirty="0"/>
              <a:t>Applied three topic models for extracting topics from the text data:</a:t>
            </a:r>
          </a:p>
          <a:p>
            <a:pPr marL="3062288" lvl="2" indent="-360363">
              <a:buFont typeface="Arial" panose="020B0604020202020204" pitchFamily="34" charset="0"/>
              <a:buChar char="•"/>
            </a:pPr>
            <a:r>
              <a:rPr lang="en-IN" sz="3600" dirty="0"/>
              <a:t>Latent Dirichlet Allocation (LDA)</a:t>
            </a:r>
          </a:p>
          <a:p>
            <a:pPr marL="3062288" lvl="2" indent="-360363">
              <a:buFont typeface="Arial" panose="020B0604020202020204" pitchFamily="34" charset="0"/>
              <a:buChar char="•"/>
            </a:pPr>
            <a:r>
              <a:rPr lang="en-IN" sz="3600" dirty="0"/>
              <a:t>Non-Negative Matrix Factorization (NMF)</a:t>
            </a:r>
          </a:p>
          <a:p>
            <a:pPr marL="3062288" lvl="2" indent="-360363">
              <a:buFont typeface="Arial" panose="020B0604020202020204" pitchFamily="34" charset="0"/>
              <a:buChar char="•"/>
            </a:pPr>
            <a:r>
              <a:rPr lang="en-IN" sz="3600" dirty="0"/>
              <a:t>Latent Semantic Analysis (LSA)</a:t>
            </a:r>
          </a:p>
        </p:txBody>
      </p:sp>
      <p:pic>
        <p:nvPicPr>
          <p:cNvPr id="1057" name="Picture 1056">
            <a:extLst>
              <a:ext uri="{FF2B5EF4-FFF2-40B4-BE49-F238E27FC236}">
                <a16:creationId xmlns:a16="http://schemas.microsoft.com/office/drawing/2014/main" id="{13EBD868-C5D9-9E31-21E2-1311964FEA9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7381" y="19923148"/>
            <a:ext cx="816337" cy="775646"/>
          </a:xfrm>
          <a:prstGeom prst="rect">
            <a:avLst/>
          </a:prstGeom>
        </p:spPr>
      </p:pic>
      <p:sp>
        <p:nvSpPr>
          <p:cNvPr id="1058" name="TextBox 1057">
            <a:extLst>
              <a:ext uri="{FF2B5EF4-FFF2-40B4-BE49-F238E27FC236}">
                <a16:creationId xmlns:a16="http://schemas.microsoft.com/office/drawing/2014/main" id="{8C62C42C-84C8-24FB-9FED-0D26C4E5A44D}"/>
              </a:ext>
            </a:extLst>
          </p:cNvPr>
          <p:cNvSpPr txBox="1"/>
          <p:nvPr/>
        </p:nvSpPr>
        <p:spPr>
          <a:xfrm>
            <a:off x="15112696" y="4431700"/>
            <a:ext cx="6890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Methodology</a:t>
            </a:r>
            <a:endParaRPr lang="en-IN" sz="4400" b="1" dirty="0"/>
          </a:p>
        </p:txBody>
      </p:sp>
      <p:sp>
        <p:nvSpPr>
          <p:cNvPr id="1060" name="Rectangle: Rounded Corners 1059">
            <a:extLst>
              <a:ext uri="{FF2B5EF4-FFF2-40B4-BE49-F238E27FC236}">
                <a16:creationId xmlns:a16="http://schemas.microsoft.com/office/drawing/2014/main" id="{CEE0EA0B-75AB-962E-A0BD-C91DBFBAD59B}"/>
              </a:ext>
            </a:extLst>
          </p:cNvPr>
          <p:cNvSpPr/>
          <p:nvPr/>
        </p:nvSpPr>
        <p:spPr>
          <a:xfrm>
            <a:off x="13705086" y="20919376"/>
            <a:ext cx="15480000" cy="3466856"/>
          </a:xfrm>
          <a:prstGeom prst="roundRect">
            <a:avLst>
              <a:gd name="adj" fmla="val 7875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360000" tIns="180000" rIns="360000" bIns="180000" rtlCol="0" anchor="ctr">
            <a:spAutoFit/>
          </a:bodyPr>
          <a:lstStyle/>
          <a:p>
            <a:pPr algn="ctr"/>
            <a:r>
              <a:rPr lang="en-IN" sz="3600" b="1" dirty="0"/>
              <a:t>5. Evaluation 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en-IN" sz="3600" dirty="0"/>
              <a:t>Calculated coherence score for comparison of different topic models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en-IN" sz="3600" dirty="0"/>
              <a:t>Used metrics perplexity (LDA), reconstruction error (NMF), and singular values (LSA) 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en-IN" sz="3600" dirty="0"/>
              <a:t>Visualized results with pyLDAvis for NMF (see Fig. 1).</a:t>
            </a:r>
          </a:p>
        </p:txBody>
      </p:sp>
      <p:sp>
        <p:nvSpPr>
          <p:cNvPr id="1061" name="Rectangle: Rounded Corners 1060">
            <a:extLst>
              <a:ext uri="{FF2B5EF4-FFF2-40B4-BE49-F238E27FC236}">
                <a16:creationId xmlns:a16="http://schemas.microsoft.com/office/drawing/2014/main" id="{7B00053B-5CF4-0D52-51D0-DF6561BB1DF3}"/>
              </a:ext>
            </a:extLst>
          </p:cNvPr>
          <p:cNvSpPr/>
          <p:nvPr/>
        </p:nvSpPr>
        <p:spPr>
          <a:xfrm>
            <a:off x="13718219" y="24784145"/>
            <a:ext cx="15480000" cy="3254723"/>
          </a:xfrm>
          <a:prstGeom prst="roundRect">
            <a:avLst>
              <a:gd name="adj" fmla="val 7143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0" tIns="180000" rIns="360000" bIns="180000" rtlCol="0" anchor="ctr">
            <a:spAutoFit/>
          </a:bodyPr>
          <a:lstStyle/>
          <a:p>
            <a:pPr algn="ctr"/>
            <a:r>
              <a:rPr lang="en-IN" sz="3600" b="1" dirty="0"/>
              <a:t>6. Representation using Large Language Models (LLMs)</a:t>
            </a:r>
          </a:p>
          <a:p>
            <a:pPr marL="817563" lvl="1" indent="-360363">
              <a:buFont typeface="Arial" panose="020B0604020202020204" pitchFamily="34" charset="0"/>
              <a:buChar char="•"/>
            </a:pPr>
            <a:r>
              <a:rPr lang="en-IN" sz="3600" dirty="0"/>
              <a:t>Employed LLMs for result interpretation:</a:t>
            </a:r>
          </a:p>
          <a:p>
            <a:pPr marL="3148013" lvl="4" indent="-350838">
              <a:buSzPct val="90000"/>
              <a:buFont typeface="Arial" panose="020B0604020202020204" pitchFamily="34" charset="0"/>
              <a:buChar char="•"/>
            </a:pPr>
            <a:r>
              <a:rPr lang="en-IN" sz="3600" dirty="0"/>
              <a:t>KeyBERT: Keyword extraction for each topic</a:t>
            </a:r>
          </a:p>
          <a:p>
            <a:pPr marL="3148013" lvl="4" indent="-350838">
              <a:buSzPct val="90000"/>
              <a:buFont typeface="Arial" panose="020B0604020202020204" pitchFamily="34" charset="0"/>
              <a:buChar char="•"/>
            </a:pPr>
            <a:r>
              <a:rPr lang="en-IN" sz="3600" dirty="0"/>
              <a:t>BART: Topic Summarization</a:t>
            </a:r>
          </a:p>
          <a:p>
            <a:pPr marL="3148013" lvl="4" indent="-350838">
              <a:buSzPct val="90000"/>
              <a:buFont typeface="Arial" panose="020B0604020202020204" pitchFamily="34" charset="0"/>
              <a:buChar char="•"/>
            </a:pPr>
            <a:r>
              <a:rPr lang="en-IN" sz="3600" dirty="0"/>
              <a:t>GPT: Topic labelling</a:t>
            </a:r>
          </a:p>
        </p:txBody>
      </p:sp>
      <p:pic>
        <p:nvPicPr>
          <p:cNvPr id="1062" name="Picture 16" descr="Reference Icon Royalty-Free Images, Stock Photos &amp; Pictures ...">
            <a:extLst>
              <a:ext uri="{FF2B5EF4-FFF2-40B4-BE49-F238E27FC236}">
                <a16:creationId xmlns:a16="http://schemas.microsoft.com/office/drawing/2014/main" id="{1C437B25-296F-8933-4F1A-4AD1F00A5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8115" y="27562955"/>
            <a:ext cx="1033616" cy="98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999A1B36-65F3-831E-18DC-36381E569BBB}"/>
              </a:ext>
            </a:extLst>
          </p:cNvPr>
          <p:cNvCxnSpPr>
            <a:cxnSpLocks/>
          </p:cNvCxnSpPr>
          <p:nvPr/>
        </p:nvCxnSpPr>
        <p:spPr>
          <a:xfrm>
            <a:off x="29596323" y="27363069"/>
            <a:ext cx="13585591" cy="4679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TextBox 1073">
            <a:extLst>
              <a:ext uri="{FF2B5EF4-FFF2-40B4-BE49-F238E27FC236}">
                <a16:creationId xmlns:a16="http://schemas.microsoft.com/office/drawing/2014/main" id="{3F89BA29-ED95-5138-9F4F-724C388938DC}"/>
              </a:ext>
            </a:extLst>
          </p:cNvPr>
          <p:cNvSpPr txBox="1"/>
          <p:nvPr/>
        </p:nvSpPr>
        <p:spPr>
          <a:xfrm>
            <a:off x="31329382" y="27557748"/>
            <a:ext cx="116522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+mj-lt"/>
              </a:rPr>
              <a:t>References</a:t>
            </a:r>
            <a:endParaRPr lang="en-US" sz="4400" b="1" dirty="0">
              <a:latin typeface="+mj-lt"/>
            </a:endParaRPr>
          </a:p>
          <a:p>
            <a:endParaRPr lang="en-US" sz="3600" b="1" dirty="0">
              <a:latin typeface="+mj-lt"/>
            </a:endParaRPr>
          </a:p>
          <a:p>
            <a:pPr algn="just"/>
            <a:r>
              <a:rPr lang="en-IN" sz="3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[1]  Egger, Roman, and Joanne Yu. "A topic modeling comparison between lda, nmf, top2vec, and bertopic to demystify twitter posts." </a:t>
            </a:r>
            <a:r>
              <a:rPr lang="en-IN" sz="32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Frontiers in sociology</a:t>
            </a:r>
            <a:r>
              <a:rPr lang="en-IN" sz="3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 7 (2022).</a:t>
            </a:r>
            <a:endParaRPr lang="en-CA" sz="3200" dirty="0">
              <a:latin typeface="+mj-lt"/>
            </a:endParaRPr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F3002EF4-2192-5E2F-F6B5-5B53CF254BDC}"/>
              </a:ext>
            </a:extLst>
          </p:cNvPr>
          <p:cNvSpPr txBox="1"/>
          <p:nvPr/>
        </p:nvSpPr>
        <p:spPr>
          <a:xfrm>
            <a:off x="32649040" y="10959504"/>
            <a:ext cx="81108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i="1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400" i="1" dirty="0">
                <a:ea typeface="Lato" panose="020F0502020204030203" pitchFamily="34" charset="0"/>
                <a:cs typeface="Lato" panose="020F0502020204030203" pitchFamily="34" charset="0"/>
              </a:rPr>
              <a:t>Table 2: Results from Representation Models for NMF Model</a:t>
            </a:r>
            <a:endParaRPr lang="en-IN" sz="2400" dirty="0"/>
          </a:p>
        </p:txBody>
      </p:sp>
      <p:sp>
        <p:nvSpPr>
          <p:cNvPr id="1147" name="TextBox 1146">
            <a:extLst>
              <a:ext uri="{FF2B5EF4-FFF2-40B4-BE49-F238E27FC236}">
                <a16:creationId xmlns:a16="http://schemas.microsoft.com/office/drawing/2014/main" id="{508783AB-8256-4DBC-3997-7B88E65D5D68}"/>
              </a:ext>
            </a:extLst>
          </p:cNvPr>
          <p:cNvSpPr txBox="1"/>
          <p:nvPr/>
        </p:nvSpPr>
        <p:spPr>
          <a:xfrm>
            <a:off x="30802798" y="9732111"/>
            <a:ext cx="12178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sz="3600" dirty="0"/>
              <a:t>Model comparisons: NMF performed best, achieving the highest coherence score of 0.656.</a:t>
            </a:r>
            <a:endParaRPr lang="en-US" sz="3600" dirty="0"/>
          </a:p>
        </p:txBody>
      </p:sp>
      <p:pic>
        <p:nvPicPr>
          <p:cNvPr id="1149" name="Picture 1148">
            <a:extLst>
              <a:ext uri="{FF2B5EF4-FFF2-40B4-BE49-F238E27FC236}">
                <a16:creationId xmlns:a16="http://schemas.microsoft.com/office/drawing/2014/main" id="{AFD6957C-DE9E-7C41-759E-0C48AB2971FE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t="3024"/>
          <a:stretch/>
        </p:blipFill>
        <p:spPr>
          <a:xfrm>
            <a:off x="29834915" y="11666141"/>
            <a:ext cx="13222954" cy="3085005"/>
          </a:xfrm>
          <a:prstGeom prst="rect">
            <a:avLst/>
          </a:prstGeom>
        </p:spPr>
      </p:pic>
      <p:pic>
        <p:nvPicPr>
          <p:cNvPr id="1157" name="Picture 115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C393C966-C66B-2A70-4531-259DA792CBEB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2" t="8946" r="11468" b="31713"/>
          <a:stretch/>
        </p:blipFill>
        <p:spPr>
          <a:xfrm>
            <a:off x="13307538" y="28569926"/>
            <a:ext cx="1593444" cy="15913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EAAED3-2795-E16F-4B81-2063577D8D77}"/>
              </a:ext>
            </a:extLst>
          </p:cNvPr>
          <p:cNvSpPr txBox="1"/>
          <p:nvPr/>
        </p:nvSpPr>
        <p:spPr>
          <a:xfrm>
            <a:off x="329049" y="21304547"/>
            <a:ext cx="30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Twitter:</a:t>
            </a:r>
            <a:endParaRPr lang="en-IN" sz="3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66A87C3-1CE5-4F9E-EC1E-EF04CB9277E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9834915" y="15457783"/>
            <a:ext cx="13320075" cy="73253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6ED15A6-A6F4-FB14-0E87-D841518D343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34027" y="7742881"/>
            <a:ext cx="11574723" cy="165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8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701641c-dd2c-4cc6-b3af-cf27c44531ef">
      <Terms xmlns="http://schemas.microsoft.com/office/infopath/2007/PartnerControls"/>
    </lcf76f155ced4ddcb4097134ff3c332f>
    <TaxCatchAll xmlns="d0279916-f554-4009-9469-0c8659bf3e2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C7CB75CF25A447852BE73D51CFCDAD" ma:contentTypeVersion="10" ma:contentTypeDescription="Create a new document." ma:contentTypeScope="" ma:versionID="1f4bfc1c9234db95d35126adf9ffbb3f">
  <xsd:schema xmlns:xsd="http://www.w3.org/2001/XMLSchema" xmlns:xs="http://www.w3.org/2001/XMLSchema" xmlns:p="http://schemas.microsoft.com/office/2006/metadata/properties" xmlns:ns2="f701641c-dd2c-4cc6-b3af-cf27c44531ef" xmlns:ns3="d0279916-f554-4009-9469-0c8659bf3e29" targetNamespace="http://schemas.microsoft.com/office/2006/metadata/properties" ma:root="true" ma:fieldsID="456634905aff9bd56e3b121b049f27cf" ns2:_="" ns3:_="">
    <xsd:import namespace="f701641c-dd2c-4cc6-b3af-cf27c44531ef"/>
    <xsd:import namespace="d0279916-f554-4009-9469-0c8659bf3e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01641c-dd2c-4cc6-b3af-cf27c44531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fb193f5f-1873-4006-86b7-95c2ee49943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279916-f554-4009-9469-0c8659bf3e29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0f09360-324f-45af-abd4-88a7e66ea52b}" ma:internalName="TaxCatchAll" ma:showField="CatchAllData" ma:web="d0279916-f554-4009-9469-0c8659bf3e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9BFA1-9F67-4D3E-8CBD-ACE92CF53CFB}">
  <ds:schemaRefs>
    <ds:schemaRef ds:uri="http://schemas.microsoft.com/office/2006/metadata/properties"/>
    <ds:schemaRef ds:uri="b32aebd5-a74e-4b1b-b59e-0c6bf8d3855a"/>
    <ds:schemaRef ds:uri="http://schemas.openxmlformats.org/package/2006/metadata/core-properties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1DDB3C2-50EF-4E11-8EA0-9184D42AFB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78D4D7-4E01-443C-A505-485307BA23C4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17228</TotalTime>
  <Words>795</Words>
  <Application>Microsoft Office PowerPoint</Application>
  <PresentationFormat>Custom</PresentationFormat>
  <Paragraphs>73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Helvetica Neue</vt:lpstr>
      <vt:lpstr>Lato Black</vt:lpstr>
      <vt:lpstr>Arial</vt:lpstr>
      <vt:lpstr>Aptos Display</vt:lpstr>
      <vt:lpstr>Segoe UI</vt:lpstr>
      <vt:lpstr>Calibri</vt:lpstr>
      <vt:lpstr>Lato</vt:lpstr>
      <vt:lpstr>Aptos</vt:lpstr>
      <vt:lpstr>Heebo</vt:lpstr>
      <vt:lpstr>Klima</vt:lpstr>
      <vt:lpstr>Office Theme</vt:lpstr>
      <vt:lpstr>Analysing Social Support in K-Pop Fandoms on Social Media Using Topic Modelling and Large Language Models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Notes:  1. Correct fonts won’t load until you open this in PowerPoint (e.g., if you’re previewing this in your browser it’ll look uglier than it actually is).  2. Generate QR codes here: https://www.qrcode-monkey.com/</dc:title>
  <dc:creator>Morrison, Mike</dc:creator>
  <cp:lastModifiedBy>Stacey Scott</cp:lastModifiedBy>
  <cp:revision>166</cp:revision>
  <dcterms:created xsi:type="dcterms:W3CDTF">2019-07-02T13:39:34Z</dcterms:created>
  <dcterms:modified xsi:type="dcterms:W3CDTF">2024-08-16T16:30:30Z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0x01010050C7CB75CF25A447852BE73D51CFCDAD</vt:lpwstr>
  </property>
</Properties>
</file>