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2" r:id="rId3"/>
    <p:sldId id="286" r:id="rId4"/>
    <p:sldId id="270" r:id="rId5"/>
    <p:sldId id="287" r:id="rId6"/>
    <p:sldId id="271" r:id="rId7"/>
    <p:sldId id="285" r:id="rId8"/>
    <p:sldId id="283" r:id="rId9"/>
    <p:sldId id="274" r:id="rId10"/>
    <p:sldId id="280" r:id="rId11"/>
    <p:sldId id="278" r:id="rId12"/>
    <p:sldId id="279" r:id="rId13"/>
    <p:sldId id="284" r:id="rId14"/>
    <p:sldId id="277" r:id="rId15"/>
    <p:sldId id="282" r:id="rId16"/>
    <p:sldId id="273" r:id="rId17"/>
    <p:sldId id="276" r:id="rId18"/>
    <p:sldId id="275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5"/>
    <p:restoredTop sz="94740"/>
  </p:normalViewPr>
  <p:slideViewPr>
    <p:cSldViewPr snapToGrid="0" snapToObjects="1">
      <p:cViewPr varScale="1">
        <p:scale>
          <a:sx n="115" d="100"/>
          <a:sy n="115" d="100"/>
        </p:scale>
        <p:origin x="20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FB7A-F12B-CD4D-8559-650F4868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CBB88-B56E-EA42-A61B-D3AB7F012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96A1-F8B2-954E-A5DA-2331840D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7D1E7E-83ED-BD4B-A5AF-D8AC09D68B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CB5C-B84A-514A-A5A0-C5AC9E73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4622-2C96-C042-83BF-1A726042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0108-3981-1549-A4CB-4D0FE6F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5A093-2AD2-9349-B50A-B7B88209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4A06B-5DBB-424F-86C1-EE1F0C6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209C-1F52-C646-8EE1-58E8EB8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EF7B-DC76-6F4E-8772-BDFDBF4B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C42BC-E1BF-794A-BEEC-43711763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C45AD-B77B-694D-92CA-D4FA914D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49C7-B7AF-EE43-98CF-1D7CBDC4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6FA7-F97E-754E-B4CA-D37F6E57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1139-0060-E346-9F3F-28F3A52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03A6-7D46-8F41-8AFA-F2DCEB5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9CE8-C78D-C445-BCD6-A816A89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461B-9225-E941-B67E-F1CFC15D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1779-EEC5-F146-A237-5649452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C0FB-2EE9-7F42-B0DF-CFF627C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AC19-07B6-0644-A04B-3160E528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01923-58A4-F843-9053-52A8CD13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7314D-7828-F741-9D95-55EC91A6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0851-13E6-424D-9C2E-1FAE4644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49C9-EC39-7F42-A3C5-326D1EF2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3E1F-D8B9-BF42-8A66-0B4BB621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2411-0A6B-CE40-888E-DF685105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D581-7115-1543-BEFA-9BDA990C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41F9-C3D3-084B-B988-17CA1EA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858C-8C04-8743-B0F9-F0067798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61CAC-0734-F24D-9D05-BAA72489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1E6B-81D0-B64C-A830-30B6E40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05A4-EAA4-5447-AAB9-39AC9B0B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A46CB-5940-1340-AE42-99C42BBA8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BB1F0-6F50-BD42-93D9-BCBB5339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D6CE6-9799-C543-AE82-CE9E9ED9B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3C5AE-6923-5E44-AA54-47980E12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FB1E3-6828-E94D-AAA8-F7B6244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DD239-2AB5-E34B-9A56-32C9F61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57B6-4625-2149-BB04-01245493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7FAF0-5A46-1542-A59B-4155824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1CD37-7AB8-114F-B8A6-4119540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264D7-8895-EE45-9658-C5FF8F42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BB7FA-2258-C64B-9A1D-81683476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C2AD0-8E67-9E4C-A046-98757BA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EE54A-96EF-5D44-ABA5-5EDA7C0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AFB7-F9F1-984C-8249-31FF41D0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E12F-F459-C348-A8E3-36E8F0A4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9425A-00AD-904F-AB89-EDD4C258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D3BF2-FBC9-5649-9190-E1C778FE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A4D89-3A9B-2B45-87F5-3F69071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7A05E-3521-3141-96F8-AC86CB2F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E5D8-D804-C44E-9873-BF2EF3C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226E2-A399-FD45-ACF1-DBE31FCC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32876-E772-7942-AF60-F9248CEB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69457-B63D-0B4C-BD6B-44AC10E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AADF-CF61-2C42-B5B5-FB24616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66FA6-0481-E74C-B020-CE2EC5AD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DEF36-CDDB-4C49-A6CD-A99D898F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4B30-356C-9846-B509-AC7C68F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B3BF9-B9A0-8240-889B-D82F503CE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3E69-EC06-8B44-9E5D-DAAB988B5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A4C2-258B-1E46-850A-BA76C2CB7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6D4DA-1395-A54D-AB1D-F496808E620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Core data structures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It’s all about relationships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0779-40BC-0D4E-A06E-A908418E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Queue: ordered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851F-A8B6-9D43-B8B5-E315BFB65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In, First Out (</a:t>
            </a:r>
            <a:r>
              <a:rPr lang="en-US" b="1" dirty="0"/>
              <a:t>FIFO</a:t>
            </a:r>
            <a:r>
              <a:rPr lang="en-US" dirty="0"/>
              <a:t>); Key ops: ENQUEUE, DEQUEUE</a:t>
            </a:r>
          </a:p>
          <a:p>
            <a:r>
              <a:rPr lang="en-US" dirty="0"/>
              <a:t>A list restricted to add to the end and delete from the front</a:t>
            </a:r>
          </a:p>
          <a:p>
            <a:r>
              <a:rPr lang="en-US" dirty="0"/>
              <a:t>Most commonly an array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6BEAA-C712-FD4D-A311-3C9BB6EEB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3519932"/>
            <a:ext cx="6022208" cy="148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39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989F-8E78-D948-B732-D896A6EF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Stacks: like stacks of 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01AC3-B5F2-F848-9BB5-30B232AB6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commonly an array implementation</a:t>
            </a:r>
          </a:p>
          <a:p>
            <a:r>
              <a:rPr lang="en-US" dirty="0"/>
              <a:t>First In Last Out (</a:t>
            </a:r>
            <a:r>
              <a:rPr lang="en-US" b="1" dirty="0"/>
              <a:t>FILO</a:t>
            </a:r>
            <a:r>
              <a:rPr lang="en-US" dirty="0"/>
              <a:t>); key ops: PUSH, POP</a:t>
            </a:r>
          </a:p>
          <a:p>
            <a:r>
              <a:rPr lang="en-US" dirty="0"/>
              <a:t>Just a list restricted to add items to end and take from the end</a:t>
            </a:r>
          </a:p>
          <a:p>
            <a:r>
              <a:rPr lang="en-US" dirty="0"/>
              <a:t>For us, possibly used as “work list” for non-recursive tree walking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32B0E-5CB0-D24E-A661-69BAA08E5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104" y="4298524"/>
            <a:ext cx="8133609" cy="14807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4DDF7EA-CA24-B843-92B5-6594227222FF}"/>
              </a:ext>
            </a:extLst>
          </p:cNvPr>
          <p:cNvSpPr/>
          <p:nvPr/>
        </p:nvSpPr>
        <p:spPr>
          <a:xfrm>
            <a:off x="2053719" y="5793472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push Maria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10E5D5-2F50-924C-85F6-ADEF05823C06}"/>
              </a:ext>
            </a:extLst>
          </p:cNvPr>
          <p:cNvSpPr/>
          <p:nvPr/>
        </p:nvSpPr>
        <p:spPr>
          <a:xfrm>
            <a:off x="3804312" y="5779313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push </a:t>
            </a:r>
            <a:r>
              <a:rPr lang="en-US" dirty="0" err="1"/>
              <a:t>Xue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89A92-A9B0-8047-A836-AD46F1C6A06A}"/>
              </a:ext>
            </a:extLst>
          </p:cNvPr>
          <p:cNvSpPr/>
          <p:nvPr/>
        </p:nvSpPr>
        <p:spPr>
          <a:xfrm>
            <a:off x="5470566" y="5807631"/>
            <a:ext cx="1180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push Tom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E3C50F-895F-8549-8FE7-BB29D31CE376}"/>
              </a:ext>
            </a:extLst>
          </p:cNvPr>
          <p:cNvSpPr/>
          <p:nvPr/>
        </p:nvSpPr>
        <p:spPr>
          <a:xfrm>
            <a:off x="7439310" y="5779313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51253-0C90-094B-95BD-69854EA44A59}"/>
              </a:ext>
            </a:extLst>
          </p:cNvPr>
          <p:cNvSpPr/>
          <p:nvPr/>
        </p:nvSpPr>
        <p:spPr>
          <a:xfrm>
            <a:off x="9106077" y="576982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1997267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924E-F064-B84E-8617-21E4D161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Set: unordered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F7516-E242-6D43-BECD-3BEDBBC54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implementation is a hash table</a:t>
            </a:r>
          </a:p>
          <a:p>
            <a:r>
              <a:rPr lang="en-US" dirty="0"/>
              <a:t>Operations are add, delete, contains, union, intersection,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“contains” operation takes constant time for </a:t>
            </a:r>
            <a:r>
              <a:rPr lang="en-US" dirty="0" err="1"/>
              <a:t>hashtable</a:t>
            </a:r>
            <a:r>
              <a:rPr lang="en-US" dirty="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201856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294C-52F4-9B4F-A6D0-166BA92A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abstract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F48F-8398-4B49-AABD-E829279A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Maps key to value; i.e., d[key] = value</a:t>
            </a:r>
          </a:p>
          <a:p>
            <a:r>
              <a:rPr lang="en-US" dirty="0"/>
              <a:t>Look up values by key; i.e., d[key]</a:t>
            </a:r>
          </a:p>
          <a:p>
            <a:r>
              <a:rPr lang="en-US" dirty="0" err="1"/>
              <a:t>Hashtable</a:t>
            </a:r>
            <a:r>
              <a:rPr lang="en-US" dirty="0"/>
              <a:t> is implementation of choice</a:t>
            </a:r>
          </a:p>
          <a:p>
            <a:r>
              <a:rPr lang="en-US" dirty="0"/>
              <a:t>Recall </a:t>
            </a:r>
            <a:r>
              <a:rPr lang="en-US" dirty="0" err="1"/>
              <a:t>hashtable</a:t>
            </a:r>
            <a:r>
              <a:rPr lang="en-US" dirty="0"/>
              <a:t> is array of buckets,</a:t>
            </a:r>
            <a:br>
              <a:rPr lang="en-US" dirty="0"/>
            </a:br>
            <a:r>
              <a:rPr lang="en-US" dirty="0"/>
              <a:t>each bucket is array of (</a:t>
            </a:r>
            <a:r>
              <a:rPr lang="en-US" dirty="0" err="1"/>
              <a:t>key,value</a:t>
            </a:r>
            <a:r>
              <a:rPr lang="en-US" dirty="0"/>
              <a:t>) pairs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887A6-5133-6944-80D4-9BA5BFE8C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981" y="3016208"/>
            <a:ext cx="4469161" cy="316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8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7379-BDB8-6E43-AA3E-96F5F711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abstract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749F-8FEC-9B4F-B807-C64CAB794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directed-graph with internal nodes and leaves</a:t>
            </a:r>
          </a:p>
          <a:p>
            <a:r>
              <a:rPr lang="en-US" dirty="0"/>
              <a:t>No cycles and each node has at most one parent</a:t>
            </a:r>
          </a:p>
          <a:p>
            <a:r>
              <a:rPr lang="en-US" dirty="0"/>
              <a:t>Each node has at most 2 child nodes</a:t>
            </a:r>
          </a:p>
          <a:p>
            <a:r>
              <a:rPr lang="en-US" dirty="0"/>
              <a:t>For n nodes, there are n-1 edges</a:t>
            </a:r>
          </a:p>
          <a:p>
            <a:r>
              <a:rPr lang="en-US" dirty="0"/>
              <a:t>A </a:t>
            </a:r>
            <a:r>
              <a:rPr lang="en-US" i="1" dirty="0"/>
              <a:t>full</a:t>
            </a:r>
            <a:r>
              <a:rPr lang="en-US" dirty="0"/>
              <a:t> binary tree: all internal nodes have 2 children</a:t>
            </a:r>
          </a:p>
          <a:p>
            <a:r>
              <a:rPr lang="en-US" dirty="0"/>
              <a:t>Height of full tree with n internal nodes is about log2(n)</a:t>
            </a:r>
          </a:p>
          <a:p>
            <a:r>
              <a:rPr lang="en-US" dirty="0"/>
              <a:t>Height defined as number of edges along path root-&gt;leaf</a:t>
            </a:r>
          </a:p>
          <a:p>
            <a:r>
              <a:rPr lang="en-US" dirty="0"/>
              <a:t>Level 0 is root, level 1, …</a:t>
            </a:r>
          </a:p>
          <a:p>
            <a:r>
              <a:rPr lang="en-US" dirty="0"/>
              <a:t>Note: binary tree doesn’t imply </a:t>
            </a:r>
            <a:r>
              <a:rPr lang="en-US" i="1" dirty="0"/>
              <a:t>binary search tree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972E14B-A36A-294C-8386-0A3A4CB13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752" y="1395626"/>
            <a:ext cx="2590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2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226E-6008-4F48-85C9-56A34BE0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implementation using pointers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AF58F19-79C2-8D48-A0C7-28342257C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846" y="2215809"/>
            <a:ext cx="3473344" cy="3269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CB8070-9A70-034D-852F-B0E533492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7" y="492647"/>
            <a:ext cx="5447597" cy="710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56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C61D-FFF0-0E4F-ADA3-1A4D540F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78" y="376276"/>
            <a:ext cx="11706922" cy="1325563"/>
          </a:xfrm>
        </p:spPr>
        <p:txBody>
          <a:bodyPr/>
          <a:lstStyle/>
          <a:p>
            <a:r>
              <a:rPr lang="en-US" dirty="0"/>
              <a:t>Binary tree implementation: contiguous array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BCCF28-AD55-6442-A66C-C89268CCB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773" y="2453269"/>
            <a:ext cx="3473344" cy="326903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2ED110-78E4-7D44-99C8-6390620C2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514" y="3939652"/>
            <a:ext cx="4991100" cy="901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D34BD6-56C7-CB40-9782-9EDC1B5ABBD8}"/>
              </a:ext>
            </a:extLst>
          </p:cNvPr>
          <p:cNvSpPr txBox="1"/>
          <p:nvPr/>
        </p:nvSpPr>
        <p:spPr>
          <a:xfrm>
            <a:off x="5742878" y="2542478"/>
            <a:ext cx="24881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left child is 2i+1</a:t>
            </a:r>
          </a:p>
          <a:p>
            <a:r>
              <a:rPr lang="en-US" sz="2400" dirty="0"/>
              <a:t>right child is 2i+2</a:t>
            </a:r>
          </a:p>
        </p:txBody>
      </p:sp>
    </p:spTree>
    <p:extLst>
      <p:ext uri="{BB962C8B-B14F-4D97-AF65-F5344CB8AC3E}">
        <p14:creationId xmlns:p14="http://schemas.microsoft.com/office/powerpoint/2010/main" val="616378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2433-9499-CE4E-AAD9-70F10CA7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88987-0D96-F549-A901-9F02AAF23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arbitrary number of outgoing edges, not just 2 like binary trees</a:t>
            </a:r>
          </a:p>
          <a:p>
            <a:r>
              <a:rPr lang="en-US" dirty="0"/>
              <a:t>Can be pointed at by any number of nodes</a:t>
            </a:r>
          </a:p>
          <a:p>
            <a:r>
              <a:rPr lang="en-US" dirty="0"/>
              <a:t>Cycles are ok unless specified otherwise; e.g., directed acyclic graph (DAG) is a semi-common term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14CD2-65A3-8646-9775-21F117F20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856" y="4353931"/>
            <a:ext cx="8708968" cy="164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7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9AF0-5B4F-C849-AB72-AB5093AA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503" y="0"/>
            <a:ext cx="10515600" cy="1325563"/>
          </a:xfrm>
        </p:spPr>
        <p:txBody>
          <a:bodyPr/>
          <a:lstStyle/>
          <a:p>
            <a:r>
              <a:rPr lang="en-US" dirty="0"/>
              <a:t>Basic node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71BE35-812A-2946-97EC-EC0CA3C11D23}"/>
              </a:ext>
            </a:extLst>
          </p:cNvPr>
          <p:cNvSpPr txBox="1"/>
          <p:nvPr/>
        </p:nvSpPr>
        <p:spPr>
          <a:xfrm>
            <a:off x="876429" y="1176456"/>
            <a:ext cx="9538808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LLNode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__(self, value, next=None):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self.next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next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1BC31-AC84-344B-BA95-8BE4698C9E47}"/>
              </a:ext>
            </a:extLst>
          </p:cNvPr>
          <p:cNvSpPr txBox="1"/>
          <p:nvPr/>
        </p:nvSpPr>
        <p:spPr>
          <a:xfrm>
            <a:off x="876429" y="2949596"/>
            <a:ext cx="953880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__(self, value, left=None, right=None):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left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right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3DD90-DDDB-2342-A01D-C49785DFBF80}"/>
              </a:ext>
            </a:extLst>
          </p:cNvPr>
          <p:cNvSpPr txBox="1"/>
          <p:nvPr/>
        </p:nvSpPr>
        <p:spPr>
          <a:xfrm>
            <a:off x="876429" y="5092069"/>
            <a:ext cx="9538808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class Node: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[] # outgoing edges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3EA1C5-601D-7C4C-8143-CF2998773783}"/>
              </a:ext>
            </a:extLst>
          </p:cNvPr>
          <p:cNvSpPr/>
          <p:nvPr/>
        </p:nvSpPr>
        <p:spPr>
          <a:xfrm>
            <a:off x="6670750" y="440793"/>
            <a:ext cx="3744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(Tattoo these somewhere)</a:t>
            </a:r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E1D7C680-2B86-784D-92E4-4D402080292E}"/>
              </a:ext>
            </a:extLst>
          </p:cNvPr>
          <p:cNvSpPr/>
          <p:nvPr/>
        </p:nvSpPr>
        <p:spPr>
          <a:xfrm>
            <a:off x="535259" y="2587083"/>
            <a:ext cx="490654" cy="1877550"/>
          </a:xfrm>
          <a:prstGeom prst="leftBracket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A93047E5-ED93-0242-A396-8ABB1184D8B6}"/>
              </a:ext>
            </a:extLst>
          </p:cNvPr>
          <p:cNvSpPr/>
          <p:nvPr/>
        </p:nvSpPr>
        <p:spPr>
          <a:xfrm>
            <a:off x="535259" y="4464633"/>
            <a:ext cx="490654" cy="1962614"/>
          </a:xfrm>
          <a:prstGeom prst="leftBracket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8A60B8-C777-0244-81CC-64A0AC9A2DD1}"/>
              </a:ext>
            </a:extLst>
          </p:cNvPr>
          <p:cNvSpPr txBox="1"/>
          <p:nvPr/>
        </p:nvSpPr>
        <p:spPr>
          <a:xfrm rot="17631040">
            <a:off x="-482557" y="4381820"/>
            <a:ext cx="2060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only edges differ</a:t>
            </a:r>
          </a:p>
        </p:txBody>
      </p:sp>
    </p:spTree>
    <p:extLst>
      <p:ext uri="{BB962C8B-B14F-4D97-AF65-F5344CB8AC3E}">
        <p14:creationId xmlns:p14="http://schemas.microsoft.com/office/powerpoint/2010/main" val="3563627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114A-6606-6345-A6BE-CAD1C4808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1D43D-CC12-D444-95FA-5AE32AC02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data types:</a:t>
            </a:r>
            <a:br>
              <a:rPr lang="en-US" dirty="0"/>
            </a:br>
            <a:r>
              <a:rPr lang="en-US" dirty="0"/>
              <a:t>List, Set, Queue, Stack, Dictionary, Binary tree, Graph</a:t>
            </a:r>
          </a:p>
          <a:p>
            <a:r>
              <a:rPr lang="en-US" dirty="0"/>
              <a:t>Concrete implementations:</a:t>
            </a:r>
            <a:br>
              <a:rPr lang="en-US" dirty="0"/>
            </a:br>
            <a:r>
              <a:rPr lang="en-US" dirty="0"/>
              <a:t>arrays, linked lists, node object with 1+ outgoing edge pointers</a:t>
            </a:r>
          </a:p>
          <a:p>
            <a:r>
              <a:rPr lang="en-US" dirty="0"/>
              <a:t>The questions you must ask of the data dictates the data structure and algorithms you need</a:t>
            </a:r>
          </a:p>
          <a:p>
            <a:r>
              <a:rPr lang="en-US" dirty="0"/>
              <a:t>Waste processor, memory power before brainpower</a:t>
            </a:r>
            <a:br>
              <a:rPr lang="en-US" dirty="0"/>
            </a:br>
            <a:r>
              <a:rPr lang="en-US" dirty="0"/>
              <a:t>(start with simplest data structure that will work)</a:t>
            </a:r>
          </a:p>
        </p:txBody>
      </p:sp>
    </p:spTree>
    <p:extLst>
      <p:ext uri="{BB962C8B-B14F-4D97-AF65-F5344CB8AC3E}">
        <p14:creationId xmlns:p14="http://schemas.microsoft.com/office/powerpoint/2010/main" val="50768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1DA8-ADC0-AF4E-A8C7-0B86CDC9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organize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ED65D-FCCD-7949-BFF2-157CDB256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414"/>
            <a:ext cx="10515600" cy="43378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group or encode relationships between data elements</a:t>
            </a:r>
          </a:p>
          <a:p>
            <a:r>
              <a:rPr lang="en-US" dirty="0"/>
              <a:t>There’s a difference between the </a:t>
            </a:r>
            <a:r>
              <a:rPr lang="en-US" i="1" dirty="0"/>
              <a:t>abstract data type </a:t>
            </a:r>
            <a:r>
              <a:rPr lang="en-US" dirty="0"/>
              <a:t>and the implementation (list vs array, dictionary vs </a:t>
            </a:r>
            <a:r>
              <a:rPr lang="en-US" dirty="0" err="1"/>
              <a:t>hashtable</a:t>
            </a:r>
            <a:r>
              <a:rPr lang="en-US" dirty="0"/>
              <a:t>, …)</a:t>
            </a:r>
          </a:p>
          <a:p>
            <a:r>
              <a:rPr lang="en-US" dirty="0"/>
              <a:t>Two methods to organize data:</a:t>
            </a:r>
          </a:p>
          <a:p>
            <a:pPr lvl="1"/>
            <a:r>
              <a:rPr lang="en-US" dirty="0"/>
              <a:t>physical adjacency or relative position in RAM</a:t>
            </a:r>
          </a:p>
          <a:p>
            <a:pPr lvl="1"/>
            <a:r>
              <a:rPr lang="en-US" i="1" dirty="0"/>
              <a:t>pointers</a:t>
            </a:r>
          </a:p>
          <a:p>
            <a:r>
              <a:rPr lang="en-US" dirty="0"/>
              <a:t>Algorithms operate on data structures; e.g., sorting algorithm operates on a list</a:t>
            </a:r>
          </a:p>
          <a:p>
            <a:r>
              <a:rPr lang="en-US" dirty="0"/>
              <a:t>Often algorithms are needed to construct structures too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0352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940E-3FBA-B94E-8BAC-3036F44E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 on choosing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603FA-3537-E84F-8FF1-7B5D43565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simplest data structure you can initially because you never know if that code will survive very long</a:t>
            </a:r>
          </a:p>
          <a:p>
            <a:r>
              <a:rPr lang="en-US" dirty="0"/>
              <a:t>Waste processor, memory power before brainpower (if possible)</a:t>
            </a:r>
          </a:p>
          <a:p>
            <a:r>
              <a:rPr lang="en-US" dirty="0"/>
              <a:t>There is a trade off between time and space</a:t>
            </a:r>
          </a:p>
          <a:p>
            <a:pPr lvl="1"/>
            <a:r>
              <a:rPr lang="en-US" dirty="0"/>
              <a:t>We can often make faster algorithm using more memory</a:t>
            </a:r>
          </a:p>
          <a:p>
            <a:pPr lvl="1"/>
            <a:r>
              <a:rPr lang="en-US" dirty="0"/>
              <a:t>It’s like driving to the other side of town to save 5% on beer; what are you trying to optimize? time or $$$</a:t>
            </a:r>
          </a:p>
          <a:p>
            <a:r>
              <a:rPr lang="en-US" dirty="0"/>
              <a:t>Prep work or more sophisticated data structure can help</a:t>
            </a:r>
          </a:p>
          <a:p>
            <a:pPr lvl="1"/>
            <a:r>
              <a:rPr lang="en-US" dirty="0"/>
              <a:t>E.g., element lookup via: unordered list vs sorted list vs hash table</a:t>
            </a:r>
            <a:br>
              <a:rPr lang="en-US" dirty="0"/>
            </a:br>
            <a:r>
              <a:rPr lang="en-US" dirty="0"/>
              <a:t>                                               O(n)               O(log n)            O(1)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0DC6-7BF2-5E41-AC61-BBC9150A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should know about DS/</a:t>
            </a:r>
            <a:r>
              <a:rPr lang="en-US" dirty="0" err="1"/>
              <a:t>Alg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E199-93FE-5047-9D18-A30CF6E97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Enron emails</a:t>
            </a:r>
          </a:p>
          <a:p>
            <a:r>
              <a:rPr lang="en-US" dirty="0"/>
              <a:t>Represent how?</a:t>
            </a:r>
          </a:p>
          <a:p>
            <a:r>
              <a:rPr lang="en-US" dirty="0"/>
              <a:t>Depends on what?</a:t>
            </a:r>
          </a:p>
          <a:p>
            <a:r>
              <a:rPr lang="en-US" dirty="0"/>
              <a:t>Depends on the info</a:t>
            </a:r>
            <a:br>
              <a:rPr lang="en-US" dirty="0"/>
            </a:br>
            <a:r>
              <a:rPr lang="en-US" dirty="0"/>
              <a:t>we want to extract</a:t>
            </a:r>
          </a:p>
          <a:p>
            <a:r>
              <a:rPr lang="en-US" dirty="0"/>
              <a:t>Find all emails by Keith</a:t>
            </a:r>
          </a:p>
          <a:p>
            <a:r>
              <a:rPr lang="en-US" dirty="0"/>
              <a:t>Find email path from Keith to</a:t>
            </a:r>
            <a:br>
              <a:rPr lang="en-US" dirty="0"/>
            </a:br>
            <a:r>
              <a:rPr lang="en-US" dirty="0"/>
              <a:t>Phillip or find path length</a:t>
            </a:r>
          </a:p>
          <a:p>
            <a:r>
              <a:rPr lang="en-US" dirty="0"/>
              <a:t>Find all direct emailers to Keith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BF8EE8-F469-2943-9D7B-F38B397138F6}"/>
              </a:ext>
            </a:extLst>
          </p:cNvPr>
          <p:cNvSpPr/>
          <p:nvPr/>
        </p:nvSpPr>
        <p:spPr>
          <a:xfrm>
            <a:off x="4827966" y="1664954"/>
            <a:ext cx="5423210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 Wed, 18 Oct 2000 03:00:00 -0700 (PDT)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phillip.allen@enron.com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leah.arsdall@enron.com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Subject: Re: test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Mime-Version: 1.0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Content-Type: text/plain; charset=us-ascii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513689-AAC6-6446-984D-5CDBC2C58D4C}"/>
              </a:ext>
            </a:extLst>
          </p:cNvPr>
          <p:cNvSpPr/>
          <p:nvPr/>
        </p:nvSpPr>
        <p:spPr>
          <a:xfrm>
            <a:off x="5756338" y="2542117"/>
            <a:ext cx="542321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Date: Mon, 16 Oct 2000 06:42:00 -0700 (PDT)</a:t>
            </a:r>
          </a:p>
          <a:p>
            <a:r>
              <a:rPr lang="en-US" dirty="0"/>
              <a:t>From: </a:t>
            </a:r>
            <a:r>
              <a:rPr lang="en-US" dirty="0" err="1"/>
              <a:t>phillip.allen@enron.com</a:t>
            </a:r>
            <a:endParaRPr lang="en-US" dirty="0"/>
          </a:p>
          <a:p>
            <a:r>
              <a:rPr lang="en-US" dirty="0"/>
              <a:t>To: </a:t>
            </a:r>
            <a:r>
              <a:rPr lang="en-US" dirty="0" err="1"/>
              <a:t>buck.buckner@honeywell.com</a:t>
            </a:r>
            <a:endParaRPr lang="en-US" dirty="0"/>
          </a:p>
          <a:p>
            <a:r>
              <a:rPr lang="en-US" dirty="0"/>
              <a:t>Subject: Re: FW: fixed forward or other Collar floor gas price terms</a:t>
            </a:r>
          </a:p>
          <a:p>
            <a:r>
              <a:rPr lang="en-US" dirty="0"/>
              <a:t>Mime-Version: 1.0</a:t>
            </a:r>
          </a:p>
          <a:p>
            <a:r>
              <a:rPr lang="en-US" dirty="0"/>
              <a:t>Content-Type: text/plain; charset=us-ascii</a:t>
            </a:r>
          </a:p>
          <a:p>
            <a:r>
              <a:rPr lang="en-US" dirty="0"/>
              <a:t>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B01D02-B9B9-E74B-B066-9DDCDAC91D68}"/>
              </a:ext>
            </a:extLst>
          </p:cNvPr>
          <p:cNvSpPr/>
          <p:nvPr/>
        </p:nvSpPr>
        <p:spPr>
          <a:xfrm>
            <a:off x="6653561" y="3463420"/>
            <a:ext cx="5423210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Date: Mon, 9 Oct 2000 07:00:00 -0700 (PDT)</a:t>
            </a:r>
          </a:p>
          <a:p>
            <a:r>
              <a:rPr lang="en-US" dirty="0"/>
              <a:t>From: </a:t>
            </a:r>
            <a:r>
              <a:rPr lang="en-US" dirty="0" err="1"/>
              <a:t>phillip.allen@enron.com</a:t>
            </a:r>
            <a:endParaRPr lang="en-US" dirty="0"/>
          </a:p>
          <a:p>
            <a:r>
              <a:rPr lang="en-US" dirty="0"/>
              <a:t>To: </a:t>
            </a:r>
            <a:r>
              <a:rPr lang="en-US" dirty="0" err="1"/>
              <a:t>keith.holst@enron.com</a:t>
            </a:r>
            <a:endParaRPr lang="en-US" dirty="0"/>
          </a:p>
          <a:p>
            <a:r>
              <a:rPr lang="en-US" dirty="0"/>
              <a:t>Subject: Consolidated positions: Issues &amp; To Do list</a:t>
            </a:r>
          </a:p>
          <a:p>
            <a:r>
              <a:rPr lang="en-US" dirty="0"/>
              <a:t>Mime-Version: 1.0</a:t>
            </a:r>
          </a:p>
          <a:p>
            <a:r>
              <a:rPr lang="en-US" dirty="0"/>
              <a:t>Content-Type: text/plain; charset=us-ascii</a:t>
            </a:r>
          </a:p>
          <a:p>
            <a:r>
              <a:rPr lang="en-US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1C093C-D6BA-8B46-9100-3445530B1AAA}"/>
              </a:ext>
            </a:extLst>
          </p:cNvPr>
          <p:cNvSpPr txBox="1"/>
          <p:nvPr/>
        </p:nvSpPr>
        <p:spPr>
          <a:xfrm>
            <a:off x="243051" y="6337634"/>
            <a:ext cx="585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wcukierski</a:t>
            </a:r>
            <a:r>
              <a:rPr lang="en-US" dirty="0"/>
              <a:t>/</a:t>
            </a:r>
            <a:r>
              <a:rPr lang="en-US" dirty="0" err="1"/>
              <a:t>enron</a:t>
            </a:r>
            <a:r>
              <a:rPr lang="en-US" dirty="0"/>
              <a:t>-email-dataset</a:t>
            </a:r>
          </a:p>
        </p:txBody>
      </p:sp>
    </p:spTree>
    <p:extLst>
      <p:ext uri="{BB962C8B-B14F-4D97-AF65-F5344CB8AC3E}">
        <p14:creationId xmlns:p14="http://schemas.microsoft.com/office/powerpoint/2010/main" val="376536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562F-FECA-C049-817B-A7333ABE6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5976" cy="1325563"/>
          </a:xfrm>
        </p:spPr>
        <p:txBody>
          <a:bodyPr/>
          <a:lstStyle/>
          <a:p>
            <a:r>
              <a:rPr lang="en-US" dirty="0"/>
              <a:t>What can we learn, what </a:t>
            </a:r>
            <a:r>
              <a:rPr lang="en-US" dirty="0" err="1"/>
              <a:t>alg’s</a:t>
            </a:r>
            <a:r>
              <a:rPr lang="en-US" dirty="0"/>
              <a:t> do we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A551A-8256-FD43-8A43-9EE879268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Fast string search to find emails </a:t>
            </a:r>
          </a:p>
          <a:p>
            <a:r>
              <a:rPr lang="en-US" dirty="0"/>
              <a:t>Compute edit distance to find</a:t>
            </a:r>
            <a:br>
              <a:rPr lang="en-US" dirty="0"/>
            </a:br>
            <a:r>
              <a:rPr lang="en-US" dirty="0"/>
              <a:t>similar or misspelled email </a:t>
            </a:r>
            <a:r>
              <a:rPr lang="en-US" dirty="0" err="1"/>
              <a:t>addrs</a:t>
            </a:r>
            <a:endParaRPr lang="en-US" dirty="0"/>
          </a:p>
          <a:p>
            <a:r>
              <a:rPr lang="en-US" dirty="0"/>
              <a:t>Shortest path analysis to</a:t>
            </a:r>
            <a:br>
              <a:rPr lang="en-US" dirty="0"/>
            </a:br>
            <a:r>
              <a:rPr lang="en-US" dirty="0"/>
              <a:t>discover company relationships</a:t>
            </a:r>
            <a:br>
              <a:rPr lang="en-US" dirty="0"/>
            </a:br>
            <a:r>
              <a:rPr lang="en-US" dirty="0"/>
              <a:t>not on org chart</a:t>
            </a:r>
          </a:p>
          <a:p>
            <a:r>
              <a:rPr lang="en-US" dirty="0"/>
              <a:t>k-cliques (subcommunities)</a:t>
            </a:r>
            <a:br>
              <a:rPr lang="en-US" dirty="0"/>
            </a:br>
            <a:r>
              <a:rPr lang="en-US" dirty="0"/>
              <a:t>became more common as</a:t>
            </a:r>
            <a:br>
              <a:rPr lang="en-US" dirty="0"/>
            </a:br>
            <a:r>
              <a:rPr lang="en-US" dirty="0"/>
              <a:t>crisis built at Enron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F71844-F9D9-8A4A-AD22-651E2FD180B8}"/>
              </a:ext>
            </a:extLst>
          </p:cNvPr>
          <p:cNvSpPr/>
          <p:nvPr/>
        </p:nvSpPr>
        <p:spPr>
          <a:xfrm>
            <a:off x="6553200" y="1825625"/>
            <a:ext cx="5423210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Date: Mon, 9 Oct 2000 07:00:00 -0700 (PDT)</a:t>
            </a:r>
          </a:p>
          <a:p>
            <a:r>
              <a:rPr lang="en-US" dirty="0"/>
              <a:t>From: </a:t>
            </a:r>
            <a:r>
              <a:rPr lang="en-US" dirty="0" err="1"/>
              <a:t>phillip.allen@enron.com</a:t>
            </a:r>
            <a:endParaRPr lang="en-US" dirty="0"/>
          </a:p>
          <a:p>
            <a:r>
              <a:rPr lang="en-US" dirty="0"/>
              <a:t>To: </a:t>
            </a:r>
            <a:r>
              <a:rPr lang="en-US" dirty="0" err="1"/>
              <a:t>keith.holst@enron.com</a:t>
            </a:r>
            <a:endParaRPr lang="en-US" dirty="0"/>
          </a:p>
          <a:p>
            <a:r>
              <a:rPr lang="en-US" dirty="0"/>
              <a:t>Subject: Consolidated positions: Issues &amp; To Do list</a:t>
            </a:r>
          </a:p>
          <a:p>
            <a:r>
              <a:rPr lang="en-US" dirty="0"/>
              <a:t>Mime-Version: 1.0</a:t>
            </a:r>
          </a:p>
          <a:p>
            <a:r>
              <a:rPr lang="en-US" dirty="0"/>
              <a:t>Content-Type: text/plain; charset=us-ascii</a:t>
            </a:r>
          </a:p>
          <a:p>
            <a:r>
              <a:rPr lang="en-US" dirty="0"/>
              <a:t>…</a:t>
            </a:r>
          </a:p>
        </p:txBody>
      </p:sp>
      <p:pic>
        <p:nvPicPr>
          <p:cNvPr id="1025" name="Picture 1" descr="page8image1821760">
            <a:extLst>
              <a:ext uri="{FF2B5EF4-FFF2-40B4-BE49-F238E27FC236}">
                <a16:creationId xmlns:a16="http://schemas.microsoft.com/office/drawing/2014/main" id="{56C608E0-FEF0-284F-9906-A89468CBD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086577"/>
            <a:ext cx="2531327" cy="209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8image1826912">
            <a:extLst>
              <a:ext uri="{FF2B5EF4-FFF2-40B4-BE49-F238E27FC236}">
                <a16:creationId xmlns:a16="http://schemas.microsoft.com/office/drawing/2014/main" id="{5A2F51CA-5F01-1740-8083-75F2F7BCD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414" y="4086577"/>
            <a:ext cx="2514996" cy="209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8B69C3-92E5-CD48-A008-C03FB8F0B18D}"/>
              </a:ext>
            </a:extLst>
          </p:cNvPr>
          <p:cNvSpPr/>
          <p:nvPr/>
        </p:nvSpPr>
        <p:spPr>
          <a:xfrm>
            <a:off x="838200" y="61769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See </a:t>
            </a:r>
            <a:r>
              <a:rPr lang="en-US" i="1" dirty="0"/>
              <a:t>Social Network Analysis and Organizational Disintegration: The Case of Enron Corporation</a:t>
            </a:r>
          </a:p>
        </p:txBody>
      </p:sp>
    </p:spTree>
    <p:extLst>
      <p:ext uri="{BB962C8B-B14F-4D97-AF65-F5344CB8AC3E}">
        <p14:creationId xmlns:p14="http://schemas.microsoft.com/office/powerpoint/2010/main" val="403538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873E-26B1-6C49-9A9B-902C7161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Elemental data in memory (RAM)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073A1-49C2-7448-B9DD-44341CBEE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(not disk formats, we covered in data acquisition MSDS692)</a:t>
            </a:r>
          </a:p>
          <a:p>
            <a:r>
              <a:rPr lang="en-US" dirty="0"/>
              <a:t>What’s the </a:t>
            </a:r>
            <a:r>
              <a:rPr lang="en-US" i="1" dirty="0"/>
              <a:t>type</a:t>
            </a:r>
            <a:r>
              <a:rPr lang="en-US" dirty="0"/>
              <a:t>?:  typically </a:t>
            </a:r>
            <a:r>
              <a:rPr lang="en-US" dirty="0" err="1"/>
              <a:t>int</a:t>
            </a:r>
            <a:r>
              <a:rPr lang="en-US" dirty="0"/>
              <a:t>, float, string</a:t>
            </a:r>
          </a:p>
          <a:p>
            <a:r>
              <a:rPr lang="en-US" dirty="0"/>
              <a:t>Numbers can be of different sizes; e.g., np.float32, np.float64</a:t>
            </a:r>
          </a:p>
          <a:p>
            <a:r>
              <a:rPr lang="en-US" dirty="0"/>
              <a:t>Data </a:t>
            </a:r>
            <a:r>
              <a:rPr lang="en-US" i="1" dirty="0"/>
              <a:t>values</a:t>
            </a:r>
            <a:r>
              <a:rPr lang="en-US" dirty="0"/>
              <a:t>: an </a:t>
            </a:r>
            <a:r>
              <a:rPr lang="en-US" dirty="0" err="1"/>
              <a:t>int</a:t>
            </a:r>
            <a:r>
              <a:rPr lang="en-US" dirty="0"/>
              <a:t> can represent a number, signed or unsigned, but can also represent a categorical item such as US state</a:t>
            </a:r>
          </a:p>
          <a:p>
            <a:r>
              <a:rPr lang="en-US" dirty="0"/>
              <a:t>We can also use strings for categorical but it’s much less efficient in space, and often time</a:t>
            </a:r>
          </a:p>
          <a:p>
            <a:r>
              <a:rPr lang="en-US" dirty="0"/>
              <a:t>You can even encode multiple things within a single number, such as 5 and 32005 could be a combined 32 and 5</a:t>
            </a:r>
          </a:p>
          <a:p>
            <a:r>
              <a:rPr lang="en-US" dirty="0"/>
              <a:t>Data </a:t>
            </a:r>
            <a:r>
              <a:rPr lang="en-US" i="1" dirty="0"/>
              <a:t>properties</a:t>
            </a:r>
            <a:r>
              <a:rPr lang="en-US" dirty="0"/>
              <a:t>: e.g., can such values be ordered? Is there a notion of distance between values?</a:t>
            </a:r>
          </a:p>
        </p:txBody>
      </p:sp>
    </p:spTree>
    <p:extLst>
      <p:ext uri="{BB962C8B-B14F-4D97-AF65-F5344CB8AC3E}">
        <p14:creationId xmlns:p14="http://schemas.microsoft.com/office/powerpoint/2010/main" val="2321212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D5EE-52FD-F24A-B890-A796C623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65B67-5035-1D41-A41F-744FF2A0E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pointer p is implemented as an integer variable that holds a memory address, such as “p = Point(3,4)”</a:t>
            </a:r>
          </a:p>
          <a:p>
            <a:r>
              <a:rPr lang="en-US" dirty="0"/>
              <a:t>Python knows variable is actually a reference to memory location</a:t>
            </a:r>
          </a:p>
          <a:p>
            <a:r>
              <a:rPr lang="en-US" dirty="0"/>
              <a:t>Pointers are also called </a:t>
            </a:r>
            <a:r>
              <a:rPr lang="en-US" i="1" dirty="0"/>
              <a:t>references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340092-E039-7C40-BCA8-3D0811A39AAB}"/>
              </a:ext>
            </a:extLst>
          </p:cNvPr>
          <p:cNvSpPr/>
          <p:nvPr/>
        </p:nvSpPr>
        <p:spPr>
          <a:xfrm>
            <a:off x="5791820" y="4134377"/>
            <a:ext cx="2582747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Monaco" pitchFamily="2" charset="77"/>
              </a:rPr>
              <a:t>you = [1,3,5]</a:t>
            </a:r>
          </a:p>
          <a:p>
            <a:r>
              <a:rPr lang="en-US" sz="2400" dirty="0">
                <a:latin typeface="Monaco" pitchFamily="2" charset="77"/>
              </a:rPr>
              <a:t>me  =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B3DDCB-F8E8-194B-924A-6174A8B8C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612" y="4111624"/>
            <a:ext cx="3065656" cy="178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4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C859-44A1-E74D-A0CF-090C0D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abstract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B24F7-EE7B-8E48-94AE-BF856087D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Array</a:t>
            </a:r>
            <a:r>
              <a:rPr lang="en-US" dirty="0"/>
              <a:t> implementation is most common for </a:t>
            </a:r>
            <a:r>
              <a:rPr lang="en-US" i="1" dirty="0"/>
              <a:t>list </a:t>
            </a:r>
            <a:r>
              <a:rPr lang="en-US" dirty="0"/>
              <a:t>abstract data structure</a:t>
            </a:r>
          </a:p>
          <a:p>
            <a:r>
              <a:rPr lang="en-US" dirty="0"/>
              <a:t>Lists are ordered but items aren’t necessarily sortable</a:t>
            </a:r>
          </a:p>
          <a:p>
            <a:r>
              <a:rPr lang="en-US" dirty="0"/>
              <a:t>Arrays use contiguous memory locations to associate items</a:t>
            </a:r>
          </a:p>
          <a:p>
            <a:r>
              <a:rPr lang="en-US" dirty="0"/>
              <a:t>Code “a=[9,2,45]” yields a pointer to contiguous block of cells</a:t>
            </a:r>
            <a:endParaRPr lang="en-US" i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B89018-81CF-9943-8683-D452ED658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026" y="4458494"/>
            <a:ext cx="55499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2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C008-6B56-2B48-83A9-764D98437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Non-contiguous lists: </a:t>
            </a:r>
            <a:r>
              <a:rPr lang="en-US" i="1" dirty="0"/>
              <a:t>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053E9-7D15-5848-9325-F8BD84887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other way to implement a list data type is with explicit pointers from one element to the next: “a = (9,(2,(45,None)))</a:t>
            </a:r>
            <a:r>
              <a:rPr lang="en-US" i="1" dirty="0"/>
              <a:t>”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7EAD7D-6C5A-634F-81E9-62923348D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82" y="2829157"/>
            <a:ext cx="83439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1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97E65415-5BD3-E646-A4C8-B2EDCF97EB05}" vid="{93AF98CC-E21A-BB4D-A350-89AA55D7A2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1169</Words>
  <Application>Microsoft Macintosh PowerPoint</Application>
  <PresentationFormat>Widescreen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Monaco</vt:lpstr>
      <vt:lpstr>Office Theme</vt:lpstr>
      <vt:lpstr>Core data structures</vt:lpstr>
      <vt:lpstr>Data structures organize data</vt:lpstr>
      <vt:lpstr>Advice on choosing data structures</vt:lpstr>
      <vt:lpstr>Why you should know about DS/Alg</vt:lpstr>
      <vt:lpstr>What can we learn, what alg’s do we need</vt:lpstr>
      <vt:lpstr>Elemental data in memory (RAM)</vt:lpstr>
      <vt:lpstr>Pointer data type</vt:lpstr>
      <vt:lpstr>List abstract data type</vt:lpstr>
      <vt:lpstr>Non-contiguous lists: linked lists</vt:lpstr>
      <vt:lpstr>Queue: ordered list</vt:lpstr>
      <vt:lpstr>Stacks: like stacks of plates</vt:lpstr>
      <vt:lpstr>Set: unordered collection</vt:lpstr>
      <vt:lpstr>Dictionary abstract data structure</vt:lpstr>
      <vt:lpstr>Binary tree abstract data structure</vt:lpstr>
      <vt:lpstr>Binary tree implementation using pointers</vt:lpstr>
      <vt:lpstr>Binary tree implementation: contiguous array</vt:lpstr>
      <vt:lpstr>Graphs</vt:lpstr>
      <vt:lpstr>Basic node definitions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data structures</dc:title>
  <dc:creator>Microsoft Office User</dc:creator>
  <cp:lastModifiedBy>Microsoft Office User</cp:lastModifiedBy>
  <cp:revision>89</cp:revision>
  <cp:lastPrinted>2019-01-24T22:07:04Z</cp:lastPrinted>
  <dcterms:created xsi:type="dcterms:W3CDTF">2019-01-24T18:10:54Z</dcterms:created>
  <dcterms:modified xsi:type="dcterms:W3CDTF">2019-01-24T22:07:05Z</dcterms:modified>
</cp:coreProperties>
</file>