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71" r:id="rId4"/>
    <p:sldId id="272" r:id="rId5"/>
    <p:sldId id="274" r:id="rId6"/>
    <p:sldId id="280" r:id="rId7"/>
    <p:sldId id="278" r:id="rId8"/>
    <p:sldId id="279" r:id="rId9"/>
    <p:sldId id="277" r:id="rId10"/>
    <p:sldId id="273" r:id="rId11"/>
    <p:sldId id="281" r:id="rId12"/>
    <p:sldId id="275" r:id="rId13"/>
    <p:sldId id="276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5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Core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61D-FFF0-0E4F-ADA3-1A4D540F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78" y="376276"/>
            <a:ext cx="11706922" cy="1325563"/>
          </a:xfrm>
        </p:spPr>
        <p:txBody>
          <a:bodyPr/>
          <a:lstStyle/>
          <a:p>
            <a:r>
              <a:rPr lang="en-US" dirty="0"/>
              <a:t>Binary tree implementation: contiguous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CCF28-AD55-6442-A66C-C89268CCB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73" y="2453269"/>
            <a:ext cx="3473344" cy="32690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ED110-78E4-7D44-99C8-6390620C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14" y="3939652"/>
            <a:ext cx="4991100" cy="90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D34BD6-56C7-CB40-9782-9EDC1B5ABBD8}"/>
              </a:ext>
            </a:extLst>
          </p:cNvPr>
          <p:cNvSpPr txBox="1"/>
          <p:nvPr/>
        </p:nvSpPr>
        <p:spPr>
          <a:xfrm>
            <a:off x="5742878" y="2542478"/>
            <a:ext cx="2488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 child is 2i+1</a:t>
            </a:r>
          </a:p>
          <a:p>
            <a:r>
              <a:rPr lang="en-US" sz="2400" dirty="0"/>
              <a:t>right child is 2i+2</a:t>
            </a:r>
          </a:p>
        </p:txBody>
      </p:sp>
    </p:spTree>
    <p:extLst>
      <p:ext uri="{BB962C8B-B14F-4D97-AF65-F5344CB8AC3E}">
        <p14:creationId xmlns:p14="http://schemas.microsoft.com/office/powerpoint/2010/main" val="61637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6D91-F519-A74D-A4F9-53C8D8B9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F3D6-EFE7-A94C-9688-554F134F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9AF0-5B4F-C849-AB72-AB5093AA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node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1BE35-812A-2946-97EC-EC0CA3C11D23}"/>
              </a:ext>
            </a:extLst>
          </p:cNvPr>
          <p:cNvSpPr txBox="1"/>
          <p:nvPr/>
        </p:nvSpPr>
        <p:spPr>
          <a:xfrm>
            <a:off x="1456294" y="1589050"/>
            <a:ext cx="953880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LLNode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value, next=None):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self.next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1BC31-AC84-344B-BA95-8BE4698C9E47}"/>
              </a:ext>
            </a:extLst>
          </p:cNvPr>
          <p:cNvSpPr txBox="1"/>
          <p:nvPr/>
        </p:nvSpPr>
        <p:spPr>
          <a:xfrm>
            <a:off x="1456294" y="3597805"/>
            <a:ext cx="953880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value, left=None, right=None):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</p:spTree>
    <p:extLst>
      <p:ext uri="{BB962C8B-B14F-4D97-AF65-F5344CB8AC3E}">
        <p14:creationId xmlns:p14="http://schemas.microsoft.com/office/powerpoint/2010/main" val="356362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433-9499-CE4E-AAD9-70F10CA7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node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8987-0D96-F549-A901-9F02AAF2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arbitrary number of outgoing edges, not just two like binary trees</a:t>
            </a:r>
          </a:p>
          <a:p>
            <a:r>
              <a:rPr lang="en-US" dirty="0"/>
              <a:t>Can be pointed out by any number of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Notice: these objects differ only in the number of outgoing edges!!!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A1E9D-1212-444D-9D18-EACF6EB2CD81}"/>
              </a:ext>
            </a:extLst>
          </p:cNvPr>
          <p:cNvSpPr txBox="1"/>
          <p:nvPr/>
        </p:nvSpPr>
        <p:spPr>
          <a:xfrm>
            <a:off x="1489747" y="3352478"/>
            <a:ext cx="953880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 # outgoing edges</a:t>
            </a:r>
          </a:p>
        </p:txBody>
      </p:sp>
    </p:spTree>
    <p:extLst>
      <p:ext uri="{BB962C8B-B14F-4D97-AF65-F5344CB8AC3E}">
        <p14:creationId xmlns:p14="http://schemas.microsoft.com/office/powerpoint/2010/main" val="9280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0DC6-7BF2-5E41-AC61-BBC9150A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199-93FE-5047-9D18-A30CF6E9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F8EE8-F469-2943-9D7B-F38B397138F6}"/>
              </a:ext>
            </a:extLst>
          </p:cNvPr>
          <p:cNvSpPr/>
          <p:nvPr/>
        </p:nvSpPr>
        <p:spPr>
          <a:xfrm>
            <a:off x="343710" y="2202828"/>
            <a:ext cx="60960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Wed, 18 Oct 2000 03:00:00 -0700 (PDT)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phillip.allen@enron.com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leah.arsdall@enron.com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Subject: Re: test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Mime-Version: 1.0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text/plain; charset=us-ascii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13689-AAC6-6446-984D-5CDBC2C58D4C}"/>
              </a:ext>
            </a:extLst>
          </p:cNvPr>
          <p:cNvSpPr/>
          <p:nvPr/>
        </p:nvSpPr>
        <p:spPr>
          <a:xfrm>
            <a:off x="1316684" y="3079991"/>
            <a:ext cx="6096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Date: Mon, 16 Oct 2000 06:42:00 -0700 (PDT)</a:t>
            </a:r>
          </a:p>
          <a:p>
            <a:r>
              <a:rPr lang="en-US" dirty="0"/>
              <a:t>From: </a:t>
            </a:r>
            <a:r>
              <a:rPr lang="en-US" dirty="0" err="1"/>
              <a:t>phillip.allen@enron.com</a:t>
            </a:r>
            <a:endParaRPr lang="en-US" dirty="0"/>
          </a:p>
          <a:p>
            <a:r>
              <a:rPr lang="en-US" dirty="0"/>
              <a:t>To: </a:t>
            </a:r>
            <a:r>
              <a:rPr lang="en-US" dirty="0" err="1"/>
              <a:t>buck.buckner@honeywell.com</a:t>
            </a:r>
            <a:endParaRPr lang="en-US" dirty="0"/>
          </a:p>
          <a:p>
            <a:r>
              <a:rPr lang="en-US" dirty="0"/>
              <a:t>Subject: Re: FW: fixed forward or other Collar floor gas price terms</a:t>
            </a:r>
          </a:p>
          <a:p>
            <a:r>
              <a:rPr lang="en-US" dirty="0"/>
              <a:t>Mime-Version: 1.0</a:t>
            </a:r>
          </a:p>
          <a:p>
            <a:r>
              <a:rPr lang="en-US" dirty="0"/>
              <a:t>Content-Type: text/plain; charset=us-ascii</a:t>
            </a:r>
          </a:p>
          <a:p>
            <a:r>
              <a:rPr lang="en-US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01D02-B9B9-E74B-B066-9DDCDAC91D68}"/>
              </a:ext>
            </a:extLst>
          </p:cNvPr>
          <p:cNvSpPr/>
          <p:nvPr/>
        </p:nvSpPr>
        <p:spPr>
          <a:xfrm>
            <a:off x="2314268" y="4001294"/>
            <a:ext cx="60960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Date: Mon, 9 Oct 2000 07:00:00 -0700 (PDT)</a:t>
            </a:r>
          </a:p>
          <a:p>
            <a:r>
              <a:rPr lang="en-US" dirty="0"/>
              <a:t>From: </a:t>
            </a:r>
            <a:r>
              <a:rPr lang="en-US" dirty="0" err="1"/>
              <a:t>phillip.allen@enron.com</a:t>
            </a:r>
            <a:endParaRPr lang="en-US" dirty="0"/>
          </a:p>
          <a:p>
            <a:r>
              <a:rPr lang="en-US" dirty="0"/>
              <a:t>To: </a:t>
            </a:r>
            <a:r>
              <a:rPr lang="en-US" dirty="0" err="1"/>
              <a:t>keith.holst@enron.com</a:t>
            </a:r>
            <a:endParaRPr lang="en-US" dirty="0"/>
          </a:p>
          <a:p>
            <a:r>
              <a:rPr lang="en-US" dirty="0"/>
              <a:t>Subject: Consolidated positions: Issues &amp; To Do list</a:t>
            </a:r>
          </a:p>
          <a:p>
            <a:r>
              <a:rPr lang="en-US" dirty="0"/>
              <a:t>Mime-Version: 1.0</a:t>
            </a:r>
          </a:p>
          <a:p>
            <a:r>
              <a:rPr lang="en-US" dirty="0"/>
              <a:t>Content-Type: text/plain; charset=us-ascii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C093C-D6BA-8B46-9100-3445530B1AAA}"/>
              </a:ext>
            </a:extLst>
          </p:cNvPr>
          <p:cNvSpPr txBox="1"/>
          <p:nvPr/>
        </p:nvSpPr>
        <p:spPr>
          <a:xfrm>
            <a:off x="243051" y="6337634"/>
            <a:ext cx="585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wcukierski</a:t>
            </a:r>
            <a:r>
              <a:rPr lang="en-US" dirty="0"/>
              <a:t>/</a:t>
            </a:r>
            <a:r>
              <a:rPr lang="en-US" dirty="0" err="1"/>
              <a:t>enron</a:t>
            </a:r>
            <a:r>
              <a:rPr lang="en-US" dirty="0"/>
              <a:t>-email-dataset</a:t>
            </a:r>
          </a:p>
        </p:txBody>
      </p:sp>
    </p:spTree>
    <p:extLst>
      <p:ext uri="{BB962C8B-B14F-4D97-AF65-F5344CB8AC3E}">
        <p14:creationId xmlns:p14="http://schemas.microsoft.com/office/powerpoint/2010/main" val="170489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939B-86D1-E344-85EA-E906B589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 walk,</a:t>
            </a:r>
            <a:r>
              <a:rPr lang="en-US" dirty="0"/>
              <a:t> two different </a:t>
            </a:r>
            <a:r>
              <a:rPr lang="en-US" i="1" dirty="0"/>
              <a:t>traversals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8B17C-9D7A-CB4E-9BF2-5FDCC112F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73770"/>
            <a:ext cx="2794000" cy="238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7CCADF-D780-6A49-90A4-98D9C797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6170"/>
            <a:ext cx="2794000" cy="238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B723C5-4686-F141-8512-D3865FD95D72}"/>
              </a:ext>
            </a:extLst>
          </p:cNvPr>
          <p:cNvSpPr/>
          <p:nvPr/>
        </p:nvSpPr>
        <p:spPr>
          <a:xfrm>
            <a:off x="144573" y="6435166"/>
            <a:ext cx="2504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Images from </a:t>
            </a:r>
            <a:r>
              <a:rPr 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wikipedia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99BD3-B035-754E-A881-47DC2C10B1E4}"/>
              </a:ext>
            </a:extLst>
          </p:cNvPr>
          <p:cNvSpPr txBox="1"/>
          <p:nvPr/>
        </p:nvSpPr>
        <p:spPr>
          <a:xfrm>
            <a:off x="4645543" y="1690688"/>
            <a:ext cx="58408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walk(t):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t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before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F57A8-254F-CA44-823F-E0CBA8D6720D}"/>
              </a:ext>
            </a:extLst>
          </p:cNvPr>
          <p:cNvSpPr txBox="1"/>
          <p:nvPr/>
        </p:nvSpPr>
        <p:spPr>
          <a:xfrm>
            <a:off x="4645543" y="4098074"/>
            <a:ext cx="58408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walk(t):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t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after</a:t>
            </a:r>
          </a:p>
        </p:txBody>
      </p:sp>
    </p:spTree>
    <p:extLst>
      <p:ext uri="{BB962C8B-B14F-4D97-AF65-F5344CB8AC3E}">
        <p14:creationId xmlns:p14="http://schemas.microsoft.com/office/powerpoint/2010/main" val="221582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trade off between time and space, like driving to the other side of town to say 5%.  unordered list, sorted list, hash table</a:t>
            </a:r>
          </a:p>
          <a:p>
            <a:r>
              <a:rPr lang="en-US" dirty="0"/>
              <a:t>linked list, array, sets, stack, </a:t>
            </a:r>
            <a:r>
              <a:rPr lang="en-US" dirty="0" err="1"/>
              <a:t>htable</a:t>
            </a:r>
            <a:r>
              <a:rPr lang="en-US" dirty="0"/>
              <a:t>, graph, tree, binary tree</a:t>
            </a:r>
          </a:p>
          <a:p>
            <a:r>
              <a:rPr lang="en-US" dirty="0"/>
              <a:t> abstract data type vs implementation; tree with pointers and order 2k+1, 2k+2</a:t>
            </a:r>
          </a:p>
          <a:p>
            <a:r>
              <a:rPr lang="en-US" dirty="0"/>
              <a:t>what’s inside the cells matters; type. is there an order or is it purely categorical. heterogeneous types / data? sorted array, BST vs binary-tree</a:t>
            </a:r>
          </a:p>
          <a:p>
            <a:r>
              <a:rPr lang="en-US" dirty="0" err="1"/>
              <a:t>alg</a:t>
            </a:r>
            <a:r>
              <a:rPr lang="en-US" dirty="0"/>
              <a:t> operate on data structures, but we often need algorithms to construct them</a:t>
            </a:r>
          </a:p>
          <a:p>
            <a:r>
              <a:rPr lang="en-US" dirty="0" err="1"/>
              <a:t>enron</a:t>
            </a:r>
            <a:endParaRPr lang="en-US" dirty="0"/>
          </a:p>
          <a:p>
            <a:r>
              <a:rPr lang="en-US" dirty="0"/>
              <a:t> why do we study </a:t>
            </a:r>
            <a:r>
              <a:rPr lang="en-US" dirty="0" err="1"/>
              <a:t>alg</a:t>
            </a:r>
            <a:r>
              <a:rPr lang="en-US" dirty="0"/>
              <a:t>/ds?  searching strings, edit distance to find misspellings, relationship between emails, find email path between an employee and evildoer</a:t>
            </a:r>
          </a:p>
          <a:p>
            <a:r>
              <a:rPr lang="en-US" dirty="0"/>
              <a:t> do the simplest thing first because you never know if that code will survive. waste processor and memory power rather than brainpower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873E-26B1-6C49-9A9B-902C7161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73A1-49C2-7448-B9DD-44341CBE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(not disk formats, we covered in data acquisition MSDS692)</a:t>
            </a:r>
          </a:p>
          <a:p>
            <a:r>
              <a:rPr lang="en-US" dirty="0"/>
              <a:t>What’s the </a:t>
            </a:r>
            <a:r>
              <a:rPr lang="en-US" i="1" dirty="0"/>
              <a:t>type</a:t>
            </a:r>
            <a:r>
              <a:rPr lang="en-US" dirty="0"/>
              <a:t>?:  typically </a:t>
            </a:r>
            <a:r>
              <a:rPr lang="en-US" dirty="0" err="1"/>
              <a:t>int</a:t>
            </a:r>
            <a:r>
              <a:rPr lang="en-US" dirty="0"/>
              <a:t>, float, string</a:t>
            </a:r>
          </a:p>
          <a:p>
            <a:r>
              <a:rPr lang="en-US" dirty="0"/>
              <a:t>Numbers can be of different sizes; e.g., np.float32, np.float64</a:t>
            </a:r>
          </a:p>
          <a:p>
            <a:r>
              <a:rPr lang="en-US" dirty="0"/>
              <a:t>Data </a:t>
            </a:r>
            <a:r>
              <a:rPr lang="en-US" i="1" dirty="0"/>
              <a:t>values</a:t>
            </a:r>
            <a:r>
              <a:rPr lang="en-US" dirty="0"/>
              <a:t>: an </a:t>
            </a:r>
            <a:r>
              <a:rPr lang="en-US" dirty="0" err="1"/>
              <a:t>int</a:t>
            </a:r>
            <a:r>
              <a:rPr lang="en-US" dirty="0"/>
              <a:t> can represent a number, signed or unsigned, but can also represent a categorical item such as US state</a:t>
            </a:r>
          </a:p>
          <a:p>
            <a:r>
              <a:rPr lang="en-US" dirty="0"/>
              <a:t>We can also use strings for categorical but it’s much less efficient in space, and often time</a:t>
            </a:r>
          </a:p>
          <a:p>
            <a:r>
              <a:rPr lang="en-US" dirty="0"/>
              <a:t>You can even encode multiple things within a single number, such as 5 and 32005 could be a combined 32 and 5</a:t>
            </a:r>
          </a:p>
          <a:p>
            <a:r>
              <a:rPr lang="en-US" dirty="0"/>
              <a:t>Data </a:t>
            </a:r>
            <a:r>
              <a:rPr lang="en-US" i="1" dirty="0"/>
              <a:t>properties</a:t>
            </a:r>
            <a:r>
              <a:rPr lang="en-US" dirty="0"/>
              <a:t>: e.g., can such values be ordered? Is there a notion of distance between values?</a:t>
            </a:r>
          </a:p>
        </p:txBody>
      </p:sp>
    </p:spTree>
    <p:extLst>
      <p:ext uri="{BB962C8B-B14F-4D97-AF65-F5344CB8AC3E}">
        <p14:creationId xmlns:p14="http://schemas.microsoft.com/office/powerpoint/2010/main" val="23212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1DA8-ADC0-AF4E-A8C7-0B86CDC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organize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D65D-FCCD-7949-BFF2-157CDB25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850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There’s a difference between the </a:t>
            </a:r>
            <a:r>
              <a:rPr lang="en-US" i="1" dirty="0"/>
              <a:t>abstract data type </a:t>
            </a:r>
            <a:r>
              <a:rPr lang="en-US" dirty="0"/>
              <a:t>and the implementation. Here’s an array implementation of a </a:t>
            </a:r>
            <a:r>
              <a:rPr lang="en-US" i="1" dirty="0"/>
              <a:t>list</a:t>
            </a:r>
            <a:r>
              <a:rPr lang="en-US" dirty="0"/>
              <a:t> data structure created with code “a=[9,2,45]”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methods to organize: physical position in RAM and </a:t>
            </a:r>
            <a:r>
              <a:rPr lang="en-US" i="1" dirty="0"/>
              <a:t>pointers</a:t>
            </a:r>
          </a:p>
          <a:p>
            <a:r>
              <a:rPr lang="en-US" dirty="0"/>
              <a:t>An array uses contiguous memory locations to associate the elements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472E7-FCEB-444A-A6E5-F8D3611F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82" y="2830978"/>
            <a:ext cx="5549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C008-6B56-2B48-83A9-764D9843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Non-contiguous lists: </a:t>
            </a:r>
            <a:r>
              <a:rPr lang="en-US" i="1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53E9-7D15-5848-9325-F8BD8488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other way to implement a list data type is with explicit pointers from one element to the next: “a = (9,(2,(45,None)))</a:t>
            </a:r>
            <a:r>
              <a:rPr lang="en-US" i="1" dirty="0"/>
              <a:t>”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A pointer p is implemented as an integer variable that holds a memory address, such as “p = Point(3,4)”  Python knows that the variable is actually a reference to a location in memory</a:t>
            </a:r>
          </a:p>
          <a:p>
            <a:r>
              <a:rPr lang="en-US" dirty="0"/>
              <a:t>Pointers are also called </a:t>
            </a:r>
            <a:r>
              <a:rPr lang="en-US" i="1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EAD7D-6C5A-634F-81E9-62923348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82" y="2829157"/>
            <a:ext cx="8343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0779-40BC-0D4E-A06E-A908418E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Queue: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851F-A8B6-9D43-B8B5-E315BFB6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In, First Out (</a:t>
            </a:r>
            <a:r>
              <a:rPr lang="en-US" b="1" dirty="0"/>
              <a:t>FIFO</a:t>
            </a:r>
            <a:r>
              <a:rPr lang="en-US" dirty="0"/>
              <a:t>); Key ops: ENQUEUE, DEQUEUE</a:t>
            </a:r>
          </a:p>
          <a:p>
            <a:r>
              <a:rPr lang="en-US" dirty="0"/>
              <a:t>A list restricted to add to the end and delete from the front</a:t>
            </a:r>
          </a:p>
          <a:p>
            <a:r>
              <a:rPr lang="en-US" dirty="0"/>
              <a:t>Most commonly an array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BEAA-C712-FD4D-A311-3C9BB6EE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3519932"/>
            <a:ext cx="6022208" cy="14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989F-8E78-D948-B732-D896A6EF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Stacks: like stacks of 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1AC3-B5F2-F848-9BB5-30B232AB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an array implementation</a:t>
            </a:r>
          </a:p>
          <a:p>
            <a:r>
              <a:rPr lang="en-US" dirty="0"/>
              <a:t>First In Last Out (</a:t>
            </a:r>
            <a:r>
              <a:rPr lang="en-US" b="1" dirty="0"/>
              <a:t>FILO</a:t>
            </a:r>
            <a:r>
              <a:rPr lang="en-US" dirty="0"/>
              <a:t>); key ops: PUSH, POP</a:t>
            </a:r>
          </a:p>
          <a:p>
            <a:r>
              <a:rPr lang="en-US" dirty="0"/>
              <a:t>Just a list restricted to add items to end and take from the end</a:t>
            </a:r>
          </a:p>
          <a:p>
            <a:r>
              <a:rPr lang="en-US" dirty="0"/>
              <a:t>For us, possibly used as “work list” for non-recursive tree walking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32B0E-5CB0-D24E-A661-69BAA08E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04" y="4298524"/>
            <a:ext cx="8133609" cy="14807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DDF7EA-CA24-B843-92B5-6594227222FF}"/>
              </a:ext>
            </a:extLst>
          </p:cNvPr>
          <p:cNvSpPr/>
          <p:nvPr/>
        </p:nvSpPr>
        <p:spPr>
          <a:xfrm>
            <a:off x="2053719" y="579347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Maria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0E5D5-2F50-924C-85F6-ADEF05823C06}"/>
              </a:ext>
            </a:extLst>
          </p:cNvPr>
          <p:cNvSpPr/>
          <p:nvPr/>
        </p:nvSpPr>
        <p:spPr>
          <a:xfrm>
            <a:off x="3804312" y="577931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</a:t>
            </a:r>
            <a:r>
              <a:rPr lang="en-US" dirty="0" err="1"/>
              <a:t>Xue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89A92-A9B0-8047-A836-AD46F1C6A06A}"/>
              </a:ext>
            </a:extLst>
          </p:cNvPr>
          <p:cNvSpPr/>
          <p:nvPr/>
        </p:nvSpPr>
        <p:spPr>
          <a:xfrm>
            <a:off x="5470566" y="5807631"/>
            <a:ext cx="1180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Tom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3C50F-895F-8549-8FE7-BB29D31CE376}"/>
              </a:ext>
            </a:extLst>
          </p:cNvPr>
          <p:cNvSpPr/>
          <p:nvPr/>
        </p:nvSpPr>
        <p:spPr>
          <a:xfrm>
            <a:off x="7439310" y="577931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51253-0C90-094B-95BD-69854EA44A59}"/>
              </a:ext>
            </a:extLst>
          </p:cNvPr>
          <p:cNvSpPr/>
          <p:nvPr/>
        </p:nvSpPr>
        <p:spPr>
          <a:xfrm>
            <a:off x="9106077" y="576982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99726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924E-F064-B84E-8617-21E4D161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Set: unordered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7516-E242-6D43-BECD-3BEDBBC5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implementation is a hash table</a:t>
            </a:r>
          </a:p>
          <a:p>
            <a:r>
              <a:rPr lang="en-US" dirty="0"/>
              <a:t>Operations are add, delete, contains, union, intersection,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Contains operation takes “constant time” for </a:t>
            </a:r>
            <a:r>
              <a:rPr lang="en-US" dirty="0" err="1"/>
              <a:t>hashtable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0185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7379-BDB8-6E43-AA3E-96F5F71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abstract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749F-8FEC-9B4F-B807-C64CAB79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directed-graph with internal nodes and leaves</a:t>
            </a:r>
          </a:p>
          <a:p>
            <a:r>
              <a:rPr lang="en-US" dirty="0"/>
              <a:t>No cycles and each node has at most one parent</a:t>
            </a:r>
          </a:p>
          <a:p>
            <a:r>
              <a:rPr lang="en-US" dirty="0"/>
              <a:t>Each node has at most 2 child nodes</a:t>
            </a:r>
          </a:p>
          <a:p>
            <a:r>
              <a:rPr lang="en-US" dirty="0"/>
              <a:t>For n nodes, there are n-1 edges</a:t>
            </a:r>
          </a:p>
          <a:p>
            <a:r>
              <a:rPr lang="en-US" dirty="0"/>
              <a:t>A </a:t>
            </a:r>
            <a:r>
              <a:rPr lang="en-US" i="1" dirty="0"/>
              <a:t>full</a:t>
            </a:r>
            <a:r>
              <a:rPr lang="en-US" dirty="0"/>
              <a:t> binary tree: all internal nodes have 2 children</a:t>
            </a:r>
          </a:p>
          <a:p>
            <a:r>
              <a:rPr lang="en-US" dirty="0"/>
              <a:t>Height of full tree with n internal nodes is about log2(n)</a:t>
            </a:r>
          </a:p>
          <a:p>
            <a:r>
              <a:rPr lang="en-US" dirty="0"/>
              <a:t>Height defined as number of edges along path root-&gt;leaf</a:t>
            </a:r>
          </a:p>
          <a:p>
            <a:r>
              <a:rPr lang="en-US" dirty="0"/>
              <a:t>Level 0 is root, level 1, …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972E14B-A36A-294C-8386-0A3A4CB1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52" y="1395626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97E65415-5BD3-E646-A4C8-B2EDCF97EB05}" vid="{93AF98CC-E21A-BB4D-A350-89AA55D7A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1008</Words>
  <Application>Microsoft Macintosh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Monaco</vt:lpstr>
      <vt:lpstr>Office Theme</vt:lpstr>
      <vt:lpstr>Core data structures</vt:lpstr>
      <vt:lpstr>title</vt:lpstr>
      <vt:lpstr>Data in memory (RAM)</vt:lpstr>
      <vt:lpstr>Data structures organize data</vt:lpstr>
      <vt:lpstr>Non-contiguous lists: linked lists</vt:lpstr>
      <vt:lpstr>Queue: ordered list</vt:lpstr>
      <vt:lpstr>Stacks: like stacks of plates</vt:lpstr>
      <vt:lpstr>Set: unordered collection</vt:lpstr>
      <vt:lpstr>Binary tree abstract data structure</vt:lpstr>
      <vt:lpstr>Binary tree implementation: contiguous array</vt:lpstr>
      <vt:lpstr>PowerPoint Presentation</vt:lpstr>
      <vt:lpstr>Basic node definitions</vt:lpstr>
      <vt:lpstr>Graph node definition</vt:lpstr>
      <vt:lpstr>Blobs of data</vt:lpstr>
      <vt:lpstr>Depth-first walk, two different traversals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structures</dc:title>
  <dc:creator>Microsoft Office User</dc:creator>
  <cp:lastModifiedBy>Microsoft Office User</cp:lastModifiedBy>
  <cp:revision>40</cp:revision>
  <cp:lastPrinted>2019-01-22T02:26:40Z</cp:lastPrinted>
  <dcterms:created xsi:type="dcterms:W3CDTF">2019-01-24T18:10:54Z</dcterms:created>
  <dcterms:modified xsi:type="dcterms:W3CDTF">2019-01-24T20:17:20Z</dcterms:modified>
</cp:coreProperties>
</file>