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8" r:id="rId3"/>
    <p:sldId id="257" r:id="rId4"/>
    <p:sldId id="267" r:id="rId5"/>
    <p:sldId id="270" r:id="rId6"/>
    <p:sldId id="269" r:id="rId7"/>
    <p:sldId id="272" r:id="rId8"/>
    <p:sldId id="274" r:id="rId9"/>
    <p:sldId id="275" r:id="rId10"/>
    <p:sldId id="273" r:id="rId11"/>
    <p:sldId id="271" r:id="rId12"/>
    <p:sldId id="281" r:id="rId13"/>
    <p:sldId id="276" r:id="rId14"/>
    <p:sldId id="277" r:id="rId15"/>
    <p:sldId id="278" r:id="rId16"/>
    <p:sldId id="279" r:id="rId17"/>
    <p:sldId id="280" r:id="rId18"/>
    <p:sldId id="284" r:id="rId19"/>
    <p:sldId id="285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28"/>
    <p:restoredTop sz="94740"/>
  </p:normalViewPr>
  <p:slideViewPr>
    <p:cSldViewPr snapToGrid="0" snapToObjects="1">
      <p:cViewPr>
        <p:scale>
          <a:sx n="120" d="100"/>
          <a:sy n="120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52FB7A-F12B-CD4D-8559-650F4868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88CBB88-B56E-EA42-A61B-D3AB7F012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9696A1-F8B2-954E-A5DA-2331840D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37D1E7E-83ED-BD4B-A5AF-D8AC09D68B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C0CB5C-B84A-514A-A5A0-C5AC9E73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574622-2C96-C042-83BF-1A726042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AD0108-3981-1549-A4CB-4D0FE6FD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E5A093-2AD2-9349-B50A-B7B88209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F4A06B-5DBB-424F-86C1-EE1F0C6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13209C-1F52-C646-8EE1-58E8EB85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82EF7B-DC76-6F4E-8772-BDFDBF4B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40C42BC-E1BF-794A-BEEC-437117636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4FC45AD-B77B-694D-92CA-D4FA914DE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8149C7-B7AF-EE43-98CF-1D7CBDC4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E26FA7-F97E-754E-B4CA-D37F6E57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7E1139-0060-E346-9F3F-28F3A527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8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8803A6-7D46-8F41-8AFA-F2DCEB5B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CB9CE8-C78D-C445-BCD6-A816A89C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8F461B-9225-E941-B67E-F1CFC15D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AF1779-EEC5-F146-A237-56494528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DDC0FB-2EE9-7F42-B0DF-CFF627C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56AC19-07B6-0644-A04B-3160E528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B01923-58A4-F843-9053-52A8CD13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87314D-7828-F741-9D95-55EC91A6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2D0851-13E6-424D-9C2E-1FAE4644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0D49C9-EC39-7F42-A3C5-326D1EF2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AA3E1F-D8B9-BF42-8A66-0B4BB621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FF2411-0A6B-CE40-888E-DF685105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BA4D581-7115-1543-BEFA-9BDA990C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E2641F9-C3D3-084B-B988-17CA1EAB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AD4858C-8C04-8743-B0F9-F0067798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361CAC-0734-F24D-9D05-BAA72489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8E1E6B-81D0-B64C-A830-30B6E40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B405A4-EAA4-5447-AAB9-39AC9B0B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C6A46CB-5940-1340-AE42-99C42BBA8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AABB1F0-6F50-BD42-93D9-BCBB5339B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26D6CE6-9799-C543-AE82-CE9E9ED9B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5E3C5AE-6923-5E44-AA54-47980E12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4AFB1E3-6828-E94D-AAA8-F7B62449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81DD239-2AB5-E34B-9A56-32C9F61E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FD57B6-4625-2149-BB04-01245493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067FAF0-5A46-1542-A59B-4155824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561CD37-7AB8-114F-B8A6-41195402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4264D7-8895-EE45-9658-C5FF8F42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F8BB7FA-2258-C64B-9A1D-81683476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07C2AD0-8E67-9E4C-A046-98757BA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9EE54A-96EF-5D44-ABA5-5EDA7C0F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8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0CAFB7-F9F1-984C-8249-31FF41D0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B2E12F-F459-C348-A8E3-36E8F0A4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399425A-00AD-904F-AB89-EDD4C258B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3D3BF2-FBC9-5649-9190-E1C778FE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4A4D89-3A9B-2B45-87F5-3F69071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77A05E-3521-3141-96F8-AC86CB2F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59E5D8-D804-C44E-9873-BF2EF3C2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DE226E2-A399-FD45-ACF1-DBE31FCC2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5132876-E772-7942-AF60-F9248CEB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9E69457-B63D-0B4C-BD6B-44AC10E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58CAADF-CF61-2C42-B5B5-FB24616F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5966FA6-0481-E74C-B020-CE2EC5AD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D2DEF36-CDDB-4C49-A6CD-A99D898F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4B4B30-356C-9846-B509-AC7C68F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1B3BF9-B9A0-8240-889B-D82F503CE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B03E69-EC06-8B44-9E5D-DAAB988B5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C6A4C2-258B-1E46-850A-BA76C2CB7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606D4DA-1395-A54D-AB1D-F496808E620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54462" y="6283599"/>
            <a:ext cx="4230446" cy="4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Algorithm Complexity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“How long is this </a:t>
            </a:r>
            <a:r>
              <a:rPr lang="en-US" dirty="0" err="1" smtClean="0"/>
              <a:t>gonna</a:t>
            </a:r>
            <a:r>
              <a:rPr lang="en-US" dirty="0" smtClean="0"/>
              <a:t> take?”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</a:t>
            </a:r>
            <a:r>
              <a:rPr lang="en-US" dirty="0" smtClean="0"/>
              <a:t>Parr</a:t>
            </a:r>
          </a:p>
          <a:p>
            <a:r>
              <a:rPr lang="en-US" dirty="0" smtClean="0"/>
              <a:t>MSDS program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University of San </a:t>
            </a:r>
            <a:r>
              <a:rPr lang="en-US" b="1" dirty="0" smtClean="0"/>
              <a:t>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count operations, not time, to make comparisons independent of algorithm </a:t>
            </a:r>
            <a:r>
              <a:rPr lang="en-US" dirty="0" err="1" smtClean="0"/>
              <a:t>impl</a:t>
            </a:r>
            <a:r>
              <a:rPr lang="en-US" dirty="0" smtClean="0"/>
              <a:t> language, machine speed, etc.</a:t>
            </a:r>
          </a:p>
          <a:p>
            <a:r>
              <a:rPr lang="en-US" dirty="0" smtClean="0"/>
              <a:t>We care about growth in effort given growth in input</a:t>
            </a:r>
          </a:p>
          <a:p>
            <a:r>
              <a:rPr lang="en-US" dirty="0" smtClean="0"/>
              <a:t>The best picture comes from imagining </a:t>
            </a:r>
            <a:r>
              <a:rPr lang="en-US" i="1" dirty="0" smtClean="0"/>
              <a:t>n</a:t>
            </a:r>
            <a:r>
              <a:rPr lang="en-US" dirty="0" smtClean="0"/>
              <a:t> getting very big and the worst-case input scenario</a:t>
            </a:r>
          </a:p>
          <a:p>
            <a:r>
              <a:rPr lang="en-US" dirty="0" smtClean="0"/>
              <a:t>This asymptotic behavior is called “big O” notation </a:t>
            </a:r>
            <a:r>
              <a:rPr lang="en-US" i="1" dirty="0" smtClean="0"/>
              <a:t>O(n)</a:t>
            </a:r>
            <a:endParaRPr lang="en-US" dirty="0"/>
          </a:p>
          <a:p>
            <a:r>
              <a:rPr lang="en-US" dirty="0"/>
              <a:t>Therefore, </a:t>
            </a:r>
            <a:r>
              <a:rPr lang="en-US" dirty="0" smtClean="0"/>
              <a:t>ignore constants, keep </a:t>
            </a:r>
            <a:r>
              <a:rPr lang="en-US" dirty="0"/>
              <a:t>only most important </a:t>
            </a:r>
            <a:r>
              <a:rPr lang="en-US" dirty="0" smtClean="0"/>
              <a:t>terms:</a:t>
            </a:r>
          </a:p>
          <a:p>
            <a:pPr lvl="1"/>
            <a:r>
              <a:rPr lang="en-US" dirty="0" smtClean="0"/>
              <a:t>T(n</a:t>
            </a:r>
            <a:r>
              <a:rPr lang="en-US" dirty="0"/>
              <a:t>) = </a:t>
            </a:r>
            <a:r>
              <a:rPr lang="en-US" dirty="0" smtClean="0"/>
              <a:t>2n implies O(n)</a:t>
            </a:r>
          </a:p>
          <a:p>
            <a:pPr lvl="1"/>
            <a:r>
              <a:rPr lang="en-US" dirty="0" smtClean="0"/>
              <a:t>T(n) = n^3 + kn^2 + </a:t>
            </a:r>
            <a:r>
              <a:rPr lang="en-US" dirty="0" err="1" smtClean="0"/>
              <a:t>nlogn</a:t>
            </a:r>
            <a:r>
              <a:rPr lang="en-US" dirty="0" smtClean="0"/>
              <a:t> implies O(n^3)</a:t>
            </a:r>
          </a:p>
          <a:p>
            <a:pPr lvl="1"/>
            <a:r>
              <a:rPr lang="en-US" dirty="0" smtClean="0"/>
              <a:t>T(n) = k implies O(1)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454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what we are counting </a:t>
            </a:r>
            <a:r>
              <a:rPr lang="en-US" dirty="0"/>
              <a:t>as a unit of </a:t>
            </a:r>
            <a:r>
              <a:rPr lang="en-US" dirty="0" smtClean="0"/>
              <a:t>work</a:t>
            </a:r>
          </a:p>
          <a:p>
            <a:r>
              <a:rPr lang="en-US" dirty="0" smtClean="0"/>
              <a:t>Identify </a:t>
            </a:r>
            <a:r>
              <a:rPr lang="en-US" dirty="0"/>
              <a:t>the </a:t>
            </a:r>
            <a:r>
              <a:rPr lang="en-US" dirty="0" smtClean="0"/>
              <a:t>key indicator(s) of </a:t>
            </a:r>
            <a:r>
              <a:rPr lang="en-US" dirty="0"/>
              <a:t>problem </a:t>
            </a:r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Usually just some size </a:t>
            </a:r>
            <a:r>
              <a:rPr lang="en-US" i="1" dirty="0" smtClean="0"/>
              <a:t>n</a:t>
            </a:r>
            <a:r>
              <a:rPr lang="en-US" dirty="0" smtClean="0"/>
              <a:t>, but could be 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 smtClean="0"/>
              <a:t>m</a:t>
            </a:r>
            <a:r>
              <a:rPr lang="en-US" dirty="0" smtClean="0"/>
              <a:t> if </a:t>
            </a:r>
            <a:r>
              <a:rPr lang="en-US" i="1" dirty="0" smtClean="0"/>
              <a:t>n</a:t>
            </a:r>
            <a:r>
              <a:rPr lang="en-US" dirty="0" smtClean="0"/>
              <a:t> x </a:t>
            </a:r>
            <a:r>
              <a:rPr lang="en-US" i="1" dirty="0" smtClean="0"/>
              <a:t>m</a:t>
            </a:r>
            <a:r>
              <a:rPr lang="en-US" dirty="0" smtClean="0"/>
              <a:t> matrix, for example</a:t>
            </a:r>
          </a:p>
          <a:p>
            <a:pPr lvl="1"/>
            <a:r>
              <a:rPr lang="en-US" dirty="0" smtClean="0"/>
              <a:t>Even for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 smtClean="0"/>
              <a:t>m</a:t>
            </a:r>
            <a:r>
              <a:rPr lang="en-US" dirty="0" smtClean="0"/>
              <a:t>, you could claim worst-case that n is bigger, so </a:t>
            </a:r>
            <a:r>
              <a:rPr lang="en-US" i="1" dirty="0" smtClean="0"/>
              <a:t>n</a:t>
            </a:r>
            <a:r>
              <a:rPr lang="en-US" dirty="0" smtClean="0"/>
              <a:t> x </a:t>
            </a:r>
            <a:r>
              <a:rPr lang="en-US" i="1" dirty="0" smtClean="0"/>
              <a:t>n</a:t>
            </a:r>
            <a:r>
              <a:rPr lang="en-US" dirty="0" smtClean="0"/>
              <a:t> is input size but we’ll compute complexity as a function of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Define T(n) =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Define O(n) as asymptotic behavior of T(n)</a:t>
            </a:r>
          </a:p>
        </p:txBody>
      </p:sp>
    </p:spTree>
    <p:extLst>
      <p:ext uri="{BB962C8B-B14F-4D97-AF65-F5344CB8AC3E}">
        <p14:creationId xmlns:p14="http://schemas.microsoft.com/office/powerpoint/2010/main" val="171617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With experience, you’ll be able to go from algorithm description straight to O(n) by looking at max loop iterations</a:t>
                </a:r>
              </a:p>
              <a:p>
                <a:r>
                  <a:rPr lang="en-US" dirty="0" smtClean="0"/>
                  <a:t>Looks for loops and recursion</a:t>
                </a:r>
              </a:p>
              <a:p>
                <a:r>
                  <a:rPr lang="en-US" dirty="0" smtClean="0"/>
                  <a:t>Verify loop steps by constant amount like 1 or k (e.g., not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*= 2)</a:t>
                </a:r>
              </a:p>
              <a:p>
                <a:r>
                  <a:rPr lang="en-US" dirty="0" smtClean="0"/>
                  <a:t>Loops nested k deep, </a:t>
                </a:r>
                <a:r>
                  <a:rPr lang="en-US" dirty="0"/>
                  <a:t>going around n </a:t>
                </a:r>
                <a:r>
                  <a:rPr lang="en-US" dirty="0" smtClean="0"/>
                  <a:t>times, are often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/>
                  <a:t>Ask yourself what the maximum amount of work is</a:t>
                </a:r>
              </a:p>
              <a:p>
                <a:pPr lvl="1"/>
                <a:r>
                  <a:rPr lang="en-US" dirty="0"/>
                  <a:t>Touching every element of the list means </a:t>
                </a:r>
                <a:r>
                  <a:rPr lang="en-US" i="1" dirty="0"/>
                  <a:t>O(n)</a:t>
                </a:r>
                <a:r>
                  <a:rPr lang="en-US" dirty="0"/>
                  <a:t>, touching every element of an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r>
                  <a:rPr lang="en-US" dirty="0"/>
                  <a:t> matrix means </a:t>
                </a:r>
                <a:r>
                  <a:rPr lang="en-US" i="1" dirty="0"/>
                  <a:t>O(nm)</a:t>
                </a:r>
                <a:r>
                  <a:rPr lang="en-US" dirty="0"/>
                  <a:t> or </a:t>
                </a: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)</a:t>
                </a:r>
                <a:endParaRPr lang="en-US" dirty="0"/>
              </a:p>
              <a:p>
                <a:pPr lvl="1"/>
                <a:r>
                  <a:rPr lang="en-US" dirty="0"/>
                  <a:t>Touching every element of a tree with n nodes is </a:t>
                </a:r>
                <a:r>
                  <a:rPr lang="en-US" i="1" dirty="0"/>
                  <a:t>O(n)</a:t>
                </a:r>
                <a:r>
                  <a:rPr lang="en-US" dirty="0"/>
                  <a:t> but tracing the path from root to a leaf is worst-case </a:t>
                </a:r>
                <a:r>
                  <a:rPr lang="en-US" i="1" dirty="0"/>
                  <a:t>O(log n</a:t>
                </a:r>
                <a:r>
                  <a:rPr lang="en-US" i="1" dirty="0" smtClean="0"/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36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642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algorithms are trickier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initial condition: </a:t>
            </a:r>
            <a:r>
              <a:rPr lang="en-US" dirty="0"/>
              <a:t>T(0) = 0</a:t>
            </a:r>
          </a:p>
          <a:p>
            <a:r>
              <a:rPr lang="en-US" dirty="0" smtClean="0"/>
              <a:t>Define recurrence relation for recursion then turn the crank</a:t>
            </a:r>
            <a:br>
              <a:rPr lang="en-US" dirty="0" smtClean="0"/>
            </a:br>
            <a:r>
              <a:rPr lang="en-US" dirty="0" smtClean="0"/>
              <a:t>T(n) = 1 + T(n-1)</a:t>
            </a:r>
            <a:br>
              <a:rPr lang="en-US" dirty="0" smtClean="0"/>
            </a:br>
            <a:r>
              <a:rPr lang="en-US" dirty="0" smtClean="0"/>
              <a:t>T(n</a:t>
            </a:r>
            <a:r>
              <a:rPr lang="en-US" dirty="0"/>
              <a:t>) = 1 + </a:t>
            </a:r>
            <a:r>
              <a:rPr lang="en-US" dirty="0" smtClean="0"/>
              <a:t>1 + T(n-2)</a:t>
            </a:r>
            <a:br>
              <a:rPr lang="en-US" dirty="0" smtClean="0"/>
            </a:br>
            <a:r>
              <a:rPr lang="en-US" dirty="0" smtClean="0"/>
              <a:t>T(n</a:t>
            </a:r>
            <a:r>
              <a:rPr lang="en-US" dirty="0"/>
              <a:t>) = 1 + 1 + </a:t>
            </a:r>
            <a:r>
              <a:rPr lang="en-US" dirty="0" smtClean="0"/>
              <a:t>1 + T(n-3) = n + T(n-n) = n + T(0) = n + 0 = 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1377" y="4647881"/>
            <a:ext cx="6435536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sum(a): # recursive sum array</a:t>
            </a:r>
          </a:p>
          <a:p>
            <a:pPr lvl="1"/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if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(a)==0: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 return 0</a:t>
            </a:r>
          </a:p>
          <a:p>
            <a:pPr lvl="1"/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return a[0] + sum(a[1:]) 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ight Brace 4"/>
          <p:cNvSpPr/>
          <p:nvPr/>
        </p:nvSpPr>
        <p:spPr>
          <a:xfrm rot="5400000">
            <a:off x="2778975" y="3334147"/>
            <a:ext cx="319295" cy="1350868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105955" y="3873937"/>
            <a:ext cx="1534885" cy="52612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2781867" y="4169229"/>
            <a:ext cx="31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17319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1829"/>
            <a:ext cx="10515600" cy="4065134"/>
          </a:xfrm>
        </p:spPr>
        <p:txBody>
          <a:bodyPr/>
          <a:lstStyle/>
          <a:p>
            <a:r>
              <a:rPr lang="en-US" dirty="0" smtClean="0"/>
              <a:t>Count comparisons</a:t>
            </a:r>
          </a:p>
          <a:p>
            <a:r>
              <a:rPr lang="en-US" dirty="0" smtClean="0"/>
              <a:t>Charge 1 comparison per loop iteration</a:t>
            </a:r>
          </a:p>
          <a:p>
            <a:r>
              <a:rPr lang="en-US" i="1" dirty="0" smtClean="0"/>
              <a:t>T(n)</a:t>
            </a:r>
            <a:r>
              <a:rPr lang="en-US" dirty="0" smtClean="0"/>
              <a:t> is sum of </a:t>
            </a:r>
            <a:r>
              <a:rPr lang="en-US" i="1" dirty="0" smtClean="0"/>
              <a:t>n</a:t>
            </a:r>
            <a:r>
              <a:rPr lang="en-US" dirty="0" smtClean="0"/>
              <a:t> ones or </a:t>
            </a:r>
            <a:r>
              <a:rPr lang="en-US" i="1" dirty="0" smtClean="0"/>
              <a:t>n</a:t>
            </a:r>
            <a:r>
              <a:rPr lang="en-US" dirty="0" smtClean="0"/>
              <a:t>, giving </a:t>
            </a:r>
            <a:r>
              <a:rPr lang="en-US" i="1" dirty="0" smtClean="0"/>
              <a:t>O(n), </a:t>
            </a:r>
            <a:r>
              <a:rPr lang="en-US" dirty="0" smtClean="0"/>
              <a:t>same as sum(a)</a:t>
            </a:r>
          </a:p>
          <a:p>
            <a:r>
              <a:rPr lang="en-US" dirty="0" smtClean="0"/>
              <a:t>The intuition is that we have to touch every element of the input array once in the worst case</a:t>
            </a:r>
          </a:p>
          <a:p>
            <a:r>
              <a:rPr lang="en-US" dirty="0" smtClean="0"/>
              <a:t>What is complexity of max or </a:t>
            </a:r>
            <a:r>
              <a:rPr lang="en-US" dirty="0" err="1" smtClean="0"/>
              <a:t>argmax</a:t>
            </a:r>
            <a:r>
              <a:rPr lang="en-US" dirty="0"/>
              <a:t> </a:t>
            </a:r>
            <a:r>
              <a:rPr lang="en-US" dirty="0" smtClean="0"/>
              <a:t>for array of size </a:t>
            </a:r>
            <a:r>
              <a:rPr lang="en-US" i="1" dirty="0" smtClean="0"/>
              <a:t>n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complexity to zero out an array of size </a:t>
            </a:r>
            <a:r>
              <a:rPr lang="en-US" i="1" dirty="0" smtClean="0"/>
              <a:t>n</a:t>
            </a:r>
            <a:r>
              <a:rPr lang="en-US" dirty="0" smtClean="0"/>
              <a:t>?</a:t>
            </a:r>
          </a:p>
          <a:p>
            <a:r>
              <a:rPr lang="en-US" dirty="0" smtClean="0"/>
              <a:t>Zero out matrix with n total elements? (careful)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7749" y="495035"/>
            <a:ext cx="6435536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find(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a,x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): # find x in a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n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range(n):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    if a[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]==x: return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i</a:t>
            </a:r>
            <a:endParaRPr lang="en-US" sz="24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return -1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69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count lines of code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What is </a:t>
                </a:r>
                <a:r>
                  <a:rPr lang="en-US" i="1" dirty="0" smtClean="0"/>
                  <a:t>O(n)</a:t>
                </a:r>
                <a:r>
                  <a:rPr lang="en-US" dirty="0" smtClean="0"/>
                  <a:t> for </a:t>
                </a:r>
                <a:r>
                  <a:rPr lang="en-US" dirty="0" err="1" smtClean="0"/>
                  <a:t>findw</a:t>
                </a:r>
                <a:r>
                  <a:rPr lang="en-US" dirty="0" smtClean="0"/>
                  <a:t>()?</a:t>
                </a:r>
              </a:p>
              <a:p>
                <a:r>
                  <a:rPr lang="en-US" dirty="0" smtClean="0"/>
                  <a:t>Let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be </a:t>
                </a:r>
                <a:r>
                  <a:rPr lang="en-US" dirty="0" err="1" smtClean="0"/>
                  <a:t>len</a:t>
                </a:r>
                <a:r>
                  <a:rPr lang="en-US" dirty="0" smtClean="0"/>
                  <a:t>(words),</a:t>
                </a:r>
                <a:br>
                  <a:rPr lang="en-US" dirty="0" smtClean="0"/>
                </a:br>
                <a:r>
                  <a:rPr lang="en-US" i="1" dirty="0" smtClean="0"/>
                  <a:t>m</a:t>
                </a:r>
                <a:r>
                  <a:rPr lang="en-US" dirty="0" smtClean="0"/>
                  <a:t> be </a:t>
                </a:r>
                <a:r>
                  <a:rPr lang="en-US" dirty="0" err="1" smtClean="0"/>
                  <a:t>len</a:t>
                </a:r>
                <a:r>
                  <a:rPr lang="en-US" dirty="0" smtClean="0"/>
                  <a:t>(a)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i="1" dirty="0" smtClean="0"/>
                  <a:t>T(n)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Arial" charset="0"/>
                          </a:rPr>
                          <m:t>in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        = n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	 = n + ???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  <a:blipFill rotWithShape="0">
                <a:blip r:embed="rId2"/>
                <a:stretch>
                  <a:fillRect l="-986" t="-238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(words, a):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c = 0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range(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(a)):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   if words[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] in a: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       c += 1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return c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249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Don’t count lines of code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What is </a:t>
                </a:r>
                <a:r>
                  <a:rPr lang="en-US" i="1" dirty="0" smtClean="0"/>
                  <a:t>O(n)</a:t>
                </a:r>
                <a:r>
                  <a:rPr lang="en-US" dirty="0" smtClean="0"/>
                  <a:t> for </a:t>
                </a:r>
                <a:r>
                  <a:rPr lang="en-US" dirty="0" err="1" smtClean="0"/>
                  <a:t>findw</a:t>
                </a:r>
                <a:r>
                  <a:rPr lang="en-US" dirty="0" smtClean="0"/>
                  <a:t>()?</a:t>
                </a:r>
              </a:p>
              <a:p>
                <a:r>
                  <a:rPr lang="en-US" dirty="0" smtClean="0"/>
                  <a:t>Let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be </a:t>
                </a:r>
                <a:r>
                  <a:rPr lang="en-US" dirty="0" err="1" smtClean="0"/>
                  <a:t>len</a:t>
                </a:r>
                <a:r>
                  <a:rPr lang="en-US" dirty="0" smtClean="0"/>
                  <a:t>(words),</a:t>
                </a:r>
                <a:br>
                  <a:rPr lang="en-US" dirty="0" smtClean="0"/>
                </a:br>
                <a:r>
                  <a:rPr lang="en-US" dirty="0" smtClean="0"/>
                  <a:t>m be </a:t>
                </a:r>
                <a:r>
                  <a:rPr lang="en-US" dirty="0" err="1" smtClean="0"/>
                  <a:t>len</a:t>
                </a:r>
                <a:r>
                  <a:rPr lang="en-US" dirty="0" smtClean="0"/>
                  <a:t>(a)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i="1" dirty="0" smtClean="0"/>
                  <a:t>T(n)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Arial" charset="0"/>
                          </a:rPr>
                          <m:t>in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        =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	 =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dirty="0" smtClean="0"/>
                  <a:t> =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+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= 2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which means this </a:t>
                </a:r>
                <a:r>
                  <a:rPr lang="en-US" dirty="0" err="1" smtClean="0"/>
                  <a:t>findw</a:t>
                </a:r>
                <a:r>
                  <a:rPr lang="en-US" dirty="0" smtClean="0"/>
                  <a:t> is O(n)</a:t>
                </a:r>
                <a:endParaRPr lang="en-US" dirty="0"/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  <a:blipFill rotWithShape="0">
                <a:blip r:embed="rId2"/>
                <a:stretch>
                  <a:fillRect l="-986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words:list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a:</a:t>
            </a:r>
            <a:r>
              <a:rPr lang="en-US" sz="2400" b="1" dirty="0" err="1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c = 0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range(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(a)):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   if words[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] in a: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       c += 1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return c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316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Don’t count lines of code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838200" y="1825625"/>
                <a:ext cx="11136086" cy="4351338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What is </a:t>
                </a:r>
                <a:r>
                  <a:rPr lang="en-US" i="1" dirty="0" smtClean="0"/>
                  <a:t>O(n)</a:t>
                </a:r>
                <a:r>
                  <a:rPr lang="en-US" dirty="0" smtClean="0"/>
                  <a:t> for </a:t>
                </a:r>
                <a:r>
                  <a:rPr lang="en-US" dirty="0" err="1" smtClean="0"/>
                  <a:t>findw</a:t>
                </a:r>
                <a:r>
                  <a:rPr lang="en-US" dirty="0" smtClean="0"/>
                  <a:t>()?</a:t>
                </a:r>
              </a:p>
              <a:p>
                <a:r>
                  <a:rPr lang="en-US" dirty="0" smtClean="0"/>
                  <a:t>Let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be </a:t>
                </a:r>
                <a:r>
                  <a:rPr lang="en-US" dirty="0" err="1" smtClean="0"/>
                  <a:t>len</a:t>
                </a:r>
                <a:r>
                  <a:rPr lang="en-US" dirty="0" smtClean="0"/>
                  <a:t>(words),</a:t>
                </a:r>
                <a:br>
                  <a:rPr lang="en-US" dirty="0" smtClean="0"/>
                </a:br>
                <a:r>
                  <a:rPr lang="en-US" i="1" dirty="0" smtClean="0"/>
                  <a:t>m</a:t>
                </a:r>
                <a:r>
                  <a:rPr lang="en-US" dirty="0" smtClean="0"/>
                  <a:t> be </a:t>
                </a:r>
                <a:r>
                  <a:rPr lang="en-US" dirty="0" err="1" smtClean="0"/>
                  <a:t>len</a:t>
                </a:r>
                <a:r>
                  <a:rPr lang="en-US" dirty="0" smtClean="0"/>
                  <a:t>(a)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i="1" dirty="0" smtClean="0"/>
                  <a:t>T(n)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 smtClean="0">
                            <a:latin typeface="Cambria Math" charset="0"/>
                          </a:rPr>
                          <m:t>1+</m:t>
                        </m:r>
                        <m:r>
                          <a:rPr lang="en-US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mtClean="0">
                            <a:latin typeface="Arial" charset="0"/>
                          </a:rPr>
                          <m:t>in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 smtClean="0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        =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	 =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e>
                    </m:nary>
                  </m:oMath>
                </a14:m>
                <a:r>
                  <a:rPr lang="en-US" dirty="0" smtClean="0"/>
                  <a:t> =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+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x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</a:t>
                </a:r>
                <a:r>
                  <a:rPr lang="en-US" dirty="0" smtClean="0"/>
                  <a:t>=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 smtClean="0"/>
                  <a:t>m</a:t>
                </a:r>
                <a:endParaRPr lang="en-US" dirty="0"/>
              </a:p>
              <a:p>
                <a:r>
                  <a:rPr lang="en-US" dirty="0" smtClean="0"/>
                  <a:t>So, this </a:t>
                </a:r>
                <a:r>
                  <a:rPr lang="en-US" dirty="0" err="1" smtClean="0"/>
                  <a:t>findw</a:t>
                </a:r>
                <a:r>
                  <a:rPr lang="en-US" dirty="0" smtClean="0"/>
                  <a:t> is </a:t>
                </a:r>
                <a:r>
                  <a:rPr lang="en-US" i="1" dirty="0" smtClean="0"/>
                  <a:t>O(nm) or, more commonly,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 smtClean="0"/>
                  <a:t>)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1136086" cy="4351338"/>
              </a:xfrm>
              <a:prstGeom prst="rect">
                <a:avLst/>
              </a:prstGeom>
              <a:blipFill rotWithShape="0">
                <a:blip r:embed="rId2"/>
                <a:stretch>
                  <a:fillRect l="-876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words:list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a:</a:t>
            </a:r>
            <a:r>
              <a:rPr lang="en-US" sz="2400" b="1" dirty="0" err="1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c = 0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range(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(a)):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   if words[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] in a: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       c += 1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return c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987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Faster than linear search via trees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055" y="2057012"/>
            <a:ext cx="3009900" cy="337820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11360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46248" y="3587083"/>
            <a:ext cx="578160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p = root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while p is not None:    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==x: return p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if x &lt;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: p =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p.left</a:t>
            </a:r>
            <a:endParaRPr lang="en-US" sz="24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else: p =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p.right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978025"/>
            <a:ext cx="11136086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Let </a:t>
            </a:r>
            <a:r>
              <a:rPr lang="en-US" i="1" dirty="0" smtClean="0"/>
              <a:t>n</a:t>
            </a:r>
            <a:r>
              <a:rPr lang="en-US" dirty="0" smtClean="0"/>
              <a:t> be </a:t>
            </a:r>
            <a:r>
              <a:rPr lang="en-US" dirty="0" err="1" smtClean="0"/>
              <a:t>num</a:t>
            </a:r>
            <a:r>
              <a:rPr lang="en-US" dirty="0" smtClean="0"/>
              <a:t> of values, count comparisons</a:t>
            </a:r>
          </a:p>
          <a:p>
            <a:r>
              <a:rPr lang="en-US" dirty="0" smtClean="0"/>
              <a:t>Charge 2 comparisons to each iteration</a:t>
            </a:r>
          </a:p>
          <a:p>
            <a:r>
              <a:rPr lang="en-US" dirty="0" smtClean="0"/>
              <a:t>How many iterations is key question?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is average height? What is max height?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01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USUALLY faster than linear search</a:t>
            </a:r>
            <a:endParaRPr lang="en-US" dirty="0"/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85925"/>
            <a:ext cx="3009900" cy="3378200"/>
          </a:xfr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5"/>
            <a:ext cx="111360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98174" y="3185925"/>
            <a:ext cx="578160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p = root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while p is not None:    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==x: return p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 if x &lt;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: p =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p.left</a:t>
            </a:r>
            <a:endParaRPr lang="en-US" sz="24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else: p =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p.right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90600" y="1978025"/>
            <a:ext cx="111360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is average height? What </a:t>
            </a:r>
            <a:r>
              <a:rPr lang="en-US" dirty="0"/>
              <a:t>is max height? </a:t>
            </a:r>
            <a:endParaRPr lang="en-US" i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3185925"/>
            <a:ext cx="1981200" cy="33782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46975" y="2667755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/>
              <a:t>O(log n)</a:t>
            </a:r>
            <a:endParaRPr lang="en-US" sz="2400"/>
          </a:p>
        </p:txBody>
      </p:sp>
      <p:sp>
        <p:nvSpPr>
          <p:cNvPr id="16" name="Rectangle 15"/>
          <p:cNvSpPr/>
          <p:nvPr/>
        </p:nvSpPr>
        <p:spPr>
          <a:xfrm>
            <a:off x="4743390" y="266775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/>
              <a:t>O(n)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6989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“algorithms + data structures = programs”</a:t>
            </a:r>
          </a:p>
          <a:p>
            <a:r>
              <a:rPr lang="en-US" dirty="0" smtClean="0"/>
              <a:t>Get a feel for algorithm performance operating on a specific data structure or structures</a:t>
            </a:r>
          </a:p>
          <a:p>
            <a:r>
              <a:rPr lang="en-US" dirty="0" smtClean="0"/>
              <a:t>Be able to meaningfully compare multiple algorithms’ performance across a wide variety of input sizes</a:t>
            </a:r>
          </a:p>
          <a:p>
            <a:r>
              <a:rPr lang="en-US" dirty="0" smtClean="0"/>
              <a:t>Analyze best, typical, and worst-case behavior</a:t>
            </a:r>
          </a:p>
          <a:p>
            <a:r>
              <a:rPr lang="en-US" dirty="0"/>
              <a:t>R</a:t>
            </a:r>
            <a:r>
              <a:rPr lang="en-US" dirty="0" smtClean="0"/>
              <a:t>educing algorithm complexity is by far the most effective strategy for improving algorithm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5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Careful of loop iteration step size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89512" cy="4351338"/>
              </a:xfrm>
            </p:spPr>
            <p:txBody>
              <a:bodyPr/>
              <a:lstStyle/>
              <a:p>
                <a:r>
                  <a:rPr lang="en-US" dirty="0" smtClean="0"/>
                  <a:t>Let n be the input size</a:t>
                </a:r>
              </a:p>
              <a:p>
                <a:r>
                  <a:rPr lang="en-US" dirty="0" smtClean="0"/>
                  <a:t>Let’s count math ops</a:t>
                </a:r>
              </a:p>
              <a:p>
                <a:r>
                  <a:rPr lang="en-US" dirty="0" smtClean="0"/>
                  <a:t>Charge 2 ops per iteration</a:t>
                </a:r>
              </a:p>
              <a:p>
                <a:r>
                  <a:rPr lang="en-US" dirty="0" smtClean="0"/>
                  <a:t>How many iterations?</a:t>
                </a:r>
              </a:p>
              <a:p>
                <a:r>
                  <a:rPr lang="en-US" dirty="0" smtClean="0"/>
                  <a:t>T(1) = 0</a:t>
                </a:r>
                <a:br>
                  <a:rPr lang="en-US" dirty="0" smtClean="0"/>
                </a:br>
                <a:r>
                  <a:rPr lang="en-US" dirty="0" smtClean="0"/>
                  <a:t>T(n) = 2 + T(n/2)</a:t>
                </a:r>
                <a:br>
                  <a:rPr lang="en-US" dirty="0" smtClean="0"/>
                </a:br>
                <a:r>
                  <a:rPr lang="en-US" dirty="0" smtClean="0"/>
                  <a:t>        = 2 + 2 + T(n/4)</a:t>
                </a:r>
                <a:br>
                  <a:rPr lang="en-US" dirty="0" smtClean="0"/>
                </a:br>
                <a:r>
                  <a:rPr lang="en-US" dirty="0"/>
                  <a:t> </a:t>
                </a:r>
                <a:r>
                  <a:rPr lang="en-US" dirty="0" smtClean="0"/>
                  <a:t>       = </a:t>
                </a:r>
                <a:r>
                  <a:rPr lang="en-US" dirty="0"/>
                  <a:t>2 + 2 + </a:t>
                </a:r>
                <a:r>
                  <a:rPr lang="en-US" dirty="0" smtClean="0"/>
                  <a:t>2 + T(n/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mr-IN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) stop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mr-IN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 smtClean="0"/>
                  <a:t> reaches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, at T(n/n)=T(1)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89512" cy="4351338"/>
              </a:xfrm>
              <a:blipFill rotWithShape="0">
                <a:blip r:embed="rId2"/>
                <a:stretch>
                  <a:fillRect l="-1008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191847" y="1825625"/>
            <a:ext cx="5014869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intlog2(n): # for n&gt;=1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ro-RO" sz="24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if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mr-IN" sz="2400" dirty="0" smtClean="0">
                <a:latin typeface="Monaco" charset="0"/>
                <a:ea typeface="Monaco" charset="0"/>
                <a:cs typeface="Monaco" charset="0"/>
              </a:rPr>
              <a:t>= 1: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 smtClean="0">
                <a:latin typeface="Monaco" charset="0"/>
                <a:ea typeface="Monaco" charset="0"/>
                <a:cs typeface="Monaco" charset="0"/>
              </a:rPr>
              <a:t>return</a:t>
            </a:r>
            <a:r>
              <a:rPr lang="mr-IN" sz="2400" dirty="0" smtClean="0">
                <a:latin typeface="Monaco" charset="0"/>
                <a:ea typeface="Monaco" charset="0"/>
                <a:cs typeface="Monaco" charset="0"/>
              </a:rPr>
              <a:t> 0</a:t>
            </a:r>
            <a:endParaRPr lang="en-US" sz="24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ro-RO" sz="2400" dirty="0" err="1" smtClean="0">
                <a:latin typeface="Monaco" charset="0"/>
                <a:ea typeface="Monaco" charset="0"/>
                <a:cs typeface="Monaco" charset="0"/>
              </a:rPr>
              <a:t>count</a:t>
            </a:r>
            <a:r>
              <a:rPr lang="ro-RO" sz="24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while n &gt; 0:</a:t>
            </a: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/ 2)</a:t>
            </a: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count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count-1</a:t>
            </a:r>
          </a:p>
        </p:txBody>
      </p:sp>
      <p:sp>
        <p:nvSpPr>
          <p:cNvPr id="5" name="Right Brace 4"/>
          <p:cNvSpPr/>
          <p:nvPr/>
        </p:nvSpPr>
        <p:spPr>
          <a:xfrm rot="5400000">
            <a:off x="2789607" y="4897133"/>
            <a:ext cx="319295" cy="1350868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16587" y="5277982"/>
            <a:ext cx="1806287" cy="68506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2792499" y="5732215"/>
            <a:ext cx="31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5196633" y="5593279"/>
            <a:ext cx="6237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Sum of log n twos or 2 log n, giving </a:t>
            </a:r>
            <a:r>
              <a:rPr lang="en-US" sz="2400" b="1" dirty="0" smtClean="0"/>
              <a:t>O(log n)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9261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85EBC6-4BD2-BC44-A1AC-AF91420A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01" y="365125"/>
            <a:ext cx="10847799" cy="1325563"/>
          </a:xfrm>
        </p:spPr>
        <p:txBody>
          <a:bodyPr/>
          <a:lstStyle/>
          <a:p>
            <a:r>
              <a:rPr lang="en-US" dirty="0" smtClean="0"/>
              <a:t>Why can’t </a:t>
            </a:r>
            <a:r>
              <a:rPr lang="en-US" dirty="0"/>
              <a:t>we just time program execution?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86806C-58D4-C149-BBDA-6F730B8C6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01" y="1805076"/>
            <a:ext cx="11155167" cy="4351338"/>
          </a:xfrm>
        </p:spPr>
        <p:txBody>
          <a:bodyPr/>
          <a:lstStyle/>
          <a:p>
            <a:r>
              <a:rPr lang="en-US" dirty="0" smtClean="0"/>
              <a:t>Execution time is a single snapshot that measures:</a:t>
            </a:r>
          </a:p>
          <a:p>
            <a:pPr lvl="1"/>
            <a:r>
              <a:rPr lang="en-US" dirty="0" smtClean="0"/>
              <a:t>Choice of specific data structure(s)</a:t>
            </a:r>
            <a:endParaRPr lang="en-US" dirty="0" smtClean="0"/>
          </a:p>
          <a:p>
            <a:pPr lvl="1"/>
            <a:r>
              <a:rPr lang="en-US" dirty="0" smtClean="0"/>
              <a:t>Machine processor speed, memory bandwidth, possibly disk speed</a:t>
            </a:r>
          </a:p>
          <a:p>
            <a:pPr lvl="1"/>
            <a:r>
              <a:rPr lang="en-US" dirty="0" smtClean="0"/>
              <a:t>Implementation language (in)efficiency (e.g., Python vs C)</a:t>
            </a:r>
          </a:p>
          <a:p>
            <a:pPr lvl="1"/>
            <a:r>
              <a:rPr lang="en-US" dirty="0" smtClean="0"/>
              <a:t>One possible input (is it the best or worst-case scenario?)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 possible input size</a:t>
            </a:r>
            <a:endParaRPr lang="en-US" dirty="0"/>
          </a:p>
          <a:p>
            <a:r>
              <a:rPr lang="en-US" dirty="0" smtClean="0"/>
              <a:t>And, we have to actually implement an algorithm in order to time it</a:t>
            </a:r>
          </a:p>
          <a:p>
            <a:r>
              <a:rPr lang="en-US" dirty="0" smtClean="0"/>
              <a:t>(Measuring exec time is still useful)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9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complexity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Complexity analysis encapsulates an algorithm’s performance across a wide variety of inputs and input sizes, </a:t>
            </a:r>
            <a:r>
              <a:rPr lang="en-US" i="1" dirty="0" smtClean="0"/>
              <a:t>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a sense, complexity analysis predicts future performance of your algorithm as, say, your company grows and the number of users on your website gets larger (be afraid of non-linear </a:t>
            </a:r>
            <a:r>
              <a:rPr lang="en-US" dirty="0" err="1" smtClean="0"/>
              <a:t>alg’s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can compare performance of two algorithms </a:t>
            </a:r>
            <a:r>
              <a:rPr lang="en-US" dirty="0"/>
              <a:t>without having to implement </a:t>
            </a:r>
            <a:r>
              <a:rPr lang="en-US" dirty="0" smtClean="0"/>
              <a:t>them</a:t>
            </a:r>
          </a:p>
          <a:p>
            <a:r>
              <a:rPr lang="en-US" dirty="0" smtClean="0"/>
              <a:t>Comparisons are independent of machine speed, implementation language, and any optimization work done by the programmer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7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vs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Space complexity measures the amount of storage necessary to execute an algorithm as a function of input size</a:t>
            </a:r>
          </a:p>
          <a:p>
            <a:r>
              <a:rPr lang="en-US" dirty="0" smtClean="0"/>
              <a:t>Time complexity measures the amount of time necessary to execute an algorithm</a:t>
            </a:r>
            <a:r>
              <a:rPr lang="en-US" dirty="0"/>
              <a:t> as a function of input size</a:t>
            </a:r>
            <a:endParaRPr lang="en-US" dirty="0" smtClean="0"/>
          </a:p>
          <a:p>
            <a:r>
              <a:rPr lang="en-US" dirty="0" smtClean="0"/>
              <a:t>There is often a trade-off between using more memory and increasing speed</a:t>
            </a:r>
          </a:p>
          <a:p>
            <a:r>
              <a:rPr lang="en-US" dirty="0" smtClean="0"/>
              <a:t>Be aware that space complexity is a thing, but we will focus on time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2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not exec time, what do we measure?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count fundamental operations of work; e.g., comparisons, floating-point operations, visiting nodes, swapping array elements.</a:t>
            </a:r>
          </a:p>
          <a:p>
            <a:r>
              <a:rPr lang="en-US" dirty="0" smtClean="0"/>
              <a:t>For example, in sorting, we (usually) count the number of comparisons required to sort </a:t>
            </a:r>
            <a:r>
              <a:rPr lang="en-US" i="1" dirty="0" smtClean="0"/>
              <a:t>n</a:t>
            </a:r>
            <a:r>
              <a:rPr lang="en-US" dirty="0" smtClean="0"/>
              <a:t> elements.</a:t>
            </a:r>
          </a:p>
          <a:p>
            <a:r>
              <a:rPr lang="en-US" dirty="0" smtClean="0"/>
              <a:t>Of primary interest is growth: how many more operations are required for each increase in input size</a:t>
            </a:r>
          </a:p>
          <a:p>
            <a:r>
              <a:rPr lang="en-US" dirty="0" smtClean="0"/>
              <a:t>If it takes 2 operations for input of size 2, how many operations are needed for input of size 3? Is it 3, 4, 8, or worse?</a:t>
            </a:r>
          </a:p>
          <a:p>
            <a:r>
              <a:rPr lang="en-US" dirty="0" smtClean="0"/>
              <a:t>Define </a:t>
            </a:r>
            <a:r>
              <a:rPr lang="en-US" i="1" dirty="0" smtClean="0"/>
              <a:t>T(n)</a:t>
            </a:r>
            <a:r>
              <a:rPr lang="en-US" dirty="0" smtClean="0"/>
              <a:t> = total operations required to operate on size </a:t>
            </a:r>
            <a:r>
              <a:rPr lang="en-US" i="1" dirty="0" smtClean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5880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sum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count array accesses (memory is slow) and floating-point additions</a:t>
                </a:r>
              </a:p>
              <a:p>
                <a:r>
                  <a:rPr lang="en-US" dirty="0" smtClean="0"/>
                  <a:t>Charge two operations for each iteration to a single element in a</a:t>
                </a:r>
                <a:br>
                  <a:rPr lang="en-US" dirty="0" smtClean="0"/>
                </a:br>
                <a:r>
                  <a:rPr lang="en-US" dirty="0" smtClean="0"/>
                  <a:t>(it’s like accounting, charging work to input elements)</a:t>
                </a:r>
              </a:p>
              <a:p>
                <a:r>
                  <a:rPr lang="en-US" i="1" dirty="0" smtClean="0"/>
                  <a:t>T(n)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mr-IN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mr-IN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mr-IN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1+1</m:t>
                        </m:r>
                      </m:e>
                    </m:nary>
                  </m:oMath>
                </a14:m>
                <a:r>
                  <a:rPr lang="en-US" dirty="0" smtClean="0"/>
                  <a:t> = 2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which gives us great performance info!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764379" y="4210331"/>
            <a:ext cx="3637052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s = 0.0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n =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(a)</a:t>
            </a:r>
          </a:p>
          <a:p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   s = s + a[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]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51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353333"/>
            <a:ext cx="10515600" cy="1325563"/>
          </a:xfrm>
        </p:spPr>
        <p:txBody>
          <a:bodyPr/>
          <a:lstStyle/>
          <a:p>
            <a:r>
              <a:rPr lang="en-US" dirty="0" smtClean="0"/>
              <a:t>Sample execution times for </a:t>
            </a:r>
            <a:r>
              <a:rPr lang="en-US" dirty="0"/>
              <a:t>T(n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42" y="580344"/>
            <a:ext cx="8513703" cy="5809569"/>
          </a:xfrm>
        </p:spPr>
      </p:pic>
      <p:sp>
        <p:nvSpPr>
          <p:cNvPr id="6" name="Rectangle 5"/>
          <p:cNvSpPr/>
          <p:nvPr/>
        </p:nvSpPr>
        <p:spPr>
          <a:xfrm>
            <a:off x="359228" y="6444343"/>
            <a:ext cx="70539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From http://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cooervo.github.io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/Algorithms-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DataStructures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BigONotation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index.html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00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315" y="53748"/>
            <a:ext cx="10515600" cy="1325563"/>
          </a:xfrm>
        </p:spPr>
        <p:txBody>
          <a:bodyPr/>
          <a:lstStyle/>
          <a:p>
            <a:r>
              <a:rPr lang="en-US" dirty="0" smtClean="0"/>
              <a:t>Graphical view of growth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34" y="1129402"/>
            <a:ext cx="7780066" cy="5103177"/>
          </a:xfrm>
        </p:spPr>
      </p:pic>
      <p:sp>
        <p:nvSpPr>
          <p:cNvPr id="5" name="Rectangle 4"/>
          <p:cNvSpPr/>
          <p:nvPr/>
        </p:nvSpPr>
        <p:spPr>
          <a:xfrm>
            <a:off x="217715" y="641849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From https://</a:t>
            </a:r>
            <a:r>
              <a:rPr lang="en-US" sz="12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medium.freecodecamp.org</a:t>
            </a:r>
            <a:r>
              <a:rPr lang="en-US" sz="12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/my-first-foray-into-technology-c5b6e83fe8f1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35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1890D83-0EDB-0344-9960-05D24403A98A}" vid="{5EE6E87F-EF31-BD4F-A3EB-C2CA713BC8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285</TotalTime>
  <Words>1241</Words>
  <Application>Microsoft Macintosh PowerPoint</Application>
  <PresentationFormat>Widescreen</PresentationFormat>
  <Paragraphs>162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Cambria Math</vt:lpstr>
      <vt:lpstr>Mangal</vt:lpstr>
      <vt:lpstr>Monaco</vt:lpstr>
      <vt:lpstr>Arial</vt:lpstr>
      <vt:lpstr>Office Theme</vt:lpstr>
      <vt:lpstr>Algorithm Complexity</vt:lpstr>
      <vt:lpstr>The goal</vt:lpstr>
      <vt:lpstr>Why can’t we just time program execution?</vt:lpstr>
      <vt:lpstr>Algorithm complexity to the rescue</vt:lpstr>
      <vt:lpstr>Space vs time complexity</vt:lpstr>
      <vt:lpstr>If not exec time, what do we measure?</vt:lpstr>
      <vt:lpstr>Array sum example</vt:lpstr>
      <vt:lpstr>Sample execution times for T(n)</vt:lpstr>
      <vt:lpstr>Graphical view of growth</vt:lpstr>
      <vt:lpstr>Asymptotic behavior</vt:lpstr>
      <vt:lpstr>Process</vt:lpstr>
      <vt:lpstr>Tips</vt:lpstr>
      <vt:lpstr>Recursive algorithms are trickier</vt:lpstr>
      <vt:lpstr>Linear search</vt:lpstr>
      <vt:lpstr>Don’t count lines of code</vt:lpstr>
      <vt:lpstr>Don’t count lines of code</vt:lpstr>
      <vt:lpstr>PowerPoint Presentation</vt:lpstr>
      <vt:lpstr>Faster than linear search via trees…</vt:lpstr>
      <vt:lpstr>USUALLY faster than linear search</vt:lpstr>
      <vt:lpstr>Careful of loop iteration step size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Complexity</dc:title>
  <dc:creator>Microsoft Office User</dc:creator>
  <cp:lastModifiedBy>Microsoft Office User</cp:lastModifiedBy>
  <cp:revision>67</cp:revision>
  <dcterms:created xsi:type="dcterms:W3CDTF">2019-01-21T17:36:43Z</dcterms:created>
  <dcterms:modified xsi:type="dcterms:W3CDTF">2019-01-21T22:22:16Z</dcterms:modified>
</cp:coreProperties>
</file>