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76" r:id="rId14"/>
    <p:sldId id="277" r:id="rId15"/>
    <p:sldId id="278" r:id="rId16"/>
    <p:sldId id="279" r:id="rId17"/>
    <p:sldId id="280" r:id="rId18"/>
    <p:sldId id="287" r:id="rId19"/>
    <p:sldId id="286" r:id="rId20"/>
    <p:sldId id="284" r:id="rId21"/>
    <p:sldId id="285" r:id="rId22"/>
    <p:sldId id="288" r:id="rId23"/>
    <p:sldId id="289" r:id="rId24"/>
    <p:sldId id="291" r:id="rId25"/>
    <p:sldId id="294" r:id="rId26"/>
    <p:sldId id="292" r:id="rId27"/>
    <p:sldId id="290" r:id="rId28"/>
    <p:sldId id="293" r:id="rId29"/>
    <p:sldId id="295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operations, not time, to make comparisons independent of algorithm </a:t>
            </a:r>
            <a:r>
              <a:rPr lang="en-US" dirty="0" err="1"/>
              <a:t>impl</a:t>
            </a:r>
            <a:r>
              <a:rPr lang="en-US" dirty="0"/>
              <a:t> language, machine speed, etc.</a:t>
            </a:r>
          </a:p>
          <a:p>
            <a:r>
              <a:rPr lang="en-US" dirty="0"/>
              <a:t>We care about growth in effort given growth in input</a:t>
            </a:r>
          </a:p>
          <a:p>
            <a:r>
              <a:rPr lang="en-US" dirty="0"/>
              <a:t>The best picture comes from imagining </a:t>
            </a:r>
            <a:r>
              <a:rPr lang="en-US" i="1" dirty="0"/>
              <a:t>n</a:t>
            </a:r>
            <a:r>
              <a:rPr lang="en-US" dirty="0"/>
              <a:t> getting very big and the worst-case input scenario</a:t>
            </a:r>
          </a:p>
          <a:p>
            <a:r>
              <a:rPr lang="en-US" dirty="0"/>
              <a:t>This asymptotic behavior is called “big O” notation </a:t>
            </a:r>
            <a:r>
              <a:rPr lang="en-US" i="1" dirty="0"/>
              <a:t>O(n)</a:t>
            </a:r>
            <a:endParaRPr lang="en-US" dirty="0"/>
          </a:p>
          <a:p>
            <a:r>
              <a:rPr lang="en-US" dirty="0"/>
              <a:t>Therefore, ignore constants, keep only most important terms:</a:t>
            </a:r>
          </a:p>
          <a:p>
            <a:pPr lvl="1"/>
            <a:r>
              <a:rPr lang="en-US" dirty="0"/>
              <a:t>T(n) = 2n implies O(n)</a:t>
            </a:r>
          </a:p>
          <a:p>
            <a:pPr lvl="1"/>
            <a:r>
              <a:rPr lang="en-US" dirty="0"/>
              <a:t>T(n) = n^3 + kn^2 + </a:t>
            </a:r>
            <a:r>
              <a:rPr lang="en-US" dirty="0" err="1"/>
              <a:t>nlogn</a:t>
            </a:r>
            <a:r>
              <a:rPr lang="en-US" dirty="0"/>
              <a:t> implies O(n^3)</a:t>
            </a:r>
          </a:p>
          <a:p>
            <a:pPr lvl="1"/>
            <a:r>
              <a:rPr lang="en-US" dirty="0"/>
              <a:t>T(n) = k implies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what we are counting as a unit of work</a:t>
            </a:r>
          </a:p>
          <a:p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for example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we’ll compute complexity as a function of </a:t>
            </a:r>
            <a:r>
              <a:rPr lang="en-US" i="1" dirty="0"/>
              <a:t>n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With experience, you’ll be able to go from algorithm description straight to </a:t>
                </a:r>
                <a:r>
                  <a:rPr lang="en-US" i="1" dirty="0"/>
                  <a:t>O(n)</a:t>
                </a:r>
                <a:r>
                  <a:rPr lang="en-US" dirty="0"/>
                  <a:t> by looking at max loop iterations </a:t>
                </a:r>
                <a:r>
                  <a:rPr lang="en-US" dirty="0" err="1"/>
                  <a:t>etc</a:t>
                </a:r>
                <a:r>
                  <a:rPr lang="en-US" dirty="0"/>
                  <a:t>…</a:t>
                </a:r>
              </a:p>
              <a:p>
                <a:r>
                  <a:rPr lang="en-US" dirty="0"/>
                  <a:t>Look for loops and recursion</a:t>
                </a:r>
              </a:p>
              <a:p>
                <a:r>
                  <a:rPr lang="en-US" dirty="0"/>
                  <a:t>Verify a loop steps by constant amount like 1 or k (not </a:t>
                </a:r>
                <a:r>
                  <a:rPr lang="en-US" dirty="0" err="1"/>
                  <a:t>i</a:t>
                </a:r>
                <a:r>
                  <a:rPr lang="en-US" dirty="0"/>
                  <a:t> *= 2)</a:t>
                </a:r>
              </a:p>
              <a:p>
                <a:r>
                  <a:rPr lang="en-US" dirty="0"/>
                  <a:t>Loops nested k deep, going around n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Ask yourself what the maximum amount of work is</a:t>
                </a:r>
              </a:p>
              <a:p>
                <a:pPr lvl="1"/>
                <a:r>
                  <a:rPr lang="en-US" dirty="0"/>
                  <a:t>Touching every element of the list means </a:t>
                </a:r>
                <a:r>
                  <a:rPr lang="en-US" i="1" dirty="0"/>
                  <a:t>O(n)</a:t>
                </a:r>
                <a:r>
                  <a:rPr lang="en-US" dirty="0"/>
                  <a:t>, 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 or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a):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dirty="0"/>
                  <a:t>m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O(nm)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87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n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93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 2)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operating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algorithm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than linear search via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</a:t>
            </a:r>
            <a:r>
              <a:rPr lang="en-US" dirty="0" err="1"/>
              <a:t>num</a:t>
            </a:r>
            <a:r>
              <a:rPr lang="en-US" dirty="0"/>
              <a:t> of values, count comparisons</a:t>
            </a:r>
          </a:p>
          <a:p>
            <a:r>
              <a:rPr lang="en-US" dirty="0"/>
              <a:t>Charge 2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2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9828626"/>
                  </p:ext>
                </p:extLst>
              </p:nvPr>
            </p:nvGraphicFramePr>
            <p:xfrm>
              <a:off x="164386" y="1043415"/>
              <a:ext cx="11846104" cy="51133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n(n-1)/2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iteration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2n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 +</a:t>
                          </a:r>
                          <a:r>
                            <a:rPr lang="en-US" sz="2000" baseline="0" dirty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9828626"/>
                  </p:ext>
                </p:extLst>
              </p:nvPr>
            </p:nvGraphicFramePr>
            <p:xfrm>
              <a:off x="164386" y="1043415"/>
              <a:ext cx="11846104" cy="51133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602" t="-62136" r="-131024" b="-238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034" t="-62136" r="-275000" b="-238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iteration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2n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 +</a:t>
                          </a:r>
                          <a:r>
                            <a:rPr lang="en-US" sz="2000" baseline="0" dirty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0067545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iteration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time.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0067545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1" t="-241379" r="-510738" b="-2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iteration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time.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049927" cy="4592712"/>
          </a:xfrm>
        </p:spPr>
        <p:txBody>
          <a:bodyPr>
            <a:normAutofit/>
          </a:bodyPr>
          <a:lstStyle/>
          <a:p>
            <a:r>
              <a:rPr lang="en-US" dirty="0"/>
              <a:t>Identify unit of work</a:t>
            </a:r>
          </a:p>
          <a:p>
            <a:r>
              <a:rPr lang="en-US" dirty="0"/>
              <a:t>Identify key size indicator</a:t>
            </a:r>
            <a:endParaRPr lang="en-US" i="1" dirty="0"/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pic>
        <p:nvPicPr>
          <p:cNvPr id="7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147A959E-36AB-5C40-8121-13A94329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n (closed form)</a:t>
                </a:r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+ 2</a:t>
                </a:r>
                <a:r>
                  <a:rPr lang="en-US" i="1" dirty="0"/>
                  <a:t>n(n+1) / 2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</a:t>
                </a:r>
                <a:r>
                  <a:rPr lang="en-US" i="1" dirty="0"/>
                  <a:t>n^2 + n = 3n^2 + n</a:t>
                </a:r>
                <a:endParaRPr lang="en-US" dirty="0"/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3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717605" y="6344373"/>
            <a:ext cx="7345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9: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7415" y="5715298"/>
            <a:ext cx="10230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Exercise</a:t>
            </a:r>
            <a:r>
              <a:rPr lang="en-US" sz="2400" dirty="0"/>
              <a:t>: What is complexity? Show recurrence relation then closed form.</a:t>
            </a:r>
          </a:p>
        </p:txBody>
      </p:sp>
    </p:spTree>
    <p:extLst>
      <p:ext uri="{BB962C8B-B14F-4D97-AF65-F5344CB8AC3E}">
        <p14:creationId xmlns:p14="http://schemas.microsoft.com/office/powerpoint/2010/main" val="1016287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2815119" y="4814850"/>
            <a:ext cx="512680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print(left, right)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</p:spTree>
    <p:extLst>
      <p:ext uri="{BB962C8B-B14F-4D97-AF65-F5344CB8AC3E}">
        <p14:creationId xmlns:p14="http://schemas.microsoft.com/office/powerpoint/2010/main" val="545441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Identify unit of work, key size indicator</a:t>
            </a:r>
            <a:endParaRPr lang="en-US" i="1" dirty="0"/>
          </a:p>
          <a:p>
            <a:pPr lvl="1"/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lvl="1"/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measures the amount of storage necessary to execute an algorithm as a function of input size</a:t>
            </a:r>
          </a:p>
          <a:p>
            <a:r>
              <a:rPr lang="en-US" dirty="0"/>
              <a:t>Time complexity measures the amount of time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array accesses (memory is slow) and floating-point additions</a:t>
                </a:r>
              </a:p>
              <a:p>
                <a:r>
                  <a:rPr lang="en-US" dirty="0"/>
                  <a:t>Charge two operations to a single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1+1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2" y="580344"/>
            <a:ext cx="8513703" cy="5809569"/>
          </a:xfrm>
        </p:spPr>
      </p:pic>
      <p:sp>
        <p:nvSpPr>
          <p:cNvPr id="6" name="Rectangle 5"/>
          <p:cNvSpPr/>
          <p:nvPr/>
        </p:nvSpPr>
        <p:spPr>
          <a:xfrm>
            <a:off x="359228" y="644434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http://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cooervo.github.io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/Algorithms-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DataStructures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BigONotation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index.html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217715" y="64184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https://</a:t>
            </a:r>
            <a:r>
              <a:rPr lang="en-US" sz="12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medium.freecodecamp.org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607</TotalTime>
  <Words>2799</Words>
  <Application>Microsoft Macintosh PowerPoint</Application>
  <PresentationFormat>Widescreen</PresentationFormat>
  <Paragraphs>326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Mangal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Asymptotic behavior</vt:lpstr>
      <vt:lpstr>Process</vt:lpstr>
      <vt:lpstr>Tips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Faster than linear search via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Binary search</vt:lpstr>
      <vt:lpstr>Compare to (tail-)recursive version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Microsoft Office User</cp:lastModifiedBy>
  <cp:revision>136</cp:revision>
  <cp:lastPrinted>2019-01-30T19:30:32Z</cp:lastPrinted>
  <dcterms:created xsi:type="dcterms:W3CDTF">2019-01-21T17:36:43Z</dcterms:created>
  <dcterms:modified xsi:type="dcterms:W3CDTF">2019-01-30T19:30:34Z</dcterms:modified>
</cp:coreProperties>
</file>