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57" r:id="rId4"/>
    <p:sldId id="267" r:id="rId5"/>
    <p:sldId id="270" r:id="rId6"/>
    <p:sldId id="269" r:id="rId7"/>
    <p:sldId id="272" r:id="rId8"/>
    <p:sldId id="274" r:id="rId9"/>
    <p:sldId id="275" r:id="rId10"/>
    <p:sldId id="273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44"/>
    <p:restoredTop sz="94740"/>
  </p:normalViewPr>
  <p:slideViewPr>
    <p:cSldViewPr snapToGrid="0" snapToObjects="1">
      <p:cViewPr varScale="1">
        <p:scale>
          <a:sx n="117" d="100"/>
          <a:sy n="117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52FB7A-F12B-CD4D-8559-650F4868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88CBB88-B56E-EA42-A61B-D3AB7F012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9696A1-F8B2-954E-A5DA-2331840D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7D1E7E-83ED-BD4B-A5AF-D8AC09D68B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C0CB5C-B84A-514A-A5A0-C5AC9E73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574622-2C96-C042-83BF-1A726042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AD0108-3981-1549-A4CB-4D0FE6F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E5A093-2AD2-9349-B50A-B7B88209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F4A06B-5DBB-424F-86C1-EE1F0C6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13209C-1F52-C646-8EE1-58E8EB8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82EF7B-DC76-6F4E-8772-BDFDBF4B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40C42BC-E1BF-794A-BEEC-43711763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4FC45AD-B77B-694D-92CA-D4FA914D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8149C7-B7AF-EE43-98CF-1D7CBDC4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E26FA7-F97E-754E-B4CA-D37F6E57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7E1139-0060-E346-9F3F-28F3A52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8803A6-7D46-8F41-8AFA-F2DCEB5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CB9CE8-C78D-C445-BCD6-A816A89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8F461B-9225-E941-B67E-F1CFC15D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AF1779-EEC5-F146-A237-5649452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DDC0FB-2EE9-7F42-B0DF-CFF627C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56AC19-07B6-0644-A04B-3160E528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B01923-58A4-F843-9053-52A8CD13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87314D-7828-F741-9D95-55EC91A6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2D0851-13E6-424D-9C2E-1FAE4644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0D49C9-EC39-7F42-A3C5-326D1EF2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AA3E1F-D8B9-BF42-8A66-0B4BB621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FF2411-0A6B-CE40-888E-DF685105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A4D581-7115-1543-BEFA-9BDA990C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E2641F9-C3D3-084B-B988-17CA1EA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AD4858C-8C04-8743-B0F9-F0067798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361CAC-0734-F24D-9D05-BAA72489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8E1E6B-81D0-B64C-A830-30B6E40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B405A4-EAA4-5447-AAB9-39AC9B0B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6A46CB-5940-1340-AE42-99C42BBA8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AABB1F0-6F50-BD42-93D9-BCBB5339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26D6CE6-9799-C543-AE82-CE9E9ED9B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5E3C5AE-6923-5E44-AA54-47980E12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4AFB1E3-6828-E94D-AAA8-F7B6244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81DD239-2AB5-E34B-9A56-32C9F61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FD57B6-4625-2149-BB04-01245493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067FAF0-5A46-1542-A59B-4155824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561CD37-7AB8-114F-B8A6-4119540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4264D7-8895-EE45-9658-C5FF8F42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F8BB7FA-2258-C64B-9A1D-81683476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07C2AD0-8E67-9E4C-A046-98757BA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9EE54A-96EF-5D44-ABA5-5EDA7C0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0CAFB7-F9F1-984C-8249-31FF41D0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B2E12F-F459-C348-A8E3-36E8F0A4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399425A-00AD-904F-AB89-EDD4C258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3D3BF2-FBC9-5649-9190-E1C778FE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4A4D89-3A9B-2B45-87F5-3F69071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77A05E-3521-3141-96F8-AC86CB2F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59E5D8-D804-C44E-9873-BF2EF3C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E226E2-A399-FD45-ACF1-DBE31FCC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5132876-E772-7942-AF60-F9248CEB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9E69457-B63D-0B4C-BD6B-44AC10E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58CAADF-CF61-2C42-B5B5-FB24616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5966FA6-0481-E74C-B020-CE2EC5AD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D2DEF36-CDDB-4C49-A6CD-A99D898F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4B4B30-356C-9846-B509-AC7C68F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1B3BF9-B9A0-8240-889B-D82F503CE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B03E69-EC06-8B44-9E5D-DAAB988B5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C6A4C2-258B-1E46-850A-BA76C2CB7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606D4DA-1395-A54D-AB1D-F496808E620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Algorithm Complexity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“How long is this </a:t>
            </a:r>
            <a:r>
              <a:rPr lang="en-US" dirty="0" err="1" smtClean="0"/>
              <a:t>gonna</a:t>
            </a:r>
            <a:r>
              <a:rPr lang="en-US" dirty="0" smtClean="0"/>
              <a:t> take?”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</a:t>
            </a:r>
            <a:r>
              <a:rPr lang="en-US" dirty="0" smtClean="0"/>
              <a:t>Parr</a:t>
            </a:r>
          </a:p>
          <a:p>
            <a:r>
              <a:rPr lang="en-US" dirty="0" smtClean="0"/>
              <a:t>MSDS program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University of San </a:t>
            </a:r>
            <a:r>
              <a:rPr lang="en-US" b="1" dirty="0" smtClean="0"/>
              <a:t>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count operations, not time, to make comparisons independent of algorithm </a:t>
            </a:r>
            <a:r>
              <a:rPr lang="en-US" dirty="0" err="1" smtClean="0"/>
              <a:t>impl</a:t>
            </a:r>
            <a:r>
              <a:rPr lang="en-US" dirty="0" smtClean="0"/>
              <a:t> language, machine speed, etc.</a:t>
            </a:r>
          </a:p>
          <a:p>
            <a:r>
              <a:rPr lang="en-US" dirty="0" smtClean="0"/>
              <a:t>We care about growth in effort given growth in input</a:t>
            </a:r>
          </a:p>
          <a:p>
            <a:r>
              <a:rPr lang="en-US" dirty="0" smtClean="0"/>
              <a:t>The best picture comes from imagining </a:t>
            </a:r>
            <a:r>
              <a:rPr lang="en-US" i="1" dirty="0" smtClean="0"/>
              <a:t>n</a:t>
            </a:r>
            <a:r>
              <a:rPr lang="en-US" dirty="0" smtClean="0"/>
              <a:t> getting very big and the worst-case input scenario</a:t>
            </a:r>
          </a:p>
          <a:p>
            <a:r>
              <a:rPr lang="en-US" dirty="0" smtClean="0"/>
              <a:t>This asymptotic behavior is called “big O” notation </a:t>
            </a:r>
            <a:r>
              <a:rPr lang="en-US" i="1" dirty="0" smtClean="0"/>
              <a:t>O(n)</a:t>
            </a:r>
            <a:endParaRPr lang="en-US" dirty="0"/>
          </a:p>
          <a:p>
            <a:r>
              <a:rPr lang="en-US" dirty="0"/>
              <a:t>Therefore, </a:t>
            </a:r>
            <a:r>
              <a:rPr lang="en-US" dirty="0" smtClean="0"/>
              <a:t>ignore constants, keep </a:t>
            </a:r>
            <a:r>
              <a:rPr lang="en-US" dirty="0"/>
              <a:t>only most important </a:t>
            </a:r>
            <a:r>
              <a:rPr lang="en-US" dirty="0" smtClean="0"/>
              <a:t>terms:</a:t>
            </a:r>
          </a:p>
          <a:p>
            <a:pPr lvl="1"/>
            <a:r>
              <a:rPr lang="en-US" dirty="0" smtClean="0"/>
              <a:t>T(n</a:t>
            </a:r>
            <a:r>
              <a:rPr lang="en-US" dirty="0"/>
              <a:t>) = </a:t>
            </a:r>
            <a:r>
              <a:rPr lang="en-US" dirty="0" smtClean="0"/>
              <a:t>2n implies O(n)</a:t>
            </a:r>
          </a:p>
          <a:p>
            <a:pPr lvl="1"/>
            <a:r>
              <a:rPr lang="en-US" dirty="0" smtClean="0"/>
              <a:t>T(n) = n^3 + kn^2 + </a:t>
            </a:r>
            <a:r>
              <a:rPr lang="en-US" dirty="0" err="1" smtClean="0"/>
              <a:t>nlogn</a:t>
            </a:r>
            <a:r>
              <a:rPr lang="en-US" dirty="0" smtClean="0"/>
              <a:t> implies O(n^3)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454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we counting as a unit of work? float ops? comparisons? swaps? touching nodes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</a:t>
            </a:r>
            <a:r>
              <a:rPr lang="en-US" dirty="0"/>
              <a:t>are the key </a:t>
            </a:r>
            <a:r>
              <a:rPr lang="en-US" dirty="0" err="1"/>
              <a:t>vars</a:t>
            </a:r>
            <a:r>
              <a:rPr lang="en-US" dirty="0"/>
              <a:t> of problem size? n? n, m?</a:t>
            </a:r>
          </a:p>
        </p:txBody>
      </p:sp>
    </p:spTree>
    <p:extLst>
      <p:ext uri="{BB962C8B-B14F-4D97-AF65-F5344CB8AC3E}">
        <p14:creationId xmlns:p14="http://schemas.microsoft.com/office/powerpoint/2010/main" val="171617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“algorithms + data structures = programs”</a:t>
            </a:r>
          </a:p>
          <a:p>
            <a:r>
              <a:rPr lang="en-US" dirty="0" smtClean="0"/>
              <a:t>Get a feel for algorithm performance operating on a specific data structure or structures</a:t>
            </a:r>
          </a:p>
          <a:p>
            <a:r>
              <a:rPr lang="en-US" dirty="0" smtClean="0"/>
              <a:t>Be able to meaningfully compare multiple algorithms’ performance across a wide variety of input sizes</a:t>
            </a:r>
          </a:p>
          <a:p>
            <a:r>
              <a:rPr lang="en-US" dirty="0" smtClean="0"/>
              <a:t>Analyze best, typical, and worst-case behavior</a:t>
            </a:r>
          </a:p>
          <a:p>
            <a:r>
              <a:rPr lang="en-US" dirty="0"/>
              <a:t>R</a:t>
            </a:r>
            <a:r>
              <a:rPr lang="en-US" dirty="0" smtClean="0"/>
              <a:t>educing algorithm complexity is by far the most effective strategy for improving algorithm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85EBC6-4BD2-BC44-A1AC-AF91420A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01" y="365125"/>
            <a:ext cx="10847799" cy="1325563"/>
          </a:xfrm>
        </p:spPr>
        <p:txBody>
          <a:bodyPr/>
          <a:lstStyle/>
          <a:p>
            <a:r>
              <a:rPr lang="en-US" dirty="0" smtClean="0"/>
              <a:t>Why can’t </a:t>
            </a:r>
            <a:r>
              <a:rPr lang="en-US" dirty="0"/>
              <a:t>we just time program execution?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86806C-58D4-C149-BBDA-6F730B8C6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01" y="1805076"/>
            <a:ext cx="11155167" cy="4351338"/>
          </a:xfrm>
        </p:spPr>
        <p:txBody>
          <a:bodyPr/>
          <a:lstStyle/>
          <a:p>
            <a:r>
              <a:rPr lang="en-US" dirty="0" smtClean="0"/>
              <a:t>Execution time is a single snapshot that measures:</a:t>
            </a:r>
          </a:p>
          <a:p>
            <a:pPr lvl="1"/>
            <a:r>
              <a:rPr lang="en-US" dirty="0" smtClean="0"/>
              <a:t>Choice of specific data structure(s)</a:t>
            </a:r>
            <a:endParaRPr lang="en-US" dirty="0" smtClean="0"/>
          </a:p>
          <a:p>
            <a:pPr lvl="1"/>
            <a:r>
              <a:rPr lang="en-US" dirty="0" smtClean="0"/>
              <a:t>Machine processor speed, memory bandwidth, possibly disk speed</a:t>
            </a:r>
          </a:p>
          <a:p>
            <a:pPr lvl="1"/>
            <a:r>
              <a:rPr lang="en-US" dirty="0" smtClean="0"/>
              <a:t>Implementation language (in)efficiency (e.g., Python vs C)</a:t>
            </a:r>
          </a:p>
          <a:p>
            <a:pPr lvl="1"/>
            <a:r>
              <a:rPr lang="en-US" dirty="0" smtClean="0"/>
              <a:t>One possible input (is it the best or worst-case scenario?)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 possible input size</a:t>
            </a:r>
            <a:endParaRPr lang="en-US" dirty="0"/>
          </a:p>
          <a:p>
            <a:r>
              <a:rPr lang="en-US" dirty="0" smtClean="0"/>
              <a:t>And, we have to actually implement an algorithm in order to time it</a:t>
            </a:r>
          </a:p>
          <a:p>
            <a:r>
              <a:rPr lang="en-US" dirty="0" smtClean="0"/>
              <a:t>(Measuring exec time is still useful)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9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complexity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Complexity analysis encapsulates an algorithm’s performance across a wide variety of inputs and input sizes,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a sense, complexity analysis predicts future performance of your algorithm as, say, your company grows and the number of users on your website gets larger (be afraid of non-linear </a:t>
            </a:r>
            <a:r>
              <a:rPr lang="en-US" dirty="0" err="1" smtClean="0"/>
              <a:t>alg’s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can compare performance of two algorithms </a:t>
            </a:r>
            <a:r>
              <a:rPr lang="en-US" dirty="0"/>
              <a:t>without having to implement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Comparisons are independent of machine speed, implementation language, and any optimization work done by the programmer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7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vs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Space complexity measures the amount of storage necessary to execute an algorithm as a function of input size</a:t>
            </a:r>
          </a:p>
          <a:p>
            <a:r>
              <a:rPr lang="en-US" dirty="0" smtClean="0"/>
              <a:t>Time complexity measures the amount of time necessary to execute an algorithm</a:t>
            </a:r>
            <a:r>
              <a:rPr lang="en-US" dirty="0"/>
              <a:t> as a function of input size</a:t>
            </a:r>
            <a:endParaRPr lang="en-US" dirty="0" smtClean="0"/>
          </a:p>
          <a:p>
            <a:r>
              <a:rPr lang="en-US" dirty="0" smtClean="0"/>
              <a:t>There is often a trade-off between using more memory and increasing speed</a:t>
            </a:r>
          </a:p>
          <a:p>
            <a:r>
              <a:rPr lang="en-US" dirty="0" smtClean="0"/>
              <a:t>Be aware that space complexity is a thing, but we will focus on time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2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not exec time, what do we measure?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count fundamental operations of work; e.g., comparisons, floating-point operations, visiting nodes, swapping array elements.</a:t>
            </a:r>
          </a:p>
          <a:p>
            <a:r>
              <a:rPr lang="en-US" dirty="0" smtClean="0"/>
              <a:t>For example, in sorting, we (usually) count the number of comparisons required to sort </a:t>
            </a:r>
            <a:r>
              <a:rPr lang="en-US" i="1" dirty="0" smtClean="0"/>
              <a:t>n</a:t>
            </a:r>
            <a:r>
              <a:rPr lang="en-US" dirty="0" smtClean="0"/>
              <a:t> elements.</a:t>
            </a:r>
          </a:p>
          <a:p>
            <a:r>
              <a:rPr lang="en-US" dirty="0" smtClean="0"/>
              <a:t>Of primary interest is growth: how many more operations are required for each increase in input size</a:t>
            </a:r>
          </a:p>
          <a:p>
            <a:r>
              <a:rPr lang="en-US" dirty="0" smtClean="0"/>
              <a:t>If it takes 2 operations for input of size 2, how many operations are needed for input of size 3? Is it 3, 4, 8, or worse?</a:t>
            </a:r>
          </a:p>
          <a:p>
            <a:r>
              <a:rPr lang="en-US" dirty="0" smtClean="0"/>
              <a:t>Define </a:t>
            </a:r>
            <a:r>
              <a:rPr lang="en-US" i="1" dirty="0" smtClean="0"/>
              <a:t>T(n)</a:t>
            </a:r>
            <a:r>
              <a:rPr lang="en-US" dirty="0" smtClean="0"/>
              <a:t> = total operations required to operate on size </a:t>
            </a:r>
            <a:r>
              <a:rPr lang="en-US" i="1" dirty="0" smtClean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5880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sum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count array accesses (memory is slow) and floating-point additions</a:t>
                </a:r>
              </a:p>
              <a:p>
                <a:r>
                  <a:rPr lang="en-US" dirty="0" smtClean="0"/>
                  <a:t>Charge two operations to each iteration (it’s like accounting)</a:t>
                </a:r>
              </a:p>
              <a:p>
                <a:r>
                  <a:rPr lang="en-US" i="1" dirty="0" smtClean="0"/>
                  <a:t>T(n)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mr-IN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mr-IN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mr-IN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1+1</m:t>
                        </m:r>
                      </m:e>
                    </m:nary>
                  </m:oMath>
                </a14:m>
                <a:r>
                  <a:rPr lang="en-US" dirty="0" smtClean="0"/>
                  <a:t> = 2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which gives us great performance info!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764379" y="4210331"/>
            <a:ext cx="363705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s = 0.0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s = s + a[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]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51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353333"/>
            <a:ext cx="10515600" cy="1325563"/>
          </a:xfrm>
        </p:spPr>
        <p:txBody>
          <a:bodyPr/>
          <a:lstStyle/>
          <a:p>
            <a:r>
              <a:rPr lang="en-US" dirty="0" smtClean="0"/>
              <a:t>Sample execution times for </a:t>
            </a:r>
            <a:r>
              <a:rPr lang="en-US" dirty="0"/>
              <a:t>T(n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2" y="580344"/>
            <a:ext cx="8513703" cy="5809569"/>
          </a:xfrm>
        </p:spPr>
      </p:pic>
      <p:sp>
        <p:nvSpPr>
          <p:cNvPr id="6" name="Rectangle 5"/>
          <p:cNvSpPr/>
          <p:nvPr/>
        </p:nvSpPr>
        <p:spPr>
          <a:xfrm>
            <a:off x="359228" y="6444343"/>
            <a:ext cx="70539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From http://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cooervo.github.io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/Algorithms-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DataStructures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BigONotation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index.html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00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315" y="53748"/>
            <a:ext cx="10515600" cy="1325563"/>
          </a:xfrm>
        </p:spPr>
        <p:txBody>
          <a:bodyPr/>
          <a:lstStyle/>
          <a:p>
            <a:r>
              <a:rPr lang="en-US" dirty="0" smtClean="0"/>
              <a:t>Graphical view of growth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34" y="1129402"/>
            <a:ext cx="7780066" cy="5103177"/>
          </a:xfrm>
        </p:spPr>
      </p:pic>
      <p:sp>
        <p:nvSpPr>
          <p:cNvPr id="5" name="Rectangle 4"/>
          <p:cNvSpPr/>
          <p:nvPr/>
        </p:nvSpPr>
        <p:spPr>
          <a:xfrm>
            <a:off x="217715" y="641849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From https://</a:t>
            </a:r>
            <a:r>
              <a:rPr lang="en-US" sz="12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medium.freecodecamp.org</a:t>
            </a:r>
            <a:r>
              <a:rPr lang="en-US" sz="12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/my-first-foray-into-technology-c5b6e83fe8f1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5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1890D83-0EDB-0344-9960-05D24403A98A}" vid="{5EE6E87F-EF31-BD4F-A3EB-C2CA713BC8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85</TotalTime>
  <Words>618</Words>
  <Application>Microsoft Macintosh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Cambria Math</vt:lpstr>
      <vt:lpstr>Mangal</vt:lpstr>
      <vt:lpstr>Monaco</vt:lpstr>
      <vt:lpstr>Arial</vt:lpstr>
      <vt:lpstr>Office Theme</vt:lpstr>
      <vt:lpstr>Algorithm Complexity</vt:lpstr>
      <vt:lpstr>The goal</vt:lpstr>
      <vt:lpstr>Why can’t we just time program execution?</vt:lpstr>
      <vt:lpstr>Algorithm complexity to the rescue</vt:lpstr>
      <vt:lpstr>Space vs time complexity</vt:lpstr>
      <vt:lpstr>If not exec time, what do we measure?</vt:lpstr>
      <vt:lpstr>Array sum example</vt:lpstr>
      <vt:lpstr>Sample execution times for T(n)</vt:lpstr>
      <vt:lpstr>Graphical view of growth</vt:lpstr>
      <vt:lpstr>Asymptotic behavior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Complexity</dc:title>
  <dc:creator>Microsoft Office User</dc:creator>
  <cp:lastModifiedBy>Microsoft Office User</cp:lastModifiedBy>
  <cp:revision>29</cp:revision>
  <dcterms:created xsi:type="dcterms:W3CDTF">2019-01-21T17:36:43Z</dcterms:created>
  <dcterms:modified xsi:type="dcterms:W3CDTF">2019-01-21T19:01:44Z</dcterms:modified>
</cp:coreProperties>
</file>