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4" r:id="rId6"/>
    <p:sldId id="261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7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5701-09A7-4385-A9E2-CEE17FFC6B1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8B7A-4923-47C6-8108-10F28613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QSAR : Quantitative Structure-Activity Relationship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QSPR: Quantitative Structure-Property relationship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QSTR: Quantitative Structure-Toxicity relationship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35178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Descriptors – properties or features</a:t>
            </a:r>
          </a:p>
          <a:p>
            <a:endParaRPr lang="en-US" dirty="0"/>
          </a:p>
          <a:p>
            <a:r>
              <a:rPr lang="en-US" dirty="0" smtClean="0"/>
              <a:t>Physicochemical </a:t>
            </a:r>
          </a:p>
          <a:p>
            <a:r>
              <a:rPr lang="en-US" dirty="0" smtClean="0"/>
              <a:t>Electronic </a:t>
            </a:r>
          </a:p>
          <a:p>
            <a:r>
              <a:rPr lang="en-US" dirty="0" smtClean="0"/>
              <a:t>Steric </a:t>
            </a:r>
          </a:p>
          <a:p>
            <a:r>
              <a:rPr lang="en-US" dirty="0" err="1" smtClean="0"/>
              <a:t>Liphophilicity</a:t>
            </a:r>
            <a:endParaRPr lang="en-US" dirty="0" smtClean="0"/>
          </a:p>
          <a:p>
            <a:r>
              <a:rPr lang="en-US" dirty="0" smtClean="0"/>
              <a:t>Hydrogen bonding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 smtClean="0"/>
              <a:t>Charge</a:t>
            </a:r>
          </a:p>
          <a:p>
            <a:r>
              <a:rPr lang="en-US" dirty="0" err="1" smtClean="0"/>
              <a:t>Polarizability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457" y="5486399"/>
            <a:ext cx="8631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Mathematical relationship between a biological activity of a molecular system (exp. Value)</a:t>
            </a:r>
          </a:p>
          <a:p>
            <a:endParaRPr lang="en-US" dirty="0" smtClean="0"/>
          </a:p>
          <a:p>
            <a:r>
              <a:rPr lang="en-US" dirty="0" smtClean="0"/>
              <a:t>and its descriptors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0" y="2895600"/>
            <a:ext cx="5158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used to predict the activity of new compound</a:t>
            </a:r>
          </a:p>
          <a:p>
            <a:r>
              <a:rPr lang="en-US" dirty="0" smtClean="0"/>
              <a:t>Can synthesize a molecule according to the required </a:t>
            </a:r>
          </a:p>
          <a:p>
            <a:r>
              <a:rPr lang="en-US" dirty="0" smtClean="0"/>
              <a:t>Property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Difficult to predict descriptor for the desired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814" y="577334"/>
            <a:ext cx="8559266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QSAR:</a:t>
            </a:r>
          </a:p>
          <a:p>
            <a:r>
              <a:rPr lang="en-US" dirty="0" smtClean="0"/>
              <a:t>1) Synthesize a compound and evaluate its biological activities (</a:t>
            </a:r>
            <a:r>
              <a:rPr lang="en-US" dirty="0" err="1" smtClean="0"/>
              <a:t>Chloro</a:t>
            </a:r>
            <a:r>
              <a:rPr lang="en-US" dirty="0" smtClean="0"/>
              <a:t> benzene)</a:t>
            </a:r>
          </a:p>
          <a:p>
            <a:r>
              <a:rPr lang="en-US" dirty="0" smtClean="0"/>
              <a:t>2) Provide the data (physical/chemical properties for simulation-descriptor) and </a:t>
            </a:r>
          </a:p>
          <a:p>
            <a:r>
              <a:rPr lang="en-US" dirty="0" smtClean="0"/>
              <a:t>establish the relationship between properties and performance</a:t>
            </a:r>
          </a:p>
          <a:p>
            <a:r>
              <a:rPr lang="en-US" dirty="0" smtClean="0"/>
              <a:t>3) Compute the data for other substituents depending the property of functional groups. </a:t>
            </a:r>
          </a:p>
          <a:p>
            <a:r>
              <a:rPr lang="en-US" dirty="0" smtClean="0"/>
              <a:t>4) Synthesize those compounds that has the probability of exhibiting higher performance</a:t>
            </a:r>
          </a:p>
          <a:p>
            <a:r>
              <a:rPr lang="en-US" sz="2800" b="1" dirty="0" smtClean="0"/>
              <a:t>5) SAVE MONEY AND TIME</a:t>
            </a:r>
          </a:p>
          <a:p>
            <a:endParaRPr lang="en-US" dirty="0"/>
          </a:p>
          <a:p>
            <a:r>
              <a:rPr lang="en-US" dirty="0" smtClean="0"/>
              <a:t>OLD METHOD: Synthesize 100 compounds and test biological activity for each</a:t>
            </a:r>
          </a:p>
          <a:p>
            <a:r>
              <a:rPr lang="en-US" dirty="0" smtClean="0"/>
              <a:t>COMPUTATIONAL METHOD: Select 10 compounds that shows higher value from </a:t>
            </a:r>
          </a:p>
          <a:p>
            <a:r>
              <a:rPr lang="en-US" dirty="0" smtClean="0"/>
              <a:t>computational method and reiterate the experiments only with these compounds </a:t>
            </a:r>
          </a:p>
          <a:p>
            <a:r>
              <a:rPr lang="en-US" dirty="0" smtClean="0"/>
              <a:t>and select the best.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9" t="25885" r="16508" b="19882"/>
          <a:stretch/>
        </p:blipFill>
        <p:spPr bwMode="auto">
          <a:xfrm>
            <a:off x="397751" y="4343400"/>
            <a:ext cx="4707806" cy="231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50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1882" r="19705" b="12294"/>
          <a:stretch/>
        </p:blipFill>
        <p:spPr bwMode="auto">
          <a:xfrm>
            <a:off x="914400" y="838200"/>
            <a:ext cx="7516906" cy="501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46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5412" r="31060" b="14903"/>
          <a:stretch/>
        </p:blipFill>
        <p:spPr bwMode="auto">
          <a:xfrm>
            <a:off x="228601" y="533400"/>
            <a:ext cx="7060474" cy="454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66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7" t="25236" r="18383" b="23411"/>
          <a:stretch/>
        </p:blipFill>
        <p:spPr bwMode="auto">
          <a:xfrm>
            <a:off x="152400" y="1143000"/>
            <a:ext cx="8713695" cy="391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4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3" t="23647" r="15957" b="16353"/>
          <a:stretch/>
        </p:blipFill>
        <p:spPr bwMode="auto">
          <a:xfrm>
            <a:off x="609600" y="762000"/>
            <a:ext cx="828338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9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0525"/>
            <a:ext cx="8401050" cy="641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2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62579"/>
            <a:ext cx="3610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Geometry Optimization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770180" y="1156037"/>
            <a:ext cx="51668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Provide the details of bond length, </a:t>
            </a:r>
          </a:p>
          <a:p>
            <a:r>
              <a:rPr lang="en-US" dirty="0" smtClean="0"/>
              <a:t>bond angle, stearic hindrance, molecular interactions</a:t>
            </a:r>
          </a:p>
          <a:p>
            <a:r>
              <a:rPr lang="en-US" dirty="0" smtClean="0"/>
              <a:t>2) Obtain the various conformations </a:t>
            </a:r>
          </a:p>
          <a:p>
            <a:r>
              <a:rPr lang="en-US" dirty="0" smtClean="0"/>
              <a:t>(geometry of the molecule)</a:t>
            </a:r>
          </a:p>
          <a:p>
            <a:r>
              <a:rPr lang="en-US" dirty="0" smtClean="0"/>
              <a:t>3) Computed Gibbs free energy values are obtained. </a:t>
            </a:r>
          </a:p>
          <a:p>
            <a:r>
              <a:rPr lang="en-US" dirty="0" smtClean="0"/>
              <a:t>4) The lowest is chosen as stabilized conformation. </a:t>
            </a:r>
          </a:p>
          <a:p>
            <a:endParaRPr lang="en-US" dirty="0"/>
          </a:p>
        </p:txBody>
      </p:sp>
      <p:pic>
        <p:nvPicPr>
          <p:cNvPr id="7172" name="Picture 4" descr="Energy Minimization - an overview | ScienceDirect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6" y="533400"/>
            <a:ext cx="355654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he effect of anatase TiO2 surface structure on the behavior of ethanol  adsorption and its initial dissociation step: A DFT study - ScienceDir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352800" cy="323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Theoretical Kinetic Study of the Unimolecular Keto–Enol Tautomerism  Propen-2-ol ↔ Acetone. Pressure Effects and Implications in the Pyrolysis  of tert- and 2-Butanol | The Journal of Physical Chemistry 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49247"/>
            <a:ext cx="3962400" cy="30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9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794266"/>
            <a:ext cx="3305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Cost and Efficiency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1589" y="1524000"/>
            <a:ext cx="89134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Efficiency: Validation of theory and computational modeling/results</a:t>
            </a:r>
          </a:p>
          <a:p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Carry out the reaction and monitor the selectivity/yield of the products. In case,</a:t>
            </a:r>
          </a:p>
          <a:p>
            <a:r>
              <a:rPr lang="en-US" dirty="0" smtClean="0"/>
              <a:t>some discrepancy exists to identify the products, the computational method can be used to </a:t>
            </a:r>
          </a:p>
          <a:p>
            <a:r>
              <a:rPr lang="en-US" dirty="0" smtClean="0"/>
              <a:t>identify it (isomers). </a:t>
            </a:r>
          </a:p>
          <a:p>
            <a:endParaRPr lang="en-US" dirty="0"/>
          </a:p>
          <a:p>
            <a:r>
              <a:rPr lang="en-US" dirty="0" smtClean="0"/>
              <a:t>(2) Provide the descriptors for the system and calculate the formation energies of products. </a:t>
            </a:r>
          </a:p>
          <a:p>
            <a:r>
              <a:rPr lang="en-US" dirty="0" smtClean="0"/>
              <a:t>Accordingly,  design the experiments/reaction conditions to yield less amount of byproducts. </a:t>
            </a:r>
          </a:p>
          <a:p>
            <a:endParaRPr lang="en-US" dirty="0"/>
          </a:p>
          <a:p>
            <a:r>
              <a:rPr lang="en-US" dirty="0" smtClean="0"/>
              <a:t>(3) If the byproducts are toxic in nature, then alternative substrate/substituents should be</a:t>
            </a:r>
          </a:p>
          <a:p>
            <a:r>
              <a:rPr lang="en-US" dirty="0" smtClean="0"/>
              <a:t>chosen from the computational system without altering the reaction pathways.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618" y="4876800"/>
            <a:ext cx="6398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COST:</a:t>
            </a:r>
          </a:p>
          <a:p>
            <a:r>
              <a:rPr lang="en-US" dirty="0" smtClean="0"/>
              <a:t>CONSTANT COST: Execution time independent of descriptors. </a:t>
            </a:r>
          </a:p>
          <a:p>
            <a:r>
              <a:rPr lang="en-US" dirty="0" smtClean="0"/>
              <a:t>(small molecules/simple calculations)</a:t>
            </a:r>
          </a:p>
          <a:p>
            <a:endParaRPr lang="en-US" dirty="0" smtClean="0"/>
          </a:p>
          <a:p>
            <a:r>
              <a:rPr lang="en-US" dirty="0" smtClean="0"/>
              <a:t>LOGARITHMIC COST:  Execution time is dependent on descriptors. </a:t>
            </a:r>
          </a:p>
          <a:p>
            <a:r>
              <a:rPr lang="en-US" dirty="0" smtClean="0"/>
              <a:t>(Complex molecules/Calculations)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355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QSAR : Quantitative Structure-Activity Relationship QSPR: Quantitative Structure-Property relationship QSTR: Quantitative Structure-Toxicity relationship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QSAR : Quan</dc:title>
  <dc:creator>Admin</dc:creator>
  <cp:lastModifiedBy>Admin</cp:lastModifiedBy>
  <cp:revision>18</cp:revision>
  <dcterms:created xsi:type="dcterms:W3CDTF">2023-03-06T16:43:30Z</dcterms:created>
  <dcterms:modified xsi:type="dcterms:W3CDTF">2023-03-10T04:36:12Z</dcterms:modified>
</cp:coreProperties>
</file>