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4" r:id="rId7"/>
    <p:sldId id="265" r:id="rId8"/>
    <p:sldId id="262" r:id="rId9"/>
    <p:sldId id="266" r:id="rId10"/>
    <p:sldId id="267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3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3D5FC3-97C2-B267-DEFE-9ED7974EB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99440C-84C7-F047-E041-EF454C6C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C73D2E-9B68-8032-8EFF-CFB97618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C690B-703A-6C37-30B0-BE57E66D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B60FEB-A56D-D066-D99C-4C646460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BA33-B7BE-6C05-3D48-069717B0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1AF8C7-3129-5AF2-2910-25A38E3EC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89151F-56C1-9CBC-48F8-C1F98C0E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227939-28CC-5B36-E149-9FE1C7A9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09E96-DCED-D8BF-0FD0-55A03806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9500B8-B1F0-42CD-2A6F-42DB92E3D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4073DF-C3B6-89F7-DFAA-3CF815A31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6F77BC-536C-9E3D-F157-606FB06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D43EFA-1931-E8A8-6F3E-1CA9C15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01B9BB-82C8-3B37-D861-8A41BC51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3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DBDB4-9F84-5E1A-FCAA-E2C705CB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2CDC4-80F5-32C9-4D8F-BBC1ACBED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EE5A-8C70-90F3-3EE3-B5FC5125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77A2F9-6DB7-4ED6-10F4-461612CD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375F96-04DE-911F-643A-6A6C9D20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D74D0A-578B-11B7-A956-3075379F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AAB03A-B4CE-3D04-B552-253280ED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4EAF1-E2AC-CDC5-0387-4AD81CDA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5C0B48-D03E-7D72-EF3E-C8B0C067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854098-7B34-0FAA-B7AC-1F03115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3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BBC81-8D39-AA3F-DE97-5C28FC70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F085F3-F930-E680-DBA1-77AFC437B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2327E6-9F70-CB36-CC1A-9D215118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2C929B-432F-1203-52FA-A03F7FCD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F5D6D7-D376-832E-5BB0-C9EB898D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FB7FDB-3D88-D58D-93D1-EF417551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18A5B-B0D2-FF62-3797-5788B95C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BE2039-173D-BC2A-E817-82974DCF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8683D0-4B36-3C3F-F333-8BFF66F4D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6EFD47D-3427-447D-26CF-D025972C6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1143FE7-E60F-DD76-25E0-8C72C1B3E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1DF093E-A3BD-1FEB-77CF-84D387A2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5E73B6-2949-D68B-11B8-AEA68ECF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C28272-8018-B469-DE71-4CA6100F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6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45C1C-D745-5131-456C-8612EB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B6A5907-7E02-600F-24E2-778249E4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6D5DD5A-48B1-6714-9F55-01FB38FB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2358811-4C02-78E4-6515-6234AAAB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391E5D-5C99-B04C-7BB5-876FD5C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B66DD3C-0016-A683-720D-CF328C63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10A048-73A3-7240-368F-B3F35ACA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260F44-C8F6-807C-4F99-7AB61976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12AC9-1CC4-6D0F-0F84-7F9F687E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C2D703-3A2C-4FAB-DEF2-0AC4915A5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778DAF-AF33-107C-C89A-91B072EA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C7CD7E-66AA-B4C9-3B60-79ABBB8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60C7E1-715B-8155-6650-A3317584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4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480DE5-9614-4DE0-7DEB-A616F495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1B69D8C-1828-8121-210B-87E13B12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5A4FF6-5BEE-B993-41FD-8A6F3320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F01202-3A71-DB30-F431-1DB0FD0E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E02458-88DC-6061-28C4-4A2364ED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7FBB95-C50D-EE3B-D4B6-022B938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73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A29335F-BED0-A2A8-AF26-C5943E0B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CE4C39-EB1B-3278-C9CB-9007D039E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F7B9B1-D906-1C4A-0F37-8B51EF4C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3D37-F354-439F-B043-2F3541B88078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E95A49-9ABC-95D8-E699-B9C8CAC34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F54AC8-81D1-DE2D-8286-ACFF15C64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9A23-AB27-423C-A28D-F625A46D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organic chemistry review article |Dye-Sensitized-Solar-Cells articles |  Journal of Heterocyclics">
            <a:extLst>
              <a:ext uri="{FF2B5EF4-FFF2-40B4-BE49-F238E27FC236}">
                <a16:creationId xmlns:a16="http://schemas.microsoft.com/office/drawing/2014/main" xmlns="" id="{C9E0E445-42CB-399D-706E-889F30FED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281113"/>
            <a:ext cx="84772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tandard potentials related to CO2 reduction and water oxidation with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Standard potentials related to CO2 reduction and water oxidation with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Standard potentials related to CO2 reduction and water oxidation with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0" r="56525"/>
          <a:stretch/>
        </p:blipFill>
        <p:spPr bwMode="auto">
          <a:xfrm>
            <a:off x="307975" y="762119"/>
            <a:ext cx="6764254" cy="37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tandard potentials related to CO2 reduction and water oxidation with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8" r="9582"/>
          <a:stretch/>
        </p:blipFill>
        <p:spPr bwMode="auto">
          <a:xfrm>
            <a:off x="6897188" y="762118"/>
            <a:ext cx="3803469" cy="37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andgaps and band edge positions of representative semiconductors in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01" y="1637075"/>
            <a:ext cx="809625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1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hotocatalytic hydrogen evolution over cyanine-sensitized Ag/TiO 2 - RSC  Advances (RSC Publishing) DOI:10.1039/D2RA0078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0" y="570155"/>
            <a:ext cx="4804090" cy="24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hotocatalytic hydrogen production mechanism diagram of TaON-400 under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55" y="3043646"/>
            <a:ext cx="4585526" cy="29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7314" y="613954"/>
            <a:ext cx="237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Storage systems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2625635" y="983286"/>
            <a:ext cx="3201589" cy="741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763486" y="1825227"/>
            <a:ext cx="101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5827223" y="983286"/>
            <a:ext cx="1" cy="1772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</p:cNvCxnSpPr>
          <p:nvPr/>
        </p:nvCxnSpPr>
        <p:spPr>
          <a:xfrm>
            <a:off x="5827224" y="983286"/>
            <a:ext cx="2820387" cy="1616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8651" y="2965269"/>
            <a:ext cx="16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Super capacitor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525691" y="27214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Solar cells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48757" y="2411271"/>
            <a:ext cx="143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Li-ion battery</a:t>
            </a:r>
          </a:p>
          <a:p>
            <a:r>
              <a:rPr lang="en-US" dirty="0" smtClean="0"/>
              <a:t>Li-air battery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5731" y="3448595"/>
            <a:ext cx="1789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EDL </a:t>
            </a:r>
          </a:p>
          <a:p>
            <a:r>
              <a:rPr lang="en-US" dirty="0" smtClean="0"/>
              <a:t>Pseudo capacitor</a:t>
            </a:r>
          </a:p>
          <a:p>
            <a:r>
              <a:rPr lang="en-US" dirty="0" smtClean="0"/>
              <a:t>Hybrid capacitor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25691" y="3201294"/>
            <a:ext cx="3004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Bulk </a:t>
            </a:r>
            <a:r>
              <a:rPr lang="en-US" dirty="0" err="1" smtClean="0"/>
              <a:t>heterojunction</a:t>
            </a:r>
            <a:r>
              <a:rPr lang="en-US" dirty="0" smtClean="0"/>
              <a:t> solar cells</a:t>
            </a:r>
          </a:p>
          <a:p>
            <a:r>
              <a:rPr lang="en-US" dirty="0" smtClean="0"/>
              <a:t>Dye sensitized solar cells</a:t>
            </a:r>
          </a:p>
          <a:p>
            <a:r>
              <a:rPr lang="en-US" dirty="0" smtClean="0"/>
              <a:t>Quantum dot sensitized solar </a:t>
            </a:r>
          </a:p>
          <a:p>
            <a:r>
              <a:rPr lang="en-US" dirty="0" smtClean="0"/>
              <a:t>Water splitting 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1763486" y="3334601"/>
            <a:ext cx="143691" cy="85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6834" y="4350263"/>
            <a:ext cx="275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Redox reactions </a:t>
            </a:r>
          </a:p>
          <a:p>
            <a:r>
              <a:rPr lang="en-US" dirty="0" smtClean="0"/>
              <a:t>Solid electrolyte interphase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5941422" y="4350263"/>
            <a:ext cx="143691" cy="85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28457" y="5363018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Helmholtz double layer</a:t>
            </a:r>
          </a:p>
          <a:p>
            <a:r>
              <a:rPr lang="en-US" dirty="0" smtClean="0"/>
              <a:t>Faradaic and non-Faradaic  process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9499614" y="4401623"/>
            <a:ext cx="143691" cy="852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12479" y="5363017"/>
            <a:ext cx="2444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edge potentials</a:t>
            </a:r>
          </a:p>
          <a:p>
            <a:r>
              <a:rPr lang="en-US" dirty="0" smtClean="0"/>
              <a:t>Charge carrier dynamics</a:t>
            </a:r>
          </a:p>
          <a:p>
            <a:r>
              <a:rPr lang="en-US" dirty="0" err="1" smtClean="0"/>
              <a:t>Heterojunction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07CA15-D532-4AA1-DA4C-AFD05062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9" y="846462"/>
            <a:ext cx="6554665" cy="5165076"/>
          </a:xfrm>
          <a:prstGeom prst="rect">
            <a:avLst/>
          </a:prstGeom>
        </p:spPr>
      </p:pic>
      <p:pic>
        <p:nvPicPr>
          <p:cNvPr id="5" name="Picture 2" descr="Dye-Sensitized Solar Cells: Fundamentals and Current Status | SpringerLink">
            <a:extLst>
              <a:ext uri="{FF2B5EF4-FFF2-40B4-BE49-F238E27FC236}">
                <a16:creationId xmlns:a16="http://schemas.microsoft.com/office/drawing/2014/main" xmlns="" id="{9712383A-7363-AA5B-645E-BE08D5D8B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5"/>
          <a:stretch/>
        </p:blipFill>
        <p:spPr bwMode="auto">
          <a:xfrm>
            <a:off x="7574500" y="531422"/>
            <a:ext cx="4087617" cy="40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8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ye-Sensitized Solar Cells: Fundamentals and Current Status | SpringerLink">
            <a:extLst>
              <a:ext uri="{FF2B5EF4-FFF2-40B4-BE49-F238E27FC236}">
                <a16:creationId xmlns:a16="http://schemas.microsoft.com/office/drawing/2014/main" xmlns="" id="{A0071771-D321-CD3E-4B0C-34A1F016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309688"/>
            <a:ext cx="65246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Porous Carbon Materials as Supreme Metal-Free Counter Electrode for Dye-Sensitized  Solar Cells | IntechOpen">
            <a:extLst>
              <a:ext uri="{FF2B5EF4-FFF2-40B4-BE49-F238E27FC236}">
                <a16:creationId xmlns:a16="http://schemas.microsoft.com/office/drawing/2014/main" xmlns="" id="{2D8B160C-8BBA-6DE3-24B9-01A889F0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88" y="560623"/>
            <a:ext cx="8848577" cy="570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7733" y="1058091"/>
            <a:ext cx="4391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Bulk </a:t>
            </a:r>
            <a:r>
              <a:rPr lang="en-US" sz="2600" b="1" dirty="0" err="1" smtClean="0"/>
              <a:t>Heterojunction</a:t>
            </a:r>
            <a:r>
              <a:rPr lang="en-US" sz="2600" b="1" dirty="0" smtClean="0"/>
              <a:t> solar cells</a:t>
            </a:r>
            <a:endParaRPr lang="en-US" sz="2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5516" y="1815737"/>
            <a:ext cx="11078546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Absorber layer constitutes conjugated polymer structure or dye pigments – Donor layer</a:t>
            </a:r>
          </a:p>
          <a:p>
            <a:endParaRPr lang="en-US" sz="2000" dirty="0"/>
          </a:p>
          <a:p>
            <a:r>
              <a:rPr lang="en-US" sz="2000" dirty="0" smtClean="0"/>
              <a:t>Fullerene derived materials – Acceptor layer</a:t>
            </a:r>
          </a:p>
          <a:p>
            <a:endParaRPr lang="en-US" sz="2000" dirty="0"/>
          </a:p>
          <a:p>
            <a:r>
              <a:rPr lang="en-US" sz="2000" dirty="0" smtClean="0"/>
              <a:t>Electron transporting layer (ETL) and hole transporting layer (HTL) are used:  </a:t>
            </a:r>
          </a:p>
          <a:p>
            <a:r>
              <a:rPr lang="en-US" sz="2000" dirty="0" smtClean="0"/>
              <a:t>Conductivity of polymer and fullerenes are very low to promote the charge carrier migration process. </a:t>
            </a:r>
          </a:p>
          <a:p>
            <a:r>
              <a:rPr lang="en-US" sz="2000" dirty="0" smtClean="0"/>
              <a:t>Carrier diffusion length is very small and recombination chances are very high. </a:t>
            </a:r>
          </a:p>
          <a:p>
            <a:endParaRPr lang="en-US" sz="2000" dirty="0"/>
          </a:p>
          <a:p>
            <a:r>
              <a:rPr lang="en-US" sz="2000" dirty="0" smtClean="0"/>
              <a:t>ETL materials: CB of ETL should be lower than that of excited state of donor-acceptor mixture – </a:t>
            </a:r>
            <a:r>
              <a:rPr lang="en-US" sz="2000" dirty="0" err="1" smtClean="0"/>
              <a:t>ZnO</a:t>
            </a:r>
            <a:r>
              <a:rPr lang="en-US" sz="2000" dirty="0" smtClean="0"/>
              <a:t>/TiO2</a:t>
            </a:r>
          </a:p>
          <a:p>
            <a:endParaRPr lang="en-US" sz="2000" dirty="0"/>
          </a:p>
          <a:p>
            <a:r>
              <a:rPr lang="en-US" sz="2000" dirty="0" smtClean="0"/>
              <a:t>HTL materials: VB of HTL should be higher than ground state of donor 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https://ars.els-cdn.com/content/image/1-s2.0-S1364032117315526-gr2_lr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5"/>
          <a:stretch/>
        </p:blipFill>
        <p:spPr bwMode="auto">
          <a:xfrm>
            <a:off x="-2216102" y="-14563165"/>
            <a:ext cx="2867805" cy="223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emical structure of PEDOT:PS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" y="1124358"/>
            <a:ext cx="680085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hemical structures of P3HT, PCBM, and GDY and the structure of a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20" y="609464"/>
            <a:ext cx="5715000" cy="5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02583" y="609464"/>
            <a:ext cx="4480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Limitations:</a:t>
            </a:r>
          </a:p>
          <a:p>
            <a:endParaRPr lang="en-US" dirty="0"/>
          </a:p>
          <a:p>
            <a:r>
              <a:rPr lang="en-US" dirty="0" smtClean="0"/>
              <a:t>Mixing of two entities is extremely difficult and physical separation often occurs. </a:t>
            </a:r>
          </a:p>
          <a:p>
            <a:endParaRPr lang="en-US" dirty="0"/>
          </a:p>
          <a:p>
            <a:r>
              <a:rPr lang="en-US" dirty="0" smtClean="0"/>
              <a:t>Toxic solvents such as </a:t>
            </a:r>
            <a:r>
              <a:rPr lang="en-US" dirty="0" err="1" smtClean="0"/>
              <a:t>chlorobenzene</a:t>
            </a:r>
            <a:r>
              <a:rPr lang="en-US" dirty="0" smtClean="0"/>
              <a:t> or chloroform are used to dissolve the functionalized compounds</a:t>
            </a:r>
          </a:p>
          <a:p>
            <a:endParaRPr lang="en-US" dirty="0"/>
          </a:p>
          <a:p>
            <a:r>
              <a:rPr lang="en-US" dirty="0" smtClean="0"/>
              <a:t>Low carrier mobility</a:t>
            </a:r>
          </a:p>
          <a:p>
            <a:endParaRPr lang="en-US" dirty="0"/>
          </a:p>
          <a:p>
            <a:r>
              <a:rPr lang="en-US" dirty="0" smtClean="0"/>
              <a:t>Narrow wavelength absorption</a:t>
            </a:r>
          </a:p>
          <a:p>
            <a:endParaRPr lang="en-US" dirty="0"/>
          </a:p>
          <a:p>
            <a:r>
              <a:rPr lang="en-US" dirty="0" smtClean="0"/>
              <a:t>Low density of charge carrier generation</a:t>
            </a:r>
          </a:p>
          <a:p>
            <a:endParaRPr lang="en-US" dirty="0" smtClean="0"/>
          </a:p>
          <a:p>
            <a:r>
              <a:rPr lang="en-US" dirty="0" smtClean="0"/>
              <a:t>Susceptible to degradation with moisture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7" y="1033888"/>
            <a:ext cx="5554414" cy="432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Electronics 03 00132 g002 10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81" y="1033888"/>
            <a:ext cx="5486400" cy="379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colour of hydrogen – Broadle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2" y="1932848"/>
            <a:ext cx="10664522" cy="30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65786" y="862149"/>
            <a:ext cx="631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Conventional production of hydrogen gas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201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Prakasha K</dc:creator>
  <cp:lastModifiedBy>Admin</cp:lastModifiedBy>
  <cp:revision>17</cp:revision>
  <dcterms:created xsi:type="dcterms:W3CDTF">2023-02-02T07:27:36Z</dcterms:created>
  <dcterms:modified xsi:type="dcterms:W3CDTF">2023-02-04T03:33:59Z</dcterms:modified>
</cp:coreProperties>
</file>