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78" r:id="rId2"/>
    <p:sldId id="258" r:id="rId3"/>
    <p:sldId id="280" r:id="rId4"/>
    <p:sldId id="281" r:id="rId5"/>
    <p:sldId id="323" r:id="rId6"/>
    <p:sldId id="282" r:id="rId7"/>
    <p:sldId id="324" r:id="rId8"/>
    <p:sldId id="325" r:id="rId9"/>
    <p:sldId id="326" r:id="rId10"/>
    <p:sldId id="284" r:id="rId11"/>
    <p:sldId id="286" r:id="rId12"/>
    <p:sldId id="327" r:id="rId13"/>
    <p:sldId id="288" r:id="rId14"/>
    <p:sldId id="289" r:id="rId15"/>
    <p:sldId id="290" r:id="rId16"/>
    <p:sldId id="291" r:id="rId17"/>
    <p:sldId id="292" r:id="rId18"/>
    <p:sldId id="293" r:id="rId19"/>
    <p:sldId id="328" r:id="rId20"/>
    <p:sldId id="329" r:id="rId21"/>
    <p:sldId id="330" r:id="rId22"/>
    <p:sldId id="294" r:id="rId23"/>
    <p:sldId id="331" r:id="rId24"/>
    <p:sldId id="332" r:id="rId25"/>
    <p:sldId id="298" r:id="rId26"/>
    <p:sldId id="333" r:id="rId27"/>
    <p:sldId id="299" r:id="rId28"/>
    <p:sldId id="300" r:id="rId29"/>
    <p:sldId id="334" r:id="rId30"/>
    <p:sldId id="335" r:id="rId31"/>
    <p:sldId id="301" r:id="rId32"/>
    <p:sldId id="302" r:id="rId33"/>
    <p:sldId id="336" r:id="rId34"/>
    <p:sldId id="337" r:id="rId35"/>
    <p:sldId id="339" r:id="rId36"/>
    <p:sldId id="338" r:id="rId37"/>
    <p:sldId id="303" r:id="rId38"/>
    <p:sldId id="305" r:id="rId39"/>
    <p:sldId id="306" r:id="rId40"/>
    <p:sldId id="307" r:id="rId41"/>
    <p:sldId id="340" r:id="rId42"/>
    <p:sldId id="341" r:id="rId43"/>
    <p:sldId id="308" r:id="rId44"/>
    <p:sldId id="322" r:id="rId45"/>
  </p:sldIdLst>
  <p:sldSz cx="20104100" cy="11303000"/>
  <p:notesSz cx="20104100" cy="1130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CA2F7-3251-4960-88E0-5460C1ABDA0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2875"/>
            <a:ext cx="6784975" cy="3814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0363"/>
            <a:ext cx="16084550" cy="4449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5A1F-9C62-4356-8491-88674CA14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9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4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3589" y="11302715"/>
                </a:moveTo>
                <a:lnTo>
                  <a:pt x="20103589" y="0"/>
                </a:lnTo>
                <a:lnTo>
                  <a:pt x="0" y="0"/>
                </a:lnTo>
                <a:lnTo>
                  <a:pt x="0" y="11302715"/>
                </a:lnTo>
              </a:path>
            </a:pathLst>
          </a:custGeom>
          <a:ln w="76174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1413" y="4557642"/>
            <a:ext cx="708023" cy="7143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932" y="518398"/>
            <a:ext cx="15088235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4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3589" y="11302715"/>
                </a:moveTo>
                <a:lnTo>
                  <a:pt x="20103589" y="0"/>
                </a:lnTo>
                <a:lnTo>
                  <a:pt x="0" y="0"/>
                </a:lnTo>
                <a:lnTo>
                  <a:pt x="0" y="11302715"/>
                </a:lnTo>
              </a:path>
            </a:pathLst>
          </a:custGeom>
          <a:ln w="76174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54576" y="5574886"/>
            <a:ext cx="9055735" cy="410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3515" y="4255516"/>
            <a:ext cx="86887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UNIT-I</a:t>
            </a:r>
            <a:r>
              <a:rPr lang="en-IN" sz="6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3994150" algn="l"/>
              </a:tabLst>
            </a:pPr>
            <a:r>
              <a:rPr lang="en-US" sz="6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ARRAYS</a:t>
            </a:r>
            <a:endParaRPr sz="6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875"/>
            <a:ext cx="9370695" cy="6472555"/>
            <a:chOff x="0" y="15875"/>
            <a:chExt cx="9370695" cy="6472555"/>
          </a:xfrm>
        </p:grpSpPr>
        <p:sp>
          <p:nvSpPr>
            <p:cNvPr id="4" name="object 4"/>
            <p:cNvSpPr/>
            <p:nvPr/>
          </p:nvSpPr>
          <p:spPr>
            <a:xfrm>
              <a:off x="0" y="15875"/>
              <a:ext cx="9370695" cy="6472555"/>
            </a:xfrm>
            <a:custGeom>
              <a:avLst/>
              <a:gdLst/>
              <a:ahLst/>
              <a:cxnLst/>
              <a:rect l="l" t="t" r="r" b="b"/>
              <a:pathLst>
                <a:path w="9370695" h="6472555">
                  <a:moveTo>
                    <a:pt x="0" y="6472491"/>
                  </a:moveTo>
                  <a:lnTo>
                    <a:pt x="0" y="0"/>
                  </a:lnTo>
                  <a:lnTo>
                    <a:pt x="9370327" y="0"/>
                  </a:lnTo>
                  <a:lnTo>
                    <a:pt x="0" y="6472491"/>
                  </a:lnTo>
                  <a:close/>
                </a:path>
              </a:pathLst>
            </a:custGeom>
            <a:solidFill>
              <a:srgbClr val="005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87" y="415925"/>
              <a:ext cx="1846261" cy="1841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3875" y="1336675"/>
              <a:ext cx="146049" cy="1476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08250" y="609219"/>
            <a:ext cx="3194050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4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4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b="1" spc="-10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7889" y="389572"/>
            <a:ext cx="3406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3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7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5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930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3600" b="0" dirty="0">
                <a:solidFill>
                  <a:srgbClr val="000000"/>
                </a:solidFill>
                <a:latin typeface="Helvetica Neue"/>
              </a:rPr>
              <a:t>CALCULATING THE Length  OF ARRAY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53564"/>
            <a:ext cx="19888200" cy="8068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formula to calculate the length of the array 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lower_bound+1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index of last element and lower bound is the index of first element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marks[5]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4-0+1  = 5 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2813050" y="6962656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0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5" dirty="0"/>
              <a:t>STORING VALUES IN ARRAYS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53564"/>
            <a:ext cx="19354800" cy="2130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i="1" dirty="0"/>
          </a:p>
          <a:p>
            <a:pPr>
              <a:lnSpc>
                <a:spcPct val="150000"/>
              </a:lnSpc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to store the values in the array and they are, as shown in below figure </a:t>
            </a:r>
          </a:p>
          <a:p>
            <a:pPr>
              <a:lnSpc>
                <a:spcPct val="150000"/>
              </a:lnSpc>
            </a:pPr>
            <a:endParaRPr lang="en-GB" sz="36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2813050" y="6962656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2CD364-5BEB-A175-A0EE-0570E657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50" y="2712793"/>
            <a:ext cx="14173200" cy="77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5" dirty="0"/>
              <a:t>Initializing Array during Declaration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663C1-FC5E-6CF0-0BD7-D95C85EE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57" y="1434773"/>
            <a:ext cx="17303785" cy="96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0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5" dirty="0"/>
              <a:t>Initializing Array during Declaration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53564"/>
            <a:ext cx="19354800" cy="1047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initialized by writing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GB" sz="36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GB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[size] = {list of the values}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Eg : int marks[5]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access elements of array marks using subscript followed by array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marks[0] = First element of array marks = 5, marks[1] = Second element of array marks =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initializing the array at the time of deceleration the programmer may omit the size of the array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marks[]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i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elements provided is less than the number of elements in the array, the unsigned elements are filled with zeroes.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i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we have more elements provided then the number of elements declared it will generate the compile error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i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55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/>
              <a:t>Initializing Array – Input the Values from Key Board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E0AE4-3455-F65B-8F34-492FFE519F2A}"/>
              </a:ext>
            </a:extLst>
          </p:cNvPr>
          <p:cNvSpPr txBox="1"/>
          <p:nvPr/>
        </p:nvSpPr>
        <p:spPr>
          <a:xfrm>
            <a:off x="609797" y="1248481"/>
            <a:ext cx="18924999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can also be initialized using a loop. The loop iterates from 0 to (size - 1) for accessing all indices of the array starting from 0.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syntax uses a 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“for loop” ‘”while loop”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“do-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while”to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 the array elements. This is the most common way to initialize an array in C.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 :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array using a "for" loop.</a:t>
            </a:r>
          </a:p>
          <a:p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endParaRPr lang="en-GB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= 2 * </a:t>
            </a:r>
            <a:r>
              <a:rPr lang="en-GB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GB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 2, 4, 6, 8} 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syntax, an array of size 5 is declared first. The array is then initialized using a for loop that iterates over the array starting from index 0 to (size - 1).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1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600" spc="-5" dirty="0"/>
              <a:t>Initializing Array – Assigning values to Induvial Elements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844274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The values can be assigned to the induvial elements  of the array by using the assignment operator.</a:t>
            </a:r>
          </a:p>
          <a:p>
            <a:endParaRPr lang="en-IN" sz="4000" dirty="0"/>
          </a:p>
          <a:p>
            <a:r>
              <a:rPr lang="en-IN" sz="4000" dirty="0"/>
              <a:t>Eg : marks[3] = 100; </a:t>
            </a:r>
          </a:p>
          <a:p>
            <a:endParaRPr lang="en-IN" sz="4000" dirty="0"/>
          </a:p>
          <a:p>
            <a:r>
              <a:rPr lang="en-IN" sz="4000" dirty="0"/>
              <a:t>Here the 100 is assigned to the fourth element of the array.</a:t>
            </a:r>
          </a:p>
          <a:p>
            <a:endParaRPr lang="en-IN" sz="4000" dirty="0"/>
          </a:p>
          <a:p>
            <a:r>
              <a:rPr lang="en-IN" sz="4000" dirty="0"/>
              <a:t>We can not assign the one array to the other array, though they may have same size and type.</a:t>
            </a:r>
          </a:p>
          <a:p>
            <a:endParaRPr lang="en-IN" sz="4000" dirty="0"/>
          </a:p>
          <a:p>
            <a:r>
              <a:rPr lang="en-IN" sz="4000" dirty="0"/>
              <a:t>To copy the array, we must copy the every element of the first array to the element of the second array </a:t>
            </a:r>
          </a:p>
        </p:txBody>
      </p:sp>
    </p:spTree>
    <p:extLst>
      <p:ext uri="{BB962C8B-B14F-4D97-AF65-F5344CB8AC3E}">
        <p14:creationId xmlns:p14="http://schemas.microsoft.com/office/powerpoint/2010/main" val="141621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</a:t>
            </a:r>
            <a:br>
              <a:rPr lang="en-GB" sz="4400" spc="-5" dirty="0"/>
            </a:br>
            <a:br>
              <a:rPr lang="en-IN" sz="4400" spc="-5" dirty="0"/>
            </a:br>
            <a:endParaRPr sz="4400"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84427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There are a number of operations that can be performed on an array which are: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</p:txBody>
      </p:sp>
    </p:spTree>
    <p:extLst>
      <p:ext uri="{BB962C8B-B14F-4D97-AF65-F5344CB8AC3E}">
        <p14:creationId xmlns:p14="http://schemas.microsoft.com/office/powerpoint/2010/main" val="212096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 Traversal </a:t>
            </a:r>
            <a:br>
              <a:rPr lang="en-GB" sz="4400" spc="-5" dirty="0"/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means accessing each array element for a specific purpose, either to perform an operation on them , counting the total number of elements or else using those values to calculate some other result.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array elements is a linear data structure meaning that all elements are placed in consecutive blocks of memory it is easy to traverse them.</a:t>
            </a:r>
          </a:p>
          <a:p>
            <a:r>
              <a:rPr lang="en-GB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Consider A[]is the array: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Initialise counter C =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lower_bound_index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Repeat steps 3 to 4  while c ≤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upper_bound_index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Apply the specified operation on A[c]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Increment counter : C = C + 1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[Loop Ends]                                        A=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Exit                                              0               1              2               3               4               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BA9C85D3-A715-6C27-1F60-991145E94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24977"/>
              </p:ext>
            </p:extLst>
          </p:nvPr>
        </p:nvGraphicFramePr>
        <p:xfrm>
          <a:off x="8487906" y="7945525"/>
          <a:ext cx="1160536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27">
                  <a:extLst>
                    <a:ext uri="{9D8B030D-6E8A-4147-A177-3AD203B41FA5}">
                      <a16:colId xmlns:a16="http://schemas.microsoft.com/office/drawing/2014/main" val="2155929391"/>
                    </a:ext>
                  </a:extLst>
                </a:gridCol>
                <a:gridCol w="1934227">
                  <a:extLst>
                    <a:ext uri="{9D8B030D-6E8A-4147-A177-3AD203B41FA5}">
                      <a16:colId xmlns:a16="http://schemas.microsoft.com/office/drawing/2014/main" val="3105789913"/>
                    </a:ext>
                  </a:extLst>
                </a:gridCol>
                <a:gridCol w="1934227">
                  <a:extLst>
                    <a:ext uri="{9D8B030D-6E8A-4147-A177-3AD203B41FA5}">
                      <a16:colId xmlns:a16="http://schemas.microsoft.com/office/drawing/2014/main" val="1303216674"/>
                    </a:ext>
                  </a:extLst>
                </a:gridCol>
                <a:gridCol w="1934227">
                  <a:extLst>
                    <a:ext uri="{9D8B030D-6E8A-4147-A177-3AD203B41FA5}">
                      <a16:colId xmlns:a16="http://schemas.microsoft.com/office/drawing/2014/main" val="1258743424"/>
                    </a:ext>
                  </a:extLst>
                </a:gridCol>
                <a:gridCol w="1934227">
                  <a:extLst>
                    <a:ext uri="{9D8B030D-6E8A-4147-A177-3AD203B41FA5}">
                      <a16:colId xmlns:a16="http://schemas.microsoft.com/office/drawing/2014/main" val="2333919121"/>
                    </a:ext>
                  </a:extLst>
                </a:gridCol>
                <a:gridCol w="1934227">
                  <a:extLst>
                    <a:ext uri="{9D8B030D-6E8A-4147-A177-3AD203B41FA5}">
                      <a16:colId xmlns:a16="http://schemas.microsoft.com/office/drawing/2014/main" val="562432371"/>
                    </a:ext>
                  </a:extLst>
                </a:gridCol>
              </a:tblGrid>
              <a:tr h="1885087">
                <a:tc>
                  <a:txBody>
                    <a:bodyPr/>
                    <a:lstStyle/>
                    <a:p>
                      <a:r>
                        <a:rPr lang="en-IN" sz="80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pPr marL="0"/>
                      <a:endParaRPr lang="en-IN" sz="8000" b="1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8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8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8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8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4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67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C-Inserting 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in array means adding a new data element to already existing array.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the array has to be added at the end of existing array  -  Just add 1 to the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assign the value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Set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upper_bound+1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Set A[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=VAL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:Exit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:Memory Space is available </a:t>
            </a:r>
          </a:p>
        </p:txBody>
      </p:sp>
    </p:spTree>
    <p:extLst>
      <p:ext uri="{BB962C8B-B14F-4D97-AF65-F5344CB8AC3E}">
        <p14:creationId xmlns:p14="http://schemas.microsoft.com/office/powerpoint/2010/main" val="310213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06BA-8956-5598-314A-0A8C42A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276217"/>
            <a:ext cx="13525661" cy="2262158"/>
          </a:xfrm>
        </p:spPr>
        <p:txBody>
          <a:bodyPr/>
          <a:lstStyle/>
          <a:p>
            <a:r>
              <a:rPr lang="en-IN" dirty="0"/>
              <a:t>C –Program to reverse the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FA85A-6762-CEDA-F4E2-5899709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143779"/>
            <a:ext cx="15240000" cy="98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296" y="933632"/>
            <a:ext cx="9755154" cy="10399001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698500" indent="-6858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Introduction</a:t>
            </a:r>
          </a:p>
          <a:p>
            <a:pPr marL="698500" indent="-6858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Declaration of Arrays </a:t>
            </a:r>
          </a:p>
          <a:p>
            <a:pPr marL="698500" indent="-6858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Accessing elements of an array, </a:t>
            </a:r>
          </a:p>
          <a:p>
            <a:pPr marL="698500" indent="-6858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Storing values in arrays, Operations on Arrays. </a:t>
            </a:r>
          </a:p>
          <a:p>
            <a:pPr marL="698500" indent="-6858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Two dimensional arrays</a:t>
            </a:r>
          </a:p>
          <a:p>
            <a:pPr marL="698500" indent="-6858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Operations on two dimensional arrays.</a:t>
            </a: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5141797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AGENDA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06BA-8956-5598-314A-0A8C42A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276217"/>
            <a:ext cx="13525661" cy="2262158"/>
          </a:xfrm>
        </p:spPr>
        <p:txBody>
          <a:bodyPr/>
          <a:lstStyle/>
          <a:p>
            <a:r>
              <a:rPr lang="en-IN" dirty="0"/>
              <a:t>C –Program to reverse the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D8C87-9641-52BC-6BF0-4F7ACE73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407296"/>
            <a:ext cx="14249400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06BA-8956-5598-314A-0A8C42A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276217"/>
            <a:ext cx="18973800" cy="7540526"/>
          </a:xfrm>
        </p:spPr>
        <p:txBody>
          <a:bodyPr/>
          <a:lstStyle/>
          <a:p>
            <a:r>
              <a:rPr lang="en-IN" dirty="0"/>
              <a:t>Assignment - C –Program to reverse the array of numbers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1. Write a Program to print the following numbers in reverse order</a:t>
            </a:r>
            <a:br>
              <a:rPr lang="en-IN" dirty="0"/>
            </a:br>
            <a:r>
              <a:rPr lang="en-IN" dirty="0"/>
              <a:t>22,33,44,55,66,77,88,99</a:t>
            </a:r>
            <a:br>
              <a:rPr lang="en-IN" dirty="0"/>
            </a:br>
            <a:br>
              <a:rPr lang="en-IN" dirty="0"/>
            </a:br>
            <a:r>
              <a:rPr lang="en-IN" dirty="0"/>
              <a:t>2. Write a program to check any of digits in a number appears more than one time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C-Inserting </a:t>
            </a:r>
            <a:br>
              <a:rPr lang="en-GB" sz="4400" spc="-5" dirty="0"/>
            </a:br>
            <a:br>
              <a:rPr lang="en-IN" sz="4400" spc="-5" dirty="0"/>
            </a:br>
            <a:endParaRPr sz="4400"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in array in the middle of the array </a:t>
            </a: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algorithm INSERT will be declared as </a:t>
            </a:r>
            <a:r>
              <a:rPr lang="en-GB" sz="3600" b="1" i="0" u="none" strike="noStrike" cap="none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INSERT( A, N, POS, VAL</a:t>
            </a: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r>
              <a:rPr lang="en-GB" sz="3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A- Size of the Array</a:t>
            </a: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N- </a:t>
            </a:r>
            <a:r>
              <a:rPr lang="en-GB" sz="3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Number of elements in array</a:t>
            </a: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Pos  - </a:t>
            </a:r>
            <a:r>
              <a:rPr lang="en-GB" sz="3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At what </a:t>
            </a:r>
            <a:r>
              <a:rPr lang="en-GB" sz="3600" b="1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pos</a:t>
            </a:r>
            <a:r>
              <a:rPr lang="en-GB" sz="3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we need to insert</a:t>
            </a:r>
          </a:p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 -  What value has to be inserted</a:t>
            </a:r>
            <a:endParaRPr lang="en-GB" sz="4000" b="1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6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39213-53D9-ACB3-D88D-67EC4A730BC9}"/>
              </a:ext>
            </a:extLst>
          </p:cNvPr>
          <p:cNvSpPr txBox="1"/>
          <p:nvPr/>
        </p:nvSpPr>
        <p:spPr>
          <a:xfrm>
            <a:off x="1136650" y="1155700"/>
            <a:ext cx="17907000" cy="9785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1: [INITIALIZATION] SET I = N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2: Repeat Steps 3 and 4 while I &gt;= POS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3: 		SET A[I + 1] = A[I]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4: 		SET I = I – 1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[End of Loop]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5: SET N = N + 1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6: SET A[POS] = VAL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40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7: EXIT</a:t>
            </a:r>
            <a:endParaRPr lang="en-GB"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11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74A19A-9BAE-3EA2-03EC-89BDF9F9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93700"/>
            <a:ext cx="12344400" cy="9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6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C-Deleting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E6D5B-1280-4C92-5947-720B8FFC648E}"/>
              </a:ext>
            </a:extLst>
          </p:cNvPr>
          <p:cNvSpPr txBox="1"/>
          <p:nvPr/>
        </p:nvSpPr>
        <p:spPr>
          <a:xfrm>
            <a:off x="922338" y="2383143"/>
            <a:ext cx="18745200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1: [INITIALIZATION] SET ITEM = A[K]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2: Repeat for I = K to N-1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3: 		SET A[I] = A[I+1]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	[End of Loop]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4: SET N = N - 1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5: EXIT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572-3A31-FC28-9B30-378502EB6CD9}"/>
              </a:ext>
            </a:extLst>
          </p:cNvPr>
          <p:cNvSpPr txBox="1"/>
          <p:nvPr/>
        </p:nvSpPr>
        <p:spPr>
          <a:xfrm>
            <a:off x="10107124" y="2102865"/>
            <a:ext cx="6574326" cy="984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DELETE</a:t>
            </a:r>
            <a:r>
              <a:rPr lang="en-GB" sz="2800" b="1" i="0" u="none" strike="noStrike" cap="none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 A, N, POS,ITEM)</a:t>
            </a:r>
            <a:endParaRPr lang="en-GB" sz="1800" b="1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287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C-Deleting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2050" name="Picture 2" descr="Remove a specific element from array">
            <a:extLst>
              <a:ext uri="{FF2B5EF4-FFF2-40B4-BE49-F238E27FC236}">
                <a16:creationId xmlns:a16="http://schemas.microsoft.com/office/drawing/2014/main" id="{D1C53631-3B72-A459-D0DC-9DDCAE456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60" y="2066646"/>
            <a:ext cx="13417688" cy="88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C-Merging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762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Merging two arrays means combining two separate arrays into one single array.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if the first array consists of 3 elements and the second array consists of 5 elements then the resulting array consists of 8 elements.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resulting array is known as a merged array.</a:t>
            </a:r>
            <a:endParaRPr lang="en-GB" sz="3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two sorted arrays and our task is to merge these two sorted arrays.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First Array: 5 4 3 2 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Array: 9 8 7 6 5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Merged sorted Array: 9 8 7 6 5 5 4 3 2 1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E9D3EA-6B11-2669-C1BC-D693827E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0" y="5637306"/>
            <a:ext cx="10439400" cy="49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b="1" i="0" dirty="0">
                <a:solidFill>
                  <a:srgbClr val="000000"/>
                </a:solidFill>
                <a:effectLst/>
                <a:latin typeface="Inter"/>
              </a:rPr>
              <a:t>Searching of Value in an Array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753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LINEAR SEARCH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search, often known as sequential search, is the most basic search technique.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this type of search, you go through the entire list and try to fetch a match for a single element.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find a match, then the address of the matching target element is returned. 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if the element is not found, then it returns a NULL value. 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3997C-3236-FB5B-9865-0858BF6B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0" y="8462116"/>
            <a:ext cx="6858502" cy="24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7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b="1" i="0" dirty="0">
                <a:solidFill>
                  <a:srgbClr val="000000"/>
                </a:solidFill>
                <a:effectLst/>
                <a:latin typeface="Inter"/>
              </a:rPr>
              <a:t>Searching of Value in an Array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3997C-3236-FB5B-9865-0858BF6B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09" y="1275912"/>
            <a:ext cx="6858502" cy="2499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143FC-BAD5-3D67-CFA7-D4CA41F4F051}"/>
              </a:ext>
            </a:extLst>
          </p:cNvPr>
          <p:cNvSpPr txBox="1"/>
          <p:nvPr/>
        </p:nvSpPr>
        <p:spPr>
          <a:xfrm>
            <a:off x="450850" y="3429136"/>
            <a:ext cx="18134421" cy="7716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procedures for implementing linear search are as follows:</a:t>
            </a:r>
          </a:p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First, read the search element (Target element) in the array.</a:t>
            </a:r>
          </a:p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In the second step compare the search element with the first element in the array.</a:t>
            </a:r>
          </a:p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If both are matched, display "Target element is found" and terminate the Linear Search function. </a:t>
            </a:r>
          </a:p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If both are not matched, compare the search element with the next element in the array. </a:t>
            </a:r>
          </a:p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In this step, repeat steps 3 and 4 until the search (Target) element is compared with the last element of the array.</a:t>
            </a:r>
          </a:p>
          <a:p>
            <a:pPr algn="l">
              <a:lnSpc>
                <a:spcPct val="200000"/>
              </a:lnSpc>
            </a:pPr>
            <a:r>
              <a:rPr lang="en-GB" sz="2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6 - If the last element in the list does not match, the Linear Search Function will be terminated, and the message "Element is not found"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34157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997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An array is a collection of similar data elements.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These data elements have the same data type.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The elements of the array are stored in consecutive memory locations and are referenced by an index (also known as the subscript).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Declaring an array means specifying three things: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	1. The data type- what kind of values it can store ex, int, char, float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	2.Name- to identify the array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	3.The size- the maximum number of values that the array can hold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Arrays are declared using the following syntax.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>
                <a:highlight>
                  <a:srgbClr val="FFFF00"/>
                </a:highlight>
              </a:rPr>
              <a:t>	</a:t>
            </a:r>
            <a:r>
              <a:rPr lang="en-IN" sz="3600" dirty="0" err="1">
                <a:highlight>
                  <a:srgbClr val="FFFF00"/>
                </a:highlight>
              </a:rPr>
              <a:t>data_type</a:t>
            </a:r>
            <a:r>
              <a:rPr lang="en-IN" sz="3600" dirty="0">
                <a:highlight>
                  <a:srgbClr val="FFFF00"/>
                </a:highlight>
              </a:rPr>
              <a:t> name[size];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>
                <a:highlight>
                  <a:srgbClr val="FFFF00"/>
                </a:highlight>
              </a:rPr>
              <a:t>     int </a:t>
            </a:r>
            <a:r>
              <a:rPr lang="en-IN" sz="3600" dirty="0" err="1">
                <a:highlight>
                  <a:srgbClr val="FFFF00"/>
                </a:highlight>
              </a:rPr>
              <a:t>arr</a:t>
            </a:r>
            <a:r>
              <a:rPr lang="en-IN" sz="3600" dirty="0">
                <a:highlight>
                  <a:srgbClr val="FFFF00"/>
                </a:highlight>
              </a:rPr>
              <a:t>[5]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36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041C41-4E48-04E8-21E3-C3679648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32542"/>
              </p:ext>
            </p:extLst>
          </p:nvPr>
        </p:nvGraphicFramePr>
        <p:xfrm>
          <a:off x="6020989" y="9232900"/>
          <a:ext cx="13600009" cy="990600"/>
        </p:xfrm>
        <a:graphic>
          <a:graphicData uri="http://schemas.openxmlformats.org/drawingml/2006/table">
            <a:tbl>
              <a:tblPr/>
              <a:tblGrid>
                <a:gridCol w="1596835">
                  <a:extLst>
                    <a:ext uri="{9D8B030D-6E8A-4147-A177-3AD203B41FA5}">
                      <a16:colId xmlns:a16="http://schemas.microsoft.com/office/drawing/2014/main" val="2611031221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229576088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3492497105"/>
                    </a:ext>
                  </a:extLst>
                </a:gridCol>
                <a:gridCol w="1345648">
                  <a:extLst>
                    <a:ext uri="{9D8B030D-6E8A-4147-A177-3AD203B41FA5}">
                      <a16:colId xmlns:a16="http://schemas.microsoft.com/office/drawing/2014/main" val="2795466348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1707188849"/>
                    </a:ext>
                  </a:extLst>
                </a:gridCol>
                <a:gridCol w="1345648">
                  <a:extLst>
                    <a:ext uri="{9D8B030D-6E8A-4147-A177-3AD203B41FA5}">
                      <a16:colId xmlns:a16="http://schemas.microsoft.com/office/drawing/2014/main" val="2982622517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3859180112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3794499905"/>
                    </a:ext>
                  </a:extLst>
                </a:gridCol>
                <a:gridCol w="1345648">
                  <a:extLst>
                    <a:ext uri="{9D8B030D-6E8A-4147-A177-3AD203B41FA5}">
                      <a16:colId xmlns:a16="http://schemas.microsoft.com/office/drawing/2014/main" val="2813888482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1426154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st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nd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 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IN" sz="2000" b="1" i="0" u="none" strike="noStrike" baseline="3000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 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17992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7F8F3-8EC4-28EC-1C4C-BA6A33FE2103}"/>
              </a:ext>
            </a:extLst>
          </p:cNvPr>
          <p:cNvSpPr txBox="1"/>
          <p:nvPr/>
        </p:nvSpPr>
        <p:spPr>
          <a:xfrm>
            <a:off x="5931943" y="10217663"/>
            <a:ext cx="1387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FF9900"/>
                </a:solidFill>
                <a:effectLst/>
                <a:latin typeface="Comic Sans MS" panose="030F0702030302020204" pitchFamily="66" charset="0"/>
              </a:rPr>
              <a:t>marks[0] </a:t>
            </a:r>
            <a:r>
              <a:rPr lang="en-GB" sz="18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           marks[1]        marks[2]      marks[3]     marks[4]     marks[5]      marks[6]        marks[7]      marks[8]       marks[9]</a:t>
            </a:r>
            <a:endParaRPr lang="en-GB" b="0" dirty="0">
              <a:effectLst/>
            </a:endParaRPr>
          </a:p>
          <a:p>
            <a:br>
              <a:rPr lang="en-GB" dirty="0"/>
            </a:br>
            <a:r>
              <a:rPr lang="en-GB" b="1" i="1" dirty="0"/>
              <a:t>Memory Representation of an Array of 10 Elements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569480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b="1" i="0" dirty="0">
                <a:solidFill>
                  <a:srgbClr val="000000"/>
                </a:solidFill>
                <a:effectLst/>
                <a:latin typeface="Inter"/>
              </a:rPr>
              <a:t>Searching of Value in an Array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DB35E-4D79-F85F-7038-F5B727F22E81}"/>
              </a:ext>
            </a:extLst>
          </p:cNvPr>
          <p:cNvSpPr txBox="1"/>
          <p:nvPr/>
        </p:nvSpPr>
        <p:spPr>
          <a:xfrm>
            <a:off x="246063" y="1700884"/>
            <a:ext cx="19126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( Array </a:t>
            </a:r>
            <a:r>
              <a:rPr lang="en-GB" sz="4000" b="1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4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Value a ) // </a:t>
            </a:r>
            <a:r>
              <a:rPr lang="en-GB" sz="4000" b="1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4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array, and a is the searched element. In example a=39, n = 6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Set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0 //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index of an array which starts from 0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if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n then go to step 7 // n is the number of elements in array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if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a then go to step 6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Set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Goto step 2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Print element a found at index </a:t>
            </a:r>
            <a:r>
              <a:rPr lang="en-GB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go to step 8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7: Print element not found</a:t>
            </a:r>
          </a:p>
          <a:p>
            <a:pPr algn="ctr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8: Exit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0D0A45-6085-FB71-2E5F-3F12496B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486" y="7920134"/>
            <a:ext cx="8520614" cy="33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4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579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u="sng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BINARY </a:t>
            </a:r>
            <a:r>
              <a:rPr lang="en-US" sz="32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SEARCH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BEG = </a:t>
            </a:r>
            <a:r>
              <a:rPr lang="en-GB" sz="3200" b="0" i="0" u="none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lower_bound</a:t>
            </a: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END = </a:t>
            </a:r>
            <a:r>
              <a:rPr lang="en-GB" sz="3200" b="0" i="0" u="none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upper_bound</a:t>
            </a: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MID = (BEG + END) / 2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If VAL &lt; A[MID], then VAL will be present in the left segment of the array. So, 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the value of END will be changed as, END = MID – 1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If VAL &gt; A[MID], then VAL will be present in the right segment of the array. So, 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the value of BEG will be changed as, BEG = MID + 1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57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106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0D479-9269-BA6E-4D3A-0CADFC401F10}"/>
              </a:ext>
            </a:extLst>
          </p:cNvPr>
          <p:cNvSpPr txBox="1"/>
          <p:nvPr/>
        </p:nvSpPr>
        <p:spPr>
          <a:xfrm>
            <a:off x="569304" y="1191863"/>
            <a:ext cx="19083946" cy="944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is implemented using following steps...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the search element from the user.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middle element in the sorted list. =  int(</a:t>
            </a:r>
            <a:r>
              <a:rPr lang="en-GB" sz="28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beggning+ending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search element with the middle element in the sorted list.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both are matched, then display "Given element is found!!!" and terminate the function.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both are not matched, then check whether the search element is smaller or larger than the middle element.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search element is smaller than middle element, repeat steps 2, 3, 4 and </a:t>
            </a:r>
            <a:r>
              <a:rPr lang="en-GB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 for the left </a:t>
            </a:r>
            <a:r>
              <a:rPr lang="en-GB" sz="2800" b="1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GB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the middle element.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search element is larger than middle element, repeat steps 2, 3, 4 and 5 </a:t>
            </a:r>
            <a:r>
              <a:rPr lang="en-GB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right </a:t>
            </a:r>
            <a:r>
              <a:rPr lang="en-GB" sz="2800" b="1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GB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the middle element.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8 - </a:t>
            </a:r>
            <a:r>
              <a:rPr lang="en-GB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process until we find the search element in the list or until sub list contains only one element.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70874-BEA4-7979-3A77-C4C9C84D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0" y="1150901"/>
            <a:ext cx="7613650" cy="35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7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106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0D479-9269-BA6E-4D3A-0CADFC401F10}"/>
              </a:ext>
            </a:extLst>
          </p:cNvPr>
          <p:cNvSpPr txBox="1"/>
          <p:nvPr/>
        </p:nvSpPr>
        <p:spPr>
          <a:xfrm>
            <a:off x="1448572" y="1191863"/>
            <a:ext cx="18204678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63D6A-CD51-4853-0977-E05E6206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27" y="1372580"/>
            <a:ext cx="16031063" cy="9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61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106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0D479-9269-BA6E-4D3A-0CADFC401F10}"/>
              </a:ext>
            </a:extLst>
          </p:cNvPr>
          <p:cNvSpPr txBox="1"/>
          <p:nvPr/>
        </p:nvSpPr>
        <p:spPr>
          <a:xfrm>
            <a:off x="1448572" y="1191863"/>
            <a:ext cx="18204678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25B7D-6B90-AE4F-5EB0-2D08D4CF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280" y="1233024"/>
            <a:ext cx="14403540" cy="6027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3B46EB-CF40-D126-4F7D-1B201AF44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23" y="7534275"/>
            <a:ext cx="13868400" cy="36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E6D5B-1280-4C92-5947-720B8FFC648E}"/>
              </a:ext>
            </a:extLst>
          </p:cNvPr>
          <p:cNvSpPr txBox="1"/>
          <p:nvPr/>
        </p:nvSpPr>
        <p:spPr>
          <a:xfrm>
            <a:off x="446988" y="1016810"/>
            <a:ext cx="18745200" cy="1156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1: Set beg = lower bound , end = </a:t>
            </a:r>
            <a:r>
              <a:rPr lang="en-GB" sz="2800" b="1" dirty="0" err="1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Upperbound</a:t>
            </a: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 mid = int(</a:t>
            </a:r>
            <a:r>
              <a:rPr lang="en-GB" sz="2800" b="1" dirty="0" err="1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beg+end</a:t>
            </a: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)/2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2: Repeat 3 and 4 while beg ≤ end and a[mid]! = item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3: if item &lt; a[mid] then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Set end  = end-1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Else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Beg = beg+1                                         Search element = 8 </a:t>
            </a: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-GB" sz="2800" b="1" dirty="0" err="1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Setp</a:t>
            </a: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 4 mid = int(</a:t>
            </a:r>
            <a:r>
              <a:rPr lang="en-GB" sz="2800" b="1" dirty="0" err="1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beg+end</a:t>
            </a: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)/2  go to step 2</a:t>
            </a: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Step 5 a[mid] = item</a:t>
            </a: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Loc =mid</a:t>
            </a: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Else</a:t>
            </a:r>
          </a:p>
          <a:p>
            <a:pPr>
              <a:lnSpc>
                <a:spcPct val="200000"/>
              </a:lnSpc>
              <a:buClr>
                <a:schemeClr val="dk1"/>
              </a:buClr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Element not found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GB" sz="2800" b="1" dirty="0">
                <a:solidFill>
                  <a:srgbClr val="990033"/>
                </a:solidFill>
                <a:latin typeface="Courier New"/>
                <a:cs typeface="Courier New"/>
                <a:sym typeface="Courier New"/>
              </a:rPr>
              <a:t>	[</a:t>
            </a:r>
            <a:endParaRPr lang="en-GB" sz="2800" b="1" dirty="0">
              <a:solidFill>
                <a:srgbClr val="990033"/>
              </a:solidFill>
              <a:latin typeface="Courier New"/>
              <a:cs typeface="Courier New"/>
              <a:sym typeface="Arial"/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D12C677F-1E75-B885-A836-F93CA1D0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33446"/>
              </p:ext>
            </p:extLst>
          </p:nvPr>
        </p:nvGraphicFramePr>
        <p:xfrm>
          <a:off x="6944253" y="3267675"/>
          <a:ext cx="12954000" cy="105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9024614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691958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5654578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610869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14741539"/>
                    </a:ext>
                  </a:extLst>
                </a:gridCol>
              </a:tblGrid>
              <a:tr h="1050025">
                <a:tc>
                  <a:txBody>
                    <a:bodyPr/>
                    <a:lstStyle/>
                    <a:p>
                      <a:r>
                        <a:rPr lang="en-IN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4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4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4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40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5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31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0D479-9269-BA6E-4D3A-0CADFC401F10}"/>
              </a:ext>
            </a:extLst>
          </p:cNvPr>
          <p:cNvSpPr txBox="1"/>
          <p:nvPr/>
        </p:nvSpPr>
        <p:spPr>
          <a:xfrm>
            <a:off x="1448572" y="1191863"/>
            <a:ext cx="18204678" cy="599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8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 = 0</a:t>
            </a:r>
          </a:p>
          <a:p>
            <a:pPr algn="just">
              <a:lnSpc>
                <a:spcPct val="200000"/>
              </a:lnSpc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End= </a:t>
            </a:r>
            <a:r>
              <a:rPr lang="en-GB" sz="28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2800" b="1" i="0" dirty="0">
              <a:solidFill>
                <a:srgbClr val="162F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GB" sz="28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= 2</a:t>
            </a:r>
          </a:p>
          <a:p>
            <a:pPr algn="just">
              <a:lnSpc>
                <a:spcPct val="200000"/>
              </a:lnSpc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is less than 4 and a[2] is not 8</a:t>
            </a:r>
          </a:p>
          <a:p>
            <a:pPr algn="just">
              <a:lnSpc>
                <a:spcPct val="200000"/>
              </a:lnSpc>
            </a:pPr>
            <a:r>
              <a:rPr lang="en-GB" sz="28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value of beg will be 3</a:t>
            </a:r>
          </a:p>
          <a:p>
            <a:pPr algn="just">
              <a:lnSpc>
                <a:spcPct val="200000"/>
              </a:lnSpc>
            </a:pPr>
            <a:r>
              <a:rPr lang="en-GB" sz="2800" b="1" i="0" dirty="0">
                <a:solidFill>
                  <a:srgbClr val="162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A[3] is 8</a:t>
            </a:r>
          </a:p>
          <a:p>
            <a:pPr algn="just">
              <a:lnSpc>
                <a:spcPct val="200000"/>
              </a:lnSpc>
            </a:pPr>
            <a:endParaRPr lang="en-GB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56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475876" y="1241914"/>
            <a:ext cx="18971734" cy="11399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A[] = {0, 1, 2, 3, 4, 5, 6, 7, 8, 9, 10};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and VAL = 9, the algorithm will proceed in the following manner.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BEG = 0, END = 10, MID = (0 + 10)/2 = 5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VAL = 9 and A[MID] = A[5] = 5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A[5] is less than VAL, therefore, we will now search for the value in the later half of the array. So, we change the values of BEG and MID.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BEG = MID + 1 = 6, END = 10, MID = (6 + 10)/2 =16/2 = 8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VAL = 9 and A[MID] = A[8] = 8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A[8] is less than VAL, therefore, we will now search for the value in the later half of the array. So, again we change the values of BEG and MID.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BEG = MID + 1 = 9, 	END = 10,	MID = (9 + 10)/2 = 9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 VAL = 9 and A[MID] = 9. 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 VAL = 9 and A[MID] = 9</a:t>
            </a:r>
            <a:r>
              <a:rPr lang="en-GB" sz="4800" b="1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66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10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4400" spc="-5" dirty="0"/>
              <a:t>Two Dimensional  Arrays </a:t>
            </a:r>
            <a:endParaRPr sz="4400"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Arrays can be thought of as an array of arrays or as a matrix consisting of rows and columns</a:t>
            </a:r>
            <a:r>
              <a:rPr lang="en-GB" sz="3600" b="0" i="0" dirty="0">
                <a:solidFill>
                  <a:srgbClr val="61738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6600" u="none" strike="noStrike" cap="none" dirty="0">
              <a:solidFill>
                <a:srgbClr val="61738E"/>
              </a:solidFill>
              <a:latin typeface="__Source_Sans_Pro_fea366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ultidimensional Arrays in C - GeeksforGeeks">
            <a:extLst>
              <a:ext uri="{FF2B5EF4-FFF2-40B4-BE49-F238E27FC236}">
                <a16:creationId xmlns:a16="http://schemas.microsoft.com/office/drawing/2014/main" id="{401CE2F9-F7CF-B3C5-0326-4CAB3E94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2796943"/>
            <a:ext cx="12396787" cy="75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5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Declaration of two 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982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Arrays can be thought of as </a:t>
            </a:r>
            <a:r>
              <a:rPr lang="en-GB" sz="36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array of arrays or as a matrix consisting of rows and columns</a:t>
            </a:r>
            <a:r>
              <a:rPr lang="en-GB" sz="3600" b="0" i="0" dirty="0">
                <a:solidFill>
                  <a:srgbClr val="61738E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syntax to declare the 2D array is given below.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800" b="1" u="none" strike="noStrike" cap="none" dirty="0">
              <a:solidFill>
                <a:srgbClr val="61738E"/>
              </a:solidFill>
              <a:highlight>
                <a:srgbClr val="FFFF00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1" u="none" strike="noStrike" cap="none" dirty="0" err="1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data_type</a:t>
            </a: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4400" b="1" u="none" strike="noStrike" cap="none" dirty="0" err="1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array_name</a:t>
            </a: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[rows][columns];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Consider the following example.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1" u="none" strike="noStrike" cap="none" dirty="0">
              <a:solidFill>
                <a:srgbClr val="61738E"/>
              </a:solidFill>
              <a:highlight>
                <a:srgbClr val="FFFF00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</a:t>
            </a:r>
            <a:r>
              <a:rPr lang="en-GB" sz="4400" b="1" u="none" strike="noStrike" cap="none" dirty="0" err="1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twodimen</a:t>
            </a: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[4][3];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1" u="none" strike="noStrike" cap="none" dirty="0">
                <a:solidFill>
                  <a:srgbClr val="61738E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Here, 4 is the number of rows, and 3 is the number of columns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1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10809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Arrays can be declared by specifying the size or the number of array elements. The size of the array specifies the maximum number of elements that the array can hold.</a:t>
            </a:r>
            <a:endParaRPr lang="en-IN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Eg :  </a:t>
            </a:r>
            <a:r>
              <a:rPr lang="en-GB" sz="3600" dirty="0"/>
              <a:t>// declare an array by specifying size in [].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600" dirty="0"/>
              <a:t>int my_array1[20];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600" dirty="0"/>
              <a:t>char my_array2[5];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C does not allow declaring of the array whose number of elements is not known during compile time.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600" dirty="0"/>
              <a:t>Eg : int </a:t>
            </a:r>
            <a:r>
              <a:rPr lang="en-GB" sz="3600" dirty="0" err="1"/>
              <a:t>arr</a:t>
            </a:r>
            <a:r>
              <a:rPr lang="en-GB" sz="3600" dirty="0"/>
              <a:t>[];</a:t>
            </a:r>
            <a:r>
              <a:rPr lang="en-IN" sz="3600" dirty="0"/>
              <a:t>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600" dirty="0"/>
              <a:t>       int n , </a:t>
            </a:r>
            <a:r>
              <a:rPr lang="en-IN" sz="3600" dirty="0" err="1"/>
              <a:t>arr</a:t>
            </a:r>
            <a:r>
              <a:rPr lang="en-IN" sz="3600" dirty="0"/>
              <a:t>[n];   // These both will results in the error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C array indices starts from 0, so for an array with N elements the index of the last element will be N-1.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C never checks the validity of array index , neither at the compile time or run time, but running such code, output will be unpredictable.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95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Initializing of two-dimensional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101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There are two ways to initialize a two-Dimensional arrays during declaration.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CF792-2171-54F9-F1E5-2EDB27B8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30" y="2138410"/>
            <a:ext cx="17068800" cy="4695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4DEB15-15B5-3183-FCE1-A790661FD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6906142"/>
            <a:ext cx="17602200" cy="4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5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Initializing of two-dimensional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101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There are two ways to initialize a two-Dimensional arrays during declaration.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8804E-25B2-F8D1-7C0E-39481634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68" y="2368509"/>
            <a:ext cx="15936933" cy="86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4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Accessing element  of two-dimensional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9111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25E3DD-5A1D-E2E2-B9ED-E7549327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2603500"/>
            <a:ext cx="1775034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02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Operations of two 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98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Two dimensional arrays can be used to implement concept of matrices </a:t>
            </a:r>
          </a:p>
          <a:p>
            <a:pPr marL="742950" marR="0" lvl="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AutoNum type="arabicPeriod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Transpose : Transpose of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m×n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matrix A is given as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n×m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matrix B , where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Ai,j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 Sum =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Bi,j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= Two matrix which are compatible can be added and the result will be stored in other matrix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 Difference =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Bi,j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=Two matrix which are compatible can be subtracted  and the result will be stored in other matrix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4. Product = Two matrix can be multiplied with each other if the number of columns in first matrix is equal to number of rows in second matrix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endParaRPr lang="en-GB" sz="30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5C7F8-8C0F-BB7A-7B18-9E1D5F32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650" y="10111137"/>
            <a:ext cx="5867400" cy="9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0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D9679B-44B5-B0B2-A6AE-254A5BE6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" y="866330"/>
            <a:ext cx="20081601" cy="957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997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GB" sz="3600" dirty="0"/>
          </a:p>
          <a:p>
            <a:pPr>
              <a:lnSpc>
                <a:spcPct val="150000"/>
              </a:lnSpc>
            </a:pPr>
            <a:r>
              <a:rPr lang="en-GB" sz="3600" dirty="0"/>
              <a:t>The length of the array can be specified by any </a:t>
            </a:r>
            <a:r>
              <a:rPr lang="en-GB" sz="3600" dirty="0">
                <a:highlight>
                  <a:srgbClr val="FFFF00"/>
                </a:highlight>
              </a:rPr>
              <a:t>integer constant expression</a:t>
            </a:r>
            <a:r>
              <a:rPr lang="en-GB" sz="36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Eg : int </a:t>
            </a:r>
            <a:r>
              <a:rPr lang="en-GB" sz="3600" dirty="0" err="1"/>
              <a:t>arr</a:t>
            </a:r>
            <a:r>
              <a:rPr lang="en-GB" sz="3600" dirty="0"/>
              <a:t>[5];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int </a:t>
            </a:r>
            <a:r>
              <a:rPr lang="en-GB" sz="3600" dirty="0" err="1"/>
              <a:t>arr</a:t>
            </a:r>
            <a:r>
              <a:rPr lang="en-GB" sz="3600" dirty="0"/>
              <a:t>[5+5];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int </a:t>
            </a:r>
            <a:r>
              <a:rPr lang="en-GB" sz="3600" dirty="0" err="1"/>
              <a:t>arr</a:t>
            </a:r>
            <a:r>
              <a:rPr lang="en-GB" sz="3600" dirty="0"/>
              <a:t>[5*3]; </a:t>
            </a:r>
          </a:p>
          <a:p>
            <a:pPr>
              <a:lnSpc>
                <a:spcPct val="150000"/>
              </a:lnSpc>
            </a:pPr>
            <a:r>
              <a:rPr lang="en-GB" sz="3600" dirty="0">
                <a:highlight>
                  <a:srgbClr val="FFFF00"/>
                </a:highlight>
              </a:rPr>
              <a:t>int </a:t>
            </a:r>
            <a:r>
              <a:rPr lang="en-GB" sz="3600" dirty="0" err="1">
                <a:highlight>
                  <a:srgbClr val="FFFF00"/>
                </a:highlight>
              </a:rPr>
              <a:t>arr</a:t>
            </a:r>
            <a:r>
              <a:rPr lang="en-GB" sz="3600" dirty="0">
                <a:highlight>
                  <a:srgbClr val="FFFF00"/>
                </a:highlight>
              </a:rPr>
              <a:t>[-5]; Invalid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int a;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int </a:t>
            </a:r>
            <a:r>
              <a:rPr lang="en-GB" sz="3600" dirty="0" err="1"/>
              <a:t>arr</a:t>
            </a:r>
            <a:r>
              <a:rPr lang="en-GB" sz="3600" dirty="0"/>
              <a:t> [a=21/3]</a:t>
            </a:r>
          </a:p>
          <a:p>
            <a:pPr>
              <a:lnSpc>
                <a:spcPct val="150000"/>
              </a:lnSpc>
            </a:pPr>
            <a:endParaRPr lang="en-GB" sz="3600" dirty="0"/>
          </a:p>
          <a:p>
            <a:pPr>
              <a:lnSpc>
                <a:spcPct val="150000"/>
              </a:lnSpc>
            </a:pPr>
            <a:endParaRPr lang="en-GB" sz="3600" dirty="0"/>
          </a:p>
          <a:p>
            <a:pPr>
              <a:lnSpc>
                <a:spcPct val="150000"/>
              </a:lnSpc>
            </a:pPr>
            <a:r>
              <a:rPr lang="en-GB" sz="3600" dirty="0"/>
              <a:t>Question : Can we specify the length of  the array as 3.456</a:t>
            </a:r>
          </a:p>
          <a:p>
            <a:pPr>
              <a:lnSpc>
                <a:spcPct val="150000"/>
              </a:lnSpc>
            </a:pPr>
            <a:endParaRPr lang="en-GB" sz="36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5751" y="250682"/>
            <a:ext cx="7732597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/>
              <a:t>Accessing Array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945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Array element can be accessed using array name and subscript/index written inside pair of square brackets [].   </a:t>
            </a:r>
            <a:r>
              <a:rPr lang="en-GB" sz="3600" dirty="0" err="1">
                <a:highlight>
                  <a:srgbClr val="FFFF00"/>
                </a:highlight>
              </a:rPr>
              <a:t>Synatx</a:t>
            </a:r>
            <a:r>
              <a:rPr lang="en-GB" sz="3600" dirty="0">
                <a:highlight>
                  <a:srgbClr val="FFFF00"/>
                </a:highlight>
              </a:rPr>
              <a:t> : </a:t>
            </a:r>
            <a:r>
              <a:rPr lang="en-GB" sz="3600" dirty="0" err="1">
                <a:highlight>
                  <a:srgbClr val="FFFF00"/>
                </a:highlight>
              </a:rPr>
              <a:t>array_name</a:t>
            </a:r>
            <a:r>
              <a:rPr lang="en-GB" sz="3600" dirty="0">
                <a:highlight>
                  <a:srgbClr val="FFFF00"/>
                </a:highlight>
              </a:rPr>
              <a:t>[index]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i="1" dirty="0"/>
              <a:t>For Example: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Suppose we have an integer array of length 5 whose name is marks. = </a:t>
            </a:r>
            <a:r>
              <a:rPr lang="en-GB" sz="3600" b="1" i="1" dirty="0"/>
              <a:t>int marks[5]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i="1" dirty="0"/>
              <a:t>Now we can access elements of array marks using subscript followed by array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marks[0] = First element of array marks = 5, marks[1] = Second element of array marks =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To access all the elements of the array, you must use a loop. That is, we can access all the elements of the array by varying the value of the subscript into the array.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 Note that the subscript must be an integral value or an expression that evaluates to an integral value. For Example :  			</a:t>
            </a:r>
            <a:r>
              <a:rPr lang="en-GB" sz="3600" i="1" dirty="0"/>
              <a:t>   </a:t>
            </a:r>
            <a:r>
              <a:rPr lang="en-GB" sz="2400" b="1" i="1" dirty="0"/>
              <a:t>int </a:t>
            </a:r>
            <a:r>
              <a:rPr lang="en-GB" sz="2400" b="1" i="1" dirty="0" err="1"/>
              <a:t>i</a:t>
            </a:r>
            <a:r>
              <a:rPr lang="en-GB" sz="2400" b="1" i="1" dirty="0"/>
              <a:t>, marks[10];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i="1" dirty="0"/>
              <a:t>                                                                                              </a:t>
            </a:r>
            <a:r>
              <a:rPr lang="en-GB" sz="2400" b="1" i="1" dirty="0"/>
              <a:t>for(</a:t>
            </a:r>
            <a:r>
              <a:rPr lang="en-GB" sz="2400" b="1" i="1" dirty="0" err="1"/>
              <a:t>i</a:t>
            </a:r>
            <a:r>
              <a:rPr lang="en-GB" sz="2400" b="1" i="1" dirty="0"/>
              <a:t>=0;i&lt;10;i++)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b="1" i="1" dirty="0"/>
              <a:t>	                                                                                     marks[</a:t>
            </a:r>
            <a:r>
              <a:rPr lang="en-GB" sz="2400" b="1" i="1" dirty="0" err="1"/>
              <a:t>i</a:t>
            </a:r>
            <a:r>
              <a:rPr lang="en-GB" sz="2400" b="1" i="1" dirty="0"/>
              <a:t>] = -1;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7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5751" y="250682"/>
            <a:ext cx="7732597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/>
              <a:t>Specify the array length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A4386-C3A4-C130-6522-5B0EB24EAB71}"/>
              </a:ext>
            </a:extLst>
          </p:cNvPr>
          <p:cNvSpPr txBox="1"/>
          <p:nvPr/>
        </p:nvSpPr>
        <p:spPr>
          <a:xfrm>
            <a:off x="374650" y="1663979"/>
            <a:ext cx="19160147" cy="880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There are two ways to specify the array length</a:t>
            </a:r>
          </a:p>
          <a:p>
            <a:endParaRPr lang="en-IN" sz="5400" dirty="0"/>
          </a:p>
          <a:p>
            <a:endParaRPr lang="en-IN" sz="5400" dirty="0"/>
          </a:p>
          <a:p>
            <a:r>
              <a:rPr lang="en-IN" sz="5400" dirty="0"/>
              <a:t>1 . int </a:t>
            </a:r>
            <a:r>
              <a:rPr lang="en-IN" sz="5400" dirty="0" err="1"/>
              <a:t>arr</a:t>
            </a:r>
            <a:r>
              <a:rPr lang="en-IN" sz="5400" dirty="0"/>
              <a:t>[10]    // This creates the array with 10 elements </a:t>
            </a:r>
          </a:p>
          <a:p>
            <a:endParaRPr lang="en-IN" sz="5400" dirty="0"/>
          </a:p>
          <a:p>
            <a:endParaRPr lang="en-IN" sz="5400" dirty="0"/>
          </a:p>
          <a:p>
            <a:r>
              <a:rPr lang="en-IN" sz="5400" dirty="0"/>
              <a:t>2. Specifying using Macros</a:t>
            </a:r>
          </a:p>
          <a:p>
            <a:r>
              <a:rPr lang="en-IN" sz="5400" dirty="0"/>
              <a:t>      #define N 10</a:t>
            </a:r>
          </a:p>
          <a:p>
            <a:r>
              <a:rPr lang="en-IN" sz="5400" dirty="0"/>
              <a:t>       int </a:t>
            </a:r>
            <a:r>
              <a:rPr lang="en-IN" sz="5400" dirty="0" err="1"/>
              <a:t>arr</a:t>
            </a:r>
            <a:r>
              <a:rPr lang="en-IN" sz="5400" dirty="0"/>
              <a:t>[N];</a:t>
            </a:r>
          </a:p>
          <a:p>
            <a:endParaRPr lang="en-IN" sz="4000" dirty="0"/>
          </a:p>
          <a:p>
            <a:r>
              <a:rPr lang="en-IN" sz="4000" dirty="0"/>
              <a:t>Which is the best way to define the arrays and why?</a:t>
            </a:r>
          </a:p>
        </p:txBody>
      </p:sp>
    </p:spTree>
    <p:extLst>
      <p:ext uri="{BB962C8B-B14F-4D97-AF65-F5344CB8AC3E}">
        <p14:creationId xmlns:p14="http://schemas.microsoft.com/office/powerpoint/2010/main" val="200246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3707-9F9C-C92D-A683-8FA33F45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450" y="165100"/>
            <a:ext cx="8448218" cy="1508105"/>
          </a:xfrm>
        </p:spPr>
        <p:txBody>
          <a:bodyPr/>
          <a:lstStyle/>
          <a:p>
            <a:r>
              <a:rPr lang="en-IN" dirty="0"/>
              <a:t>Best way to Define Arrays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8C4C37-CF0B-43BB-32FC-FC642A65F0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850" y="2599690"/>
            <a:ext cx="8988361" cy="7315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23DB5-C093-F3BC-6421-14442AE5BF24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0CB13-8BD4-9329-94CD-2C5A850A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10" y="2599690"/>
            <a:ext cx="8745283" cy="74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4000" spc="-5" dirty="0"/>
              <a:t>CALCULATING THE ADDRESS OF ARRAY ELEMENTS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64924"/>
            <a:ext cx="19354800" cy="6960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Address of data element, A[k] = BA(A) + w( k – </a:t>
            </a:r>
            <a:r>
              <a:rPr lang="en-GB" sz="3600" dirty="0" err="1"/>
              <a:t>lower_bound</a:t>
            </a:r>
            <a:r>
              <a:rPr lang="en-GB" sz="3600" dirty="0"/>
              <a:t> index)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Here, A is the array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k is the index of the element of which we have to calculate the 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BA is the base address of the array 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w is the word size of one element in memory, for example, size of int is 2. Given an array of int marks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2813050" y="6962656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ED26-BA80-10C5-D1EB-6569C842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5865779"/>
            <a:ext cx="10729262" cy="1072145"/>
          </a:xfrm>
          <a:prstGeom prst="rect">
            <a:avLst/>
          </a:prstGeom>
        </p:spPr>
      </p:pic>
      <p:sp>
        <p:nvSpPr>
          <p:cNvPr id="18" name="Google Shape;86;p18">
            <a:extLst>
              <a:ext uri="{FF2B5EF4-FFF2-40B4-BE49-F238E27FC236}">
                <a16:creationId xmlns:a16="http://schemas.microsoft.com/office/drawing/2014/main" id="{AF8B5ACC-A82F-84F1-6F10-2472D1FFF0B7}"/>
              </a:ext>
            </a:extLst>
          </p:cNvPr>
          <p:cNvSpPr txBox="1"/>
          <p:nvPr/>
        </p:nvSpPr>
        <p:spPr>
          <a:xfrm>
            <a:off x="3803650" y="6986806"/>
            <a:ext cx="12954000" cy="83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Marks[0]             marks[1]           marks[2]       marks[3]       </a:t>
            </a:r>
            <a:r>
              <a:rPr lang="en-GB" b="1" i="0" u="none" strike="noStrike" cap="none" dirty="0">
                <a:solidFill>
                  <a:srgbClr val="FF99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marks[4]</a:t>
            </a:r>
            <a:r>
              <a:rPr lang="en-GB" b="0" i="0" u="none" strike="noStrike" cap="none" dirty="0">
                <a:solidFill>
                  <a:srgbClr val="FF99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marks[5]          marks[6]        marks[7]     </a:t>
            </a:r>
            <a:endParaRPr lang="en-GB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1000	      1002	    1004	 1006	</a:t>
            </a:r>
            <a:r>
              <a:rPr lang="en-GB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1008</a:t>
            </a:r>
            <a:r>
              <a:rPr lang="en-GB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1010             1012            1014</a:t>
            </a:r>
            <a:endParaRPr lang="en-GB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85C46-C897-3E30-2018-E1FAD25EB5D4}"/>
              </a:ext>
            </a:extLst>
          </p:cNvPr>
          <p:cNvSpPr txBox="1"/>
          <p:nvPr/>
        </p:nvSpPr>
        <p:spPr>
          <a:xfrm>
            <a:off x="-387350" y="9176356"/>
            <a:ext cx="152131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Marks[4] = 1000 + 2(4 – 0)</a:t>
            </a:r>
            <a:endParaRPr lang="en-GB" sz="4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   = 1000 + 2(4) = 1008</a:t>
            </a:r>
            <a:endParaRPr lang="en-GB" sz="4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7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3759</Words>
  <Application>Microsoft Office PowerPoint</Application>
  <PresentationFormat>Custom</PresentationFormat>
  <Paragraphs>434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__Source_Sans_Pro_fea366</vt:lpstr>
      <vt:lpstr>Arial</vt:lpstr>
      <vt:lpstr>Calibri</vt:lpstr>
      <vt:lpstr>Comic Sans MS</vt:lpstr>
      <vt:lpstr>Courier New</vt:lpstr>
      <vt:lpstr>Helvetica Neue</vt:lpstr>
      <vt:lpstr>Inter</vt:lpstr>
      <vt:lpstr>Times New Roman</vt:lpstr>
      <vt:lpstr>Trebuchet MS</vt:lpstr>
      <vt:lpstr>Wingdings</vt:lpstr>
      <vt:lpstr>Office Theme</vt:lpstr>
      <vt:lpstr>PowerPoint Presentation</vt:lpstr>
      <vt:lpstr>AGENDA</vt:lpstr>
      <vt:lpstr>Introduction</vt:lpstr>
      <vt:lpstr>Introduction</vt:lpstr>
      <vt:lpstr>Introduction</vt:lpstr>
      <vt:lpstr>Accessing Array Elements </vt:lpstr>
      <vt:lpstr>Specify the array length </vt:lpstr>
      <vt:lpstr>Best way to Define Arrays</vt:lpstr>
      <vt:lpstr>CALCULATING THE ADDRESS OF ARRAY ELEMENTS </vt:lpstr>
      <vt:lpstr>CALCULATING THE Length  OF ARRAY  </vt:lpstr>
      <vt:lpstr>STORING VALUES IN ARRAYS  </vt:lpstr>
      <vt:lpstr>Initializing Array during Declaration  </vt:lpstr>
      <vt:lpstr>Initializing Array during Declaration  </vt:lpstr>
      <vt:lpstr>Initializing Array – Input the Values from Key Board </vt:lpstr>
      <vt:lpstr>Initializing Array – Assigning values to Induvial Elements  </vt:lpstr>
      <vt:lpstr>Operations on array in C  </vt:lpstr>
      <vt:lpstr>Operations on array in C- Traversal   </vt:lpstr>
      <vt:lpstr>Operations on array in C-Inserting   </vt:lpstr>
      <vt:lpstr>C –Program to reverse the number</vt:lpstr>
      <vt:lpstr>C –Program to reverse the number</vt:lpstr>
      <vt:lpstr>Assignment - C –Program to reverse the array of numbers   1. Write a Program to print the following numbers in reverse order 22,33,44,55,66,77,88,99  2. Write a program to check any of digits in a number appears more than one time  </vt:lpstr>
      <vt:lpstr>Operations on array in C-Inserting   </vt:lpstr>
      <vt:lpstr>PowerPoint Presentation</vt:lpstr>
      <vt:lpstr>PowerPoint Presentation</vt:lpstr>
      <vt:lpstr>Operations on array in C-Deleting  </vt:lpstr>
      <vt:lpstr>Operations on array in C-Deleting  </vt:lpstr>
      <vt:lpstr>Operations on array in C-Merging  </vt:lpstr>
      <vt:lpstr>Searching of Value in an Array  </vt:lpstr>
      <vt:lpstr>Searching of Value in an Array  </vt:lpstr>
      <vt:lpstr>Searching of Value in an Array  </vt:lpstr>
      <vt:lpstr>Searching of Value in an Array  </vt:lpstr>
      <vt:lpstr>Searching of Value in an Array-Binary Search  </vt:lpstr>
      <vt:lpstr>Searching of Value in an Array-Binary Search  </vt:lpstr>
      <vt:lpstr>Searching of Value in an Array-Binary Search  </vt:lpstr>
      <vt:lpstr>Operations on array in C-Binary Search  </vt:lpstr>
      <vt:lpstr>Searching of Value in an Array-Binary Search  </vt:lpstr>
      <vt:lpstr>Searching of Value in an Array-Binary Search  </vt:lpstr>
      <vt:lpstr>Two Dimensional  Arrays </vt:lpstr>
      <vt:lpstr>Declaration of two dimensional Array in C</vt:lpstr>
      <vt:lpstr>Initializing of two-dimensional Array in C</vt:lpstr>
      <vt:lpstr>Initializing of two-dimensional Array in C</vt:lpstr>
      <vt:lpstr>Accessing element  of two-dimensional Array in C</vt:lpstr>
      <vt:lpstr>Operations of two dimensional Array in 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Somesh Nandi</cp:lastModifiedBy>
  <cp:revision>13</cp:revision>
  <dcterms:created xsi:type="dcterms:W3CDTF">2023-06-12T04:23:20Z</dcterms:created>
  <dcterms:modified xsi:type="dcterms:W3CDTF">2023-08-03T02:33:19Z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