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79" r:id="rId8"/>
    <p:sldId id="280" r:id="rId9"/>
    <p:sldId id="262" r:id="rId10"/>
    <p:sldId id="263" r:id="rId11"/>
    <p:sldId id="264" r:id="rId12"/>
    <p:sldId id="281" r:id="rId13"/>
    <p:sldId id="265" r:id="rId14"/>
    <p:sldId id="266" r:id="rId15"/>
    <p:sldId id="267" r:id="rId16"/>
    <p:sldId id="282"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5143500" type="screen16x9"/>
  <p:notesSz cx="6858000" cy="9144000"/>
  <p:embeddedFontLst>
    <p:embeddedFont>
      <p:font typeface="Old Standard TT" panose="020B0604020202020204" charset="0"/>
      <p:regular r:id="rId30"/>
      <p:bold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snapToGrid="0">
      <p:cViewPr varScale="1">
        <p:scale>
          <a:sx n="90" d="100"/>
          <a:sy n="90" d="100"/>
        </p:scale>
        <p:origin x="81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4489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2019-2020</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Can be implemented on any kind of data that is stored on the cloud.</a:t>
            </a:r>
          </a:p>
          <a:p>
            <a:pPr algn="just"/>
            <a:r>
              <a:rPr lang="en-US" dirty="0">
                <a:latin typeface="Times New Roman" panose="02020603050405020304" pitchFamily="18" charset="0"/>
                <a:cs typeface="Times New Roman" panose="02020603050405020304" pitchFamily="18" charset="0"/>
              </a:rPr>
              <a:t>Can be used to provide security to any confidential data.</a:t>
            </a:r>
          </a:p>
          <a:p>
            <a:pPr algn="just"/>
            <a:r>
              <a:rPr lang="en-US" dirty="0">
                <a:latin typeface="Times New Roman" panose="02020603050405020304" pitchFamily="18" charset="0"/>
                <a:cs typeface="Times New Roman" panose="02020603050405020304" pitchFamily="18" charset="0"/>
              </a:rPr>
              <a:t>Can be implemented in sectors like IT, Medical, Banking , etc.</a:t>
            </a:r>
          </a:p>
          <a:p>
            <a:pPr marL="457200" lvl="0" indent="-342900" algn="l" rtl="0">
              <a:spcBef>
                <a:spcPts val="0"/>
              </a:spcBef>
              <a:spcAft>
                <a:spcPts val="0"/>
              </a:spcAft>
              <a:buSzPts val="1800"/>
              <a:buNone/>
            </a:pPr>
            <a:r>
              <a:rPr lang="en" dirty="0"/>
              <a:t>                   </a:t>
            </a:r>
            <a:endParaRPr/>
          </a:p>
          <a:p>
            <a:pPr marL="457200" lvl="0" indent="-342900" algn="l" rtl="0">
              <a:spcBef>
                <a:spcPts val="0"/>
              </a:spcBef>
              <a:spcAft>
                <a:spcPts val="0"/>
              </a:spcAft>
              <a:buSzPts val="1800"/>
              <a:buChar char="●"/>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229710"/>
            <a:ext cx="8520600" cy="3689131"/>
          </a:xfrm>
          <a:prstGeom prst="rect">
            <a:avLst/>
          </a:prstGeom>
        </p:spPr>
        <p:txBody>
          <a:bodyPr spcFirstLastPara="1" wrap="square" lIns="91425" tIns="91425" rIns="91425" bIns="91425" anchor="t" anchorCtr="0">
            <a:noAutofit/>
          </a:bodyPr>
          <a:lstStyle/>
          <a:p>
            <a:pPr lvl="0" algn="just"/>
            <a:r>
              <a:rPr lang="en-IN" dirty="0">
                <a:latin typeface="Times New Roman" pitchFamily="18" charset="0"/>
                <a:cs typeface="Times New Roman" pitchFamily="18" charset="0"/>
              </a:rPr>
              <a:t>Operating System	 : Windows 07 And Above </a:t>
            </a:r>
          </a:p>
          <a:p>
            <a:pPr lvl="0" algn="just"/>
            <a:r>
              <a:rPr lang="en-IN" dirty="0">
                <a:latin typeface="Times New Roman" pitchFamily="18" charset="0"/>
                <a:cs typeface="Times New Roman" pitchFamily="18" charset="0"/>
              </a:rPr>
              <a:t> Cloud platform               : Cloud Service. </a:t>
            </a:r>
          </a:p>
          <a:p>
            <a:pPr lvl="0" algn="just"/>
            <a:r>
              <a:rPr lang="en-IN" dirty="0">
                <a:latin typeface="Times New Roman" pitchFamily="18" charset="0"/>
                <a:cs typeface="Times New Roman" pitchFamily="18" charset="0"/>
              </a:rPr>
              <a:t>SHA 256 / MD5   	 : Cryptographic algorithm for creating hash values of 				   data. </a:t>
            </a:r>
          </a:p>
          <a:p>
            <a:pPr lvl="0" algn="just"/>
            <a:r>
              <a:rPr lang="en-IN" dirty="0" err="1">
                <a:latin typeface="Times New Roman" pitchFamily="18" charset="0"/>
                <a:cs typeface="Times New Roman" pitchFamily="18" charset="0"/>
              </a:rPr>
              <a:t>Navicat</a:t>
            </a:r>
            <a:r>
              <a:rPr lang="en-IN" dirty="0">
                <a:latin typeface="Times New Roman" pitchFamily="18" charset="0"/>
                <a:cs typeface="Times New Roman" pitchFamily="18" charset="0"/>
              </a:rPr>
              <a:t>                  	 : For visualization of the blocks and generated hash values. </a:t>
            </a:r>
          </a:p>
          <a:p>
            <a:pPr lvl="0" algn="just"/>
            <a:r>
              <a:rPr lang="en-IN" dirty="0">
                <a:latin typeface="Times New Roman" pitchFamily="18" charset="0"/>
                <a:cs typeface="Times New Roman" pitchFamily="18" charset="0"/>
              </a:rPr>
              <a:t>Eclipse Luna         	 : Integrated Development Environment (IDE) for java 			                   programming. </a:t>
            </a:r>
          </a:p>
          <a:p>
            <a:pPr lvl="0" algn="just"/>
            <a:r>
              <a:rPr lang="en-IN" dirty="0">
                <a:latin typeface="Times New Roman" pitchFamily="18" charset="0"/>
                <a:cs typeface="Times New Roman" pitchFamily="18" charset="0"/>
              </a:rPr>
              <a:t>My SQL                	: For Database storage. </a:t>
            </a:r>
          </a:p>
          <a:p>
            <a:pPr lvl="0" algn="just"/>
            <a:r>
              <a:rPr lang="en-IN" dirty="0">
                <a:latin typeface="Times New Roman" pitchFamily="18" charset="0"/>
                <a:cs typeface="Times New Roman" pitchFamily="18" charset="0"/>
              </a:rPr>
              <a:t>JDK                                 : For programming as it is object oriented, easy to write, 			                  compile, debug, platform-independent. </a:t>
            </a:r>
          </a:p>
          <a:p>
            <a:pPr marL="457200" lvl="0" indent="-342900" algn="just" rtl="0">
              <a:spcBef>
                <a:spcPts val="0"/>
              </a:spcBef>
              <a:spcAft>
                <a:spcPts val="0"/>
              </a:spcAft>
              <a:buSzPts val="1800"/>
              <a:buNone/>
            </a:pPr>
            <a:endParaRPr>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072056"/>
            <a:ext cx="8520600" cy="3909848"/>
          </a:xfrm>
          <a:prstGeom prst="rect">
            <a:avLst/>
          </a:prstGeom>
        </p:spPr>
        <p:txBody>
          <a:bodyPr spcFirstLastPara="1" wrap="square" lIns="91425" tIns="91425" rIns="91425" bIns="91425" anchor="t" anchorCtr="0">
            <a:noAutofit/>
          </a:bodyPr>
          <a:lstStyle/>
          <a:p>
            <a:pPr lvl="0" algn="just"/>
            <a:r>
              <a:rPr lang="en-IN" dirty="0" err="1">
                <a:latin typeface="Times New Roman" pitchFamily="18" charset="0"/>
                <a:cs typeface="Times New Roman" pitchFamily="18" charset="0"/>
              </a:rPr>
              <a:t>Blockchain</a:t>
            </a:r>
            <a:r>
              <a:rPr lang="en-IN" dirty="0">
                <a:latin typeface="Times New Roman" pitchFamily="18" charset="0"/>
                <a:cs typeface="Times New Roman" pitchFamily="18" charset="0"/>
              </a:rPr>
              <a:t> 	: For providing three main components to the </a:t>
            </a:r>
            <a:r>
              <a:rPr lang="en-IN" dirty="0" err="1">
                <a:latin typeface="Times New Roman" pitchFamily="18" charset="0"/>
                <a:cs typeface="Times New Roman" pitchFamily="18" charset="0"/>
              </a:rPr>
              <a:t>datacryptography</a:t>
            </a:r>
            <a:r>
              <a:rPr lang="en-IN" dirty="0">
                <a:latin typeface="Times New Roman" pitchFamily="18" charset="0"/>
                <a:cs typeface="Times New Roman" pitchFamily="18" charset="0"/>
              </a:rPr>
              <a:t>, 			  distributed list structures and a decentralized system. Depending 		  	  on these three which can be implemented through software, 			  </a:t>
            </a:r>
            <a:r>
              <a:rPr lang="en-IN" dirty="0" err="1">
                <a:latin typeface="Times New Roman" pitchFamily="18" charset="0"/>
                <a:cs typeface="Times New Roman" pitchFamily="18" charset="0"/>
              </a:rPr>
              <a:t>blockchain</a:t>
            </a:r>
            <a:r>
              <a:rPr lang="en-IN" dirty="0">
                <a:latin typeface="Times New Roman" pitchFamily="18" charset="0"/>
                <a:cs typeface="Times New Roman" pitchFamily="18" charset="0"/>
              </a:rPr>
              <a:t> can be open source or proprietary. It’s one of the 			  latest technological trends now in the industry and provides a 			  highly secure environment when used as compared to other 			  cryptography and encryption standards. </a:t>
            </a:r>
            <a:r>
              <a:rPr lang="en" dirty="0">
                <a:latin typeface="Times New Roman" pitchFamily="18" charset="0"/>
                <a:cs typeface="Times New Roman" pitchFamily="18" charset="0"/>
              </a:rPr>
              <a:t>                        </a:t>
            </a:r>
            <a:endParaRPr>
              <a:latin typeface="Times New Roman" pitchFamily="18" charset="0"/>
              <a:cs typeface="Times New Roman" pitchFamily="18" charset="0"/>
            </a:endParaRPr>
          </a:p>
          <a:p>
            <a:pPr marL="457200" lvl="0" indent="-342900" algn="just" rtl="0">
              <a:spcBef>
                <a:spcPts val="0"/>
              </a:spcBef>
              <a:spcAft>
                <a:spcPts val="0"/>
              </a:spcAft>
              <a:buSzPts val="1800"/>
              <a:buChar char="●"/>
            </a:pPr>
            <a:endParaRPr>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lgn="just"/>
            <a:r>
              <a:rPr lang="en-IN" dirty="0">
                <a:latin typeface="Times New Roman" pitchFamily="18" charset="0"/>
                <a:cs typeface="Times New Roman" pitchFamily="18" charset="0"/>
              </a:rPr>
              <a:t> No need for a central administrator</a:t>
            </a:r>
            <a:r>
              <a:rPr lang="en" dirty="0">
                <a:latin typeface="Times New Roman" pitchFamily="18" charset="0"/>
                <a:cs typeface="Times New Roman" pitchFamily="18" charset="0"/>
              </a:rPr>
              <a:t> .                             </a:t>
            </a:r>
            <a:endParaRPr dirty="0">
              <a:latin typeface="Times New Roman" pitchFamily="18" charset="0"/>
              <a:cs typeface="Times New Roman" pitchFamily="18" charset="0"/>
            </a:endParaRPr>
          </a:p>
          <a:p>
            <a:pPr lvl="0" algn="just"/>
            <a:r>
              <a:rPr lang="en-IN" dirty="0">
                <a:latin typeface="Times New Roman" pitchFamily="18" charset="0"/>
                <a:cs typeface="Times New Roman" pitchFamily="18" charset="0"/>
              </a:rPr>
              <a:t> Users are in control of all their information and transactions</a:t>
            </a:r>
            <a:r>
              <a:rPr lang="en" dirty="0">
                <a:latin typeface="Times New Roman" pitchFamily="18" charset="0"/>
                <a:cs typeface="Times New Roman" pitchFamily="18" charset="0"/>
              </a:rPr>
              <a:t> .                          </a:t>
            </a:r>
            <a:endParaRPr dirty="0">
              <a:latin typeface="Times New Roman" pitchFamily="18" charset="0"/>
              <a:cs typeface="Times New Roman" pitchFamily="18" charset="0"/>
            </a:endParaRPr>
          </a:p>
          <a:p>
            <a:pPr lvl="0" algn="just"/>
            <a:r>
              <a:rPr lang="en" dirty="0">
                <a:latin typeface="Times New Roman" pitchFamily="18" charset="0"/>
                <a:cs typeface="Times New Roman" pitchFamily="18" charset="0"/>
              </a:rPr>
              <a:t> Blockchain </a:t>
            </a:r>
            <a:r>
              <a:rPr lang="en-IN" dirty="0">
                <a:latin typeface="Times New Roman" pitchFamily="18" charset="0"/>
                <a:cs typeface="Times New Roman" pitchFamily="18" charset="0"/>
              </a:rPr>
              <a:t>offers access security, scalability, and data privacy.</a:t>
            </a:r>
          </a:p>
          <a:p>
            <a:pPr lvl="0" algn="just"/>
            <a:r>
              <a:rPr lang="en-IN" dirty="0">
                <a:latin typeface="Times New Roman" pitchFamily="18" charset="0"/>
                <a:cs typeface="Times New Roman" pitchFamily="18" charset="0"/>
              </a:rPr>
              <a:t>Much advance security as blockchain needs high computational power to </a:t>
            </a:r>
            <a:r>
              <a:rPr lang="en-IN">
                <a:latin typeface="Times New Roman" pitchFamily="18" charset="0"/>
                <a:cs typeface="Times New Roman" pitchFamily="18" charset="0"/>
              </a:rPr>
              <a:t>generate nonce </a:t>
            </a:r>
            <a:r>
              <a:rPr lang="en-IN" dirty="0">
                <a:latin typeface="Times New Roman" pitchFamily="18" charset="0"/>
                <a:cs typeface="Times New Roman" pitchFamily="18" charset="0"/>
              </a:rPr>
              <a:t>value for each block.</a:t>
            </a:r>
          </a:p>
          <a:p>
            <a:pPr lvl="0" algn="just">
              <a:buNone/>
            </a:pPr>
            <a:r>
              <a:rPr lang="en" dirty="0">
                <a:latin typeface="Times New Roman" pitchFamily="18" charset="0"/>
                <a:cs typeface="Times New Roman" pitchFamily="18" charset="0"/>
              </a:rPr>
              <a:t>                      </a:t>
            </a:r>
            <a:endParaRPr dirty="0">
              <a:latin typeface="Times New Roman" pitchFamily="18" charset="0"/>
              <a:cs typeface="Times New Roman" pitchFamily="18" charset="0"/>
            </a:endParaRPr>
          </a:p>
          <a:p>
            <a:pPr marL="457200" lvl="0" indent="-342900" algn="just" rtl="0">
              <a:spcBef>
                <a:spcPts val="0"/>
              </a:spcBef>
              <a:spcAft>
                <a:spcPts val="0"/>
              </a:spcAft>
              <a:buSzPts val="1800"/>
              <a:buChar char="●"/>
            </a:pPr>
            <a:endParaRPr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algn="just"/>
            <a:r>
              <a:rPr lang="en-US" dirty="0">
                <a:latin typeface="Times New Roman" pitchFamily="18" charset="0"/>
                <a:cs typeface="Times New Roman" pitchFamily="18" charset="0"/>
              </a:rPr>
              <a:t>Securing data through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Providing a proper hospital UI.</a:t>
            </a:r>
            <a:endParaRPr lang="en-US" dirty="0"/>
          </a:p>
          <a:p>
            <a:r>
              <a:rPr lang="en-US" dirty="0">
                <a:latin typeface="Times New Roman" panose="02020603050405020304" pitchFamily="18" charset="0"/>
                <a:cs typeface="Times New Roman" panose="02020603050405020304" pitchFamily="18" charset="0"/>
              </a:rPr>
              <a:t>Uploading reports and securing it through encryption and hash values.</a:t>
            </a:r>
          </a:p>
          <a:p>
            <a:pPr marL="457200" lvl="0" indent="-34290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127592" y="74428"/>
            <a:ext cx="8612372" cy="5954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2.1.1 Proposed System</a:t>
            </a:r>
            <a:endParaRPr b="1" dirty="0">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219928" y="669851"/>
            <a:ext cx="8796480" cy="4284921"/>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None/>
            </a:pPr>
            <a:r>
              <a:rPr lang="en" dirty="0"/>
              <a:t>  </a:t>
            </a:r>
            <a:endParaRPr dirty="0"/>
          </a:p>
        </p:txBody>
      </p:sp>
      <p:pic>
        <p:nvPicPr>
          <p:cNvPr id="3" name="Picture 2">
            <a:extLst>
              <a:ext uri="{FF2B5EF4-FFF2-40B4-BE49-F238E27FC236}">
                <a16:creationId xmlns:a16="http://schemas.microsoft.com/office/drawing/2014/main" id="{FE838921-C183-4DED-8246-068849798414}"/>
              </a:ext>
            </a:extLst>
          </p:cNvPr>
          <p:cNvPicPr>
            <a:picLocks noChangeAspect="1"/>
          </p:cNvPicPr>
          <p:nvPr/>
        </p:nvPicPr>
        <p:blipFill>
          <a:blip r:embed="rId3"/>
          <a:stretch>
            <a:fillRect/>
          </a:stretch>
        </p:blipFill>
        <p:spPr>
          <a:xfrm>
            <a:off x="1041991" y="669851"/>
            <a:ext cx="6634716" cy="4284921"/>
          </a:xfrm>
          <a:prstGeom prst="rect">
            <a:avLst/>
          </a:prstGeom>
        </p:spPr>
      </p:pic>
    </p:spTree>
    <p:extLst>
      <p:ext uri="{BB962C8B-B14F-4D97-AF65-F5344CB8AC3E}">
        <p14:creationId xmlns:p14="http://schemas.microsoft.com/office/powerpoint/2010/main" val="2428587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147145" y="136634"/>
            <a:ext cx="8607972" cy="672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189186" y="798786"/>
            <a:ext cx="8765628" cy="4130566"/>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3" name="Picture 2">
            <a:extLst>
              <a:ext uri="{FF2B5EF4-FFF2-40B4-BE49-F238E27FC236}">
                <a16:creationId xmlns:a16="http://schemas.microsoft.com/office/drawing/2014/main" id="{26B0937A-16AC-44CD-8FAF-535323498BA2}"/>
              </a:ext>
            </a:extLst>
          </p:cNvPr>
          <p:cNvPicPr>
            <a:picLocks noChangeAspect="1"/>
          </p:cNvPicPr>
          <p:nvPr/>
        </p:nvPicPr>
        <p:blipFill>
          <a:blip r:embed="rId3"/>
          <a:stretch>
            <a:fillRect/>
          </a:stretch>
        </p:blipFill>
        <p:spPr>
          <a:xfrm>
            <a:off x="999460" y="1123748"/>
            <a:ext cx="6804838" cy="322096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106326" y="85060"/>
            <a:ext cx="8612372" cy="6592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Description Of Use Case</a:t>
            </a:r>
            <a:endParaRPr b="1" dirty="0">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106326" y="648585"/>
            <a:ext cx="4465674" cy="431681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US" dirty="0"/>
              <a:t>The Admin will add doctors and will have permissions to delete doctors and patients.</a:t>
            </a:r>
          </a:p>
          <a:p>
            <a:pPr marL="285750" lvl="0" indent="-285750" algn="l" rtl="0">
              <a:spcBef>
                <a:spcPts val="0"/>
              </a:spcBef>
              <a:spcAft>
                <a:spcPts val="1600"/>
              </a:spcAft>
              <a:buFont typeface="Arial" panose="020B0604020202020204" pitchFamily="34" charset="0"/>
              <a:buChar char="•"/>
            </a:pPr>
            <a:r>
              <a:rPr lang="en-US" dirty="0"/>
              <a:t>Doctor will  add new patients and can prescribe medicines, Doctors will need a key to download report that would be present with the patient.</a:t>
            </a:r>
          </a:p>
          <a:p>
            <a:pPr marL="285750" lvl="0" indent="-285750" algn="l" rtl="0">
              <a:spcBef>
                <a:spcPts val="0"/>
              </a:spcBef>
              <a:spcAft>
                <a:spcPts val="1600"/>
              </a:spcAft>
              <a:buFont typeface="Arial" panose="020B0604020202020204" pitchFamily="34" charset="0"/>
              <a:buChar char="•"/>
            </a:pPr>
            <a:r>
              <a:rPr lang="en-US" dirty="0"/>
              <a:t>Patients can upload reports and grant access to view there reports.</a:t>
            </a:r>
            <a:endParaRPr dirty="0"/>
          </a:p>
        </p:txBody>
      </p:sp>
      <p:pic>
        <p:nvPicPr>
          <p:cNvPr id="7" name="Picture 6">
            <a:extLst>
              <a:ext uri="{FF2B5EF4-FFF2-40B4-BE49-F238E27FC236}">
                <a16:creationId xmlns:a16="http://schemas.microsoft.com/office/drawing/2014/main" id="{60D845BA-D46A-47D4-9DB5-3E651C2F0336}"/>
              </a:ext>
            </a:extLst>
          </p:cNvPr>
          <p:cNvPicPr>
            <a:picLocks noChangeAspect="1"/>
          </p:cNvPicPr>
          <p:nvPr/>
        </p:nvPicPr>
        <p:blipFill>
          <a:blip r:embed="rId3"/>
          <a:stretch>
            <a:fillRect/>
          </a:stretch>
        </p:blipFill>
        <p:spPr>
          <a:xfrm>
            <a:off x="5199320" y="195262"/>
            <a:ext cx="3838354" cy="4752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147145" y="126125"/>
            <a:ext cx="8460827" cy="620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2.4 Activity diagram</a:t>
            </a:r>
            <a:endParaRPr b="1">
              <a:latin typeface="Times New Roman"/>
              <a:ea typeface="Times New Roman"/>
              <a:cs typeface="Times New Roman"/>
              <a:sym typeface="Times New Roman"/>
            </a:endParaRPr>
          </a:p>
        </p:txBody>
      </p:sp>
      <p:sp>
        <p:nvSpPr>
          <p:cNvPr id="143" name="Google Shape;143;p27"/>
          <p:cNvSpPr txBox="1">
            <a:spLocks noGrp="1"/>
          </p:cNvSpPr>
          <p:nvPr>
            <p:ph type="body" idx="1"/>
          </p:nvPr>
        </p:nvSpPr>
        <p:spPr>
          <a:xfrm>
            <a:off x="189186" y="735723"/>
            <a:ext cx="8776138" cy="422515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50" name="Picture 2"/>
          <p:cNvPicPr>
            <a:picLocks noChangeAspect="1" noChangeArrowheads="1"/>
          </p:cNvPicPr>
          <p:nvPr/>
        </p:nvPicPr>
        <p:blipFill>
          <a:blip r:embed="rId3"/>
          <a:srcRect/>
          <a:stretch>
            <a:fillRect/>
          </a:stretch>
        </p:blipFill>
        <p:spPr bwMode="auto">
          <a:xfrm>
            <a:off x="0" y="676603"/>
            <a:ext cx="9144000" cy="446689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br>
              <a:rPr lang="en-IN" sz="2400" dirty="0"/>
            </a:br>
            <a:r>
              <a:rPr lang="en-IN" sz="2400" dirty="0"/>
              <a:t> </a:t>
            </a:r>
            <a:r>
              <a:rPr lang="en-IN" sz="2400" b="1" dirty="0"/>
              <a:t>Enhancing Data Security in Cloud using Blockchain </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Dhananjay Yadav(17204015)</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Aditi Shinde(16104022)</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Akash Nair(16104051)</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br>
              <a:rPr lang="en" sz="1800" dirty="0">
                <a:latin typeface="Times New Roman"/>
                <a:ea typeface="Times New Roman"/>
                <a:cs typeface="Times New Roman"/>
                <a:sym typeface="Times New Roman"/>
              </a:rPr>
            </a:br>
            <a:r>
              <a:rPr lang="en" sz="1800" dirty="0">
                <a:latin typeface="Times New Roman"/>
                <a:ea typeface="Times New Roman"/>
                <a:cs typeface="Times New Roman"/>
                <a:sym typeface="Times New Roman"/>
              </a:rPr>
              <a:t>Mrs. Poonam Dhawale</a:t>
            </a:r>
            <a:br>
              <a:rPr lang="en" sz="1800" dirty="0">
                <a:latin typeface="Times New Roman"/>
                <a:ea typeface="Times New Roman"/>
                <a:cs typeface="Times New Roman"/>
                <a:sym typeface="Times New Roman"/>
              </a:rPr>
            </a:br>
            <a:r>
              <a:rPr lang="en" sz="1800" dirty="0">
                <a:latin typeface="Times New Roman"/>
                <a:ea typeface="Times New Roman"/>
                <a:cs typeface="Times New Roman"/>
                <a:sym typeface="Times New Roman"/>
              </a:rPr>
              <a:t>Mrs.Sneha Kanchan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147146" y="136634"/>
            <a:ext cx="8492358" cy="5570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2.5 Class Diagram</a:t>
            </a:r>
            <a:endParaRPr b="1">
              <a:latin typeface="Times New Roman"/>
              <a:ea typeface="Times New Roman"/>
              <a:cs typeface="Times New Roman"/>
              <a:sym typeface="Times New Roman"/>
            </a:endParaRPr>
          </a:p>
        </p:txBody>
      </p:sp>
      <p:sp>
        <p:nvSpPr>
          <p:cNvPr id="149" name="Google Shape;149;p28"/>
          <p:cNvSpPr txBox="1">
            <a:spLocks noGrp="1"/>
          </p:cNvSpPr>
          <p:nvPr>
            <p:ph type="body" idx="1"/>
          </p:nvPr>
        </p:nvSpPr>
        <p:spPr>
          <a:xfrm>
            <a:off x="126124" y="767255"/>
            <a:ext cx="8891752" cy="416209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28" name="Picture 4" descr="D:\ADITI\Final year proj Blockchain\CD.png"/>
          <p:cNvPicPr>
            <a:picLocks noChangeAspect="1" noChangeArrowheads="1"/>
          </p:cNvPicPr>
          <p:nvPr/>
        </p:nvPicPr>
        <p:blipFill>
          <a:blip r:embed="rId3"/>
          <a:srcRect/>
          <a:stretch>
            <a:fillRect/>
          </a:stretch>
        </p:blipFill>
        <p:spPr bwMode="auto">
          <a:xfrm>
            <a:off x="147144" y="765778"/>
            <a:ext cx="6852745" cy="420052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2.6 Module-1</a:t>
            </a:r>
            <a:endParaRPr b="1">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dirty="0">
                <a:latin typeface="Times New Roman" panose="02020603050405020304" pitchFamily="18" charset="0"/>
                <a:ea typeface="Times New Roman"/>
                <a:cs typeface="Times New Roman" panose="02020603050405020304" pitchFamily="18" charset="0"/>
                <a:sym typeface="Times New Roman"/>
              </a:rPr>
              <a:t>Web Interface:</a:t>
            </a:r>
          </a:p>
          <a:p>
            <a:pPr marL="285750" lvl="0" indent="-285750" algn="just" rtl="0">
              <a:spcBef>
                <a:spcPts val="0"/>
              </a:spcBef>
              <a:spcAft>
                <a:spcPts val="1600"/>
              </a:spcAft>
              <a:buFont typeface="Arial" panose="020B0604020202020204" pitchFamily="34" charset="0"/>
              <a:buChar char="•"/>
            </a:pPr>
            <a:r>
              <a:rPr lang="en-US" dirty="0">
                <a:latin typeface="Times New Roman" panose="02020603050405020304" pitchFamily="18" charset="0"/>
                <a:ea typeface="Times New Roman"/>
                <a:cs typeface="Times New Roman" panose="02020603050405020304" pitchFamily="18" charset="0"/>
                <a:sym typeface="Times New Roman"/>
              </a:rPr>
              <a:t>Admin side to manage the whole website for granting and revoking privileges to the other entities of website.</a:t>
            </a:r>
          </a:p>
          <a:p>
            <a:pPr marL="285750" lvl="0" indent="-285750" algn="just" rtl="0">
              <a:spcBef>
                <a:spcPts val="0"/>
              </a:spcBef>
              <a:spcAft>
                <a:spcPts val="1600"/>
              </a:spcAft>
              <a:buFont typeface="Arial" panose="020B0604020202020204" pitchFamily="34" charset="0"/>
              <a:buChar char="•"/>
            </a:pPr>
            <a:r>
              <a:rPr lang="en-US" dirty="0">
                <a:latin typeface="Times New Roman" panose="02020603050405020304" pitchFamily="18" charset="0"/>
                <a:ea typeface="Times New Roman"/>
                <a:cs typeface="Times New Roman" panose="02020603050405020304" pitchFamily="18" charset="0"/>
                <a:sym typeface="Times New Roman"/>
              </a:rPr>
              <a:t>Doctors Portal that would deal with dealing with patients like adding new patients, prescribing medicines, requesting to view report.</a:t>
            </a:r>
          </a:p>
          <a:p>
            <a:pPr marL="285750" lvl="0" indent="-285750" algn="just" rtl="0">
              <a:spcBef>
                <a:spcPts val="0"/>
              </a:spcBef>
              <a:spcAft>
                <a:spcPts val="1600"/>
              </a:spcAft>
              <a:buFont typeface="Arial" panose="020B0604020202020204" pitchFamily="34" charset="0"/>
              <a:buChar char="•"/>
            </a:pPr>
            <a:r>
              <a:rPr lang="en-US" dirty="0">
                <a:latin typeface="Times New Roman" panose="02020603050405020304" pitchFamily="18" charset="0"/>
                <a:ea typeface="Times New Roman"/>
                <a:cs typeface="Times New Roman" panose="02020603050405020304" pitchFamily="18" charset="0"/>
                <a:sym typeface="Times New Roman"/>
              </a:rPr>
              <a:t>Patients Portal that would be able to upload report, view there own report, grant access to authorized doctors for there report .</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Module-2</a:t>
            </a:r>
            <a:endParaRPr b="1">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dirty="0">
                <a:latin typeface="Times New Roman" panose="02020603050405020304" pitchFamily="18" charset="0"/>
                <a:cs typeface="Times New Roman" panose="02020603050405020304" pitchFamily="18" charset="0"/>
              </a:rPr>
              <a:t>Web Interface Backend</a:t>
            </a:r>
          </a:p>
          <a:p>
            <a:pPr marL="285750" indent="-285750" algn="just">
              <a:spcAft>
                <a:spcPts val="1600"/>
              </a:spcAft>
            </a:pPr>
            <a:r>
              <a:rPr lang="en-US" dirty="0">
                <a:latin typeface="Times New Roman" panose="02020603050405020304" pitchFamily="18" charset="0"/>
                <a:cs typeface="Times New Roman" panose="02020603050405020304" pitchFamily="18" charset="0"/>
              </a:rPr>
              <a:t>Backend mainly concentrates on report uploading.</a:t>
            </a:r>
          </a:p>
          <a:p>
            <a:pPr marL="285750" indent="-285750" algn="just">
              <a:spcAft>
                <a:spcPts val="1600"/>
              </a:spcAft>
            </a:pPr>
            <a:r>
              <a:rPr lang="en-US" dirty="0">
                <a:latin typeface="Times New Roman" panose="02020603050405020304" pitchFamily="18" charset="0"/>
                <a:cs typeface="Times New Roman" panose="02020603050405020304" pitchFamily="18" charset="0"/>
              </a:rPr>
              <a:t>Along with this it will consist of generating hash values and dividing it into chunks to stores it with the concept of blockchain.</a:t>
            </a:r>
          </a:p>
          <a:p>
            <a:pPr marL="285750" indent="-285750" algn="just">
              <a:spcAft>
                <a:spcPts val="1600"/>
              </a:spcAft>
            </a:pPr>
            <a:r>
              <a:rPr lang="en-US" dirty="0">
                <a:latin typeface="Times New Roman" panose="02020603050405020304" pitchFamily="18" charset="0"/>
                <a:cs typeface="Times New Roman" panose="02020603050405020304" pitchFamily="18" charset="0"/>
              </a:rPr>
              <a:t>Some minor fields like storing user credentials for authentication, storing prescribed medicines.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Module-3</a:t>
            </a:r>
            <a:endParaRPr b="1" dirty="0">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dirty="0">
                <a:latin typeface="Times New Roman" panose="02020603050405020304" pitchFamily="18" charset="0"/>
                <a:cs typeface="Times New Roman" panose="02020603050405020304" pitchFamily="18" charset="0"/>
              </a:rPr>
              <a:t>Blockchain &amp; Hashing</a:t>
            </a:r>
          </a:p>
          <a:p>
            <a:pPr marL="285750" indent="-285750" algn="just">
              <a:spcAft>
                <a:spcPts val="1600"/>
              </a:spcAft>
            </a:pPr>
            <a:r>
              <a:rPr lang="en-US" dirty="0">
                <a:latin typeface="Times New Roman" panose="02020603050405020304" pitchFamily="18" charset="0"/>
                <a:cs typeface="Times New Roman" panose="02020603050405020304" pitchFamily="18" charset="0"/>
              </a:rPr>
              <a:t>At first the data would be stored with the help of certain algorithm.</a:t>
            </a:r>
          </a:p>
          <a:p>
            <a:pPr marL="285750" indent="-285750" algn="just">
              <a:spcAft>
                <a:spcPts val="1600"/>
              </a:spcAft>
            </a:pPr>
            <a:r>
              <a:rPr lang="en-US" dirty="0">
                <a:latin typeface="Times New Roman" panose="02020603050405020304" pitchFamily="18" charset="0"/>
                <a:cs typeface="Times New Roman" panose="02020603050405020304" pitchFamily="18" charset="0"/>
              </a:rPr>
              <a:t>After which the data would be divided into chunks and hash values would be generated</a:t>
            </a:r>
          </a:p>
          <a:p>
            <a:pPr marL="285750" indent="-285750" algn="just">
              <a:spcAft>
                <a:spcPts val="1600"/>
              </a:spcAft>
            </a:pPr>
            <a:r>
              <a:rPr lang="en-US" dirty="0">
                <a:latin typeface="Times New Roman" panose="02020603050405020304" pitchFamily="18" charset="0"/>
                <a:cs typeface="Times New Roman" panose="02020603050405020304" pitchFamily="18" charset="0"/>
              </a:rPr>
              <a:t>These chunks with there hash values will be interconnected with the concept of blockchain.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157655" y="136634"/>
            <a:ext cx="8674645" cy="9215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147145" y="683172"/>
            <a:ext cx="8849710" cy="4246180"/>
          </a:xfrm>
          <a:prstGeom prst="rect">
            <a:avLst/>
          </a:prstGeom>
        </p:spPr>
        <p:txBody>
          <a:bodyPr spcFirstLastPara="1" wrap="square" lIns="91425" tIns="91425" rIns="91425" bIns="91425" anchor="t" anchorCtr="0">
            <a:noAutofit/>
          </a:bodyPr>
          <a:lstStyle/>
          <a:p>
            <a:pPr marL="0" indent="0" algn="just">
              <a:buNone/>
            </a:pPr>
            <a:r>
              <a:rPr lang="en-US" sz="1600" dirty="0">
                <a:latin typeface="Times New Roman" panose="02020603050405020304" pitchFamily="18" charset="0"/>
                <a:cs typeface="Times New Roman" panose="02020603050405020304" pitchFamily="18" charset="0"/>
              </a:rPr>
              <a:t>[1] </a:t>
            </a:r>
            <a:r>
              <a:rPr lang="en-US" sz="1600" dirty="0" err="1">
                <a:latin typeface="Times New Roman" panose="02020603050405020304" pitchFamily="18" charset="0"/>
                <a:cs typeface="Times New Roman" panose="02020603050405020304" pitchFamily="18" charset="0"/>
              </a:rPr>
              <a:t>Nakamoto</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Bitcoin</a:t>
            </a:r>
            <a:r>
              <a:rPr lang="en-US" sz="1600" dirty="0">
                <a:latin typeface="Times New Roman" panose="02020603050405020304" pitchFamily="18" charset="0"/>
                <a:cs typeface="Times New Roman" panose="02020603050405020304" pitchFamily="18" charset="0"/>
              </a:rPr>
              <a:t>: A peer-to-peer electronic cash system[J]. Consulted, 2008. </a:t>
            </a:r>
          </a:p>
          <a:p>
            <a:pPr marL="0" indent="0" algn="just">
              <a:buNone/>
            </a:pPr>
            <a:r>
              <a:rPr lang="en-US" sz="1600" dirty="0">
                <a:latin typeface="Times New Roman" panose="02020603050405020304" pitchFamily="18" charset="0"/>
                <a:cs typeface="Times New Roman" panose="02020603050405020304" pitchFamily="18" charset="0"/>
              </a:rPr>
              <a:t>[2] 2017 International Conference on Advances in Computing, Communications and Informatics (ICACCI) </a:t>
            </a:r>
            <a:r>
              <a:rPr lang="en-US" sz="1600" dirty="0" err="1">
                <a:latin typeface="Times New Roman" panose="02020603050405020304" pitchFamily="18" charset="0"/>
                <a:cs typeface="Times New Roman" panose="02020603050405020304" pitchFamily="18" charset="0"/>
              </a:rPr>
              <a:t>Amita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Kashyap</a:t>
            </a:r>
            <a:r>
              <a:rPr lang="en-US" sz="1600" dirty="0">
                <a:latin typeface="Times New Roman" panose="02020603050405020304" pitchFamily="18" charset="0"/>
                <a:cs typeface="Times New Roman" panose="02020603050405020304" pitchFamily="18" charset="0"/>
              </a:rPr>
              <a:t>, G. </a:t>
            </a:r>
            <a:r>
              <a:rPr lang="en-US" sz="1600" dirty="0" err="1">
                <a:latin typeface="Times New Roman" panose="02020603050405020304" pitchFamily="18" charset="0"/>
                <a:cs typeface="Times New Roman" panose="02020603050405020304" pitchFamily="18" charset="0"/>
              </a:rPr>
              <a:t>Sravan</a:t>
            </a:r>
            <a:r>
              <a:rPr lang="en-US" sz="1600" dirty="0">
                <a:latin typeface="Times New Roman" panose="02020603050405020304" pitchFamily="18" charset="0"/>
                <a:cs typeface="Times New Roman" panose="02020603050405020304" pitchFamily="18" charset="0"/>
              </a:rPr>
              <a:t> Kumar, </a:t>
            </a:r>
            <a:r>
              <a:rPr lang="en-US" sz="1600" dirty="0" err="1">
                <a:latin typeface="Times New Roman" panose="02020603050405020304" pitchFamily="18" charset="0"/>
                <a:cs typeface="Times New Roman" panose="02020603050405020304" pitchFamily="18" charset="0"/>
              </a:rPr>
              <a:t>Sunita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Jangir</a:t>
            </a:r>
            <a:r>
              <a:rPr lang="en-US" sz="1600" dirty="0">
                <a:latin typeface="Times New Roman" panose="02020603050405020304" pitchFamily="18" charset="0"/>
                <a:cs typeface="Times New Roman" panose="02020603050405020304" pitchFamily="18" charset="0"/>
              </a:rPr>
              <a:t>, Emmanuel S. Pilli, </a:t>
            </a:r>
            <a:r>
              <a:rPr lang="en-US" sz="1600" dirty="0" err="1">
                <a:latin typeface="Times New Roman" panose="02020603050405020304" pitchFamily="18" charset="0"/>
                <a:cs typeface="Times New Roman" panose="02020603050405020304" pitchFamily="18" charset="0"/>
              </a:rPr>
              <a:t>Preeti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Mishra</a:t>
            </a:r>
            <a:r>
              <a:rPr lang="en-US" sz="1600" dirty="0">
                <a:latin typeface="Times New Roman" panose="02020603050405020304" pitchFamily="18" charset="0"/>
                <a:cs typeface="Times New Roman" panose="02020603050405020304" pitchFamily="18" charset="0"/>
              </a:rPr>
              <a:t> “IHIDS: Introspection-Based Hybrid Intrusion Detection System in Cloud Environment”. </a:t>
            </a:r>
          </a:p>
          <a:p>
            <a:pPr marL="0" indent="0" algn="just">
              <a:buNone/>
            </a:pPr>
            <a:r>
              <a:rPr lang="en-US" sz="1600" dirty="0">
                <a:latin typeface="Times New Roman" panose="02020603050405020304" pitchFamily="18" charset="0"/>
                <a:cs typeface="Times New Roman" panose="02020603050405020304" pitchFamily="18" charset="0"/>
              </a:rPr>
              <a:t>[3] Watanabe, H., Fujimura, S., </a:t>
            </a:r>
            <a:r>
              <a:rPr lang="en-US" sz="1600" dirty="0" err="1">
                <a:latin typeface="Times New Roman" panose="02020603050405020304" pitchFamily="18" charset="0"/>
                <a:cs typeface="Times New Roman" panose="02020603050405020304" pitchFamily="18" charset="0"/>
              </a:rPr>
              <a:t>Nakadaira</a:t>
            </a:r>
            <a:r>
              <a:rPr lang="en-US" sz="1600" dirty="0">
                <a:latin typeface="Times New Roman" panose="02020603050405020304" pitchFamily="18" charset="0"/>
                <a:cs typeface="Times New Roman" panose="02020603050405020304" pitchFamily="18" charset="0"/>
              </a:rPr>
              <a:t>, A., Miyazaki, Y., </a:t>
            </a:r>
            <a:r>
              <a:rPr lang="en-US" sz="1600" dirty="0" err="1">
                <a:latin typeface="Times New Roman" panose="02020603050405020304" pitchFamily="18" charset="0"/>
                <a:cs typeface="Times New Roman" panose="02020603050405020304" pitchFamily="18" charset="0"/>
              </a:rPr>
              <a:t>Akutsu</a:t>
            </a:r>
            <a:r>
              <a:rPr lang="en-US" sz="1600" dirty="0">
                <a:latin typeface="Times New Roman" panose="02020603050405020304" pitchFamily="18" charset="0"/>
                <a:cs typeface="Times New Roman" panose="02020603050405020304" pitchFamily="18" charset="0"/>
              </a:rPr>
              <a:t>, A., &amp;</a:t>
            </a:r>
            <a:r>
              <a:rPr lang="en-US" sz="1600" dirty="0" err="1">
                <a:latin typeface="Times New Roman" panose="02020603050405020304" pitchFamily="18" charset="0"/>
                <a:cs typeface="Times New Roman" panose="02020603050405020304" pitchFamily="18" charset="0"/>
              </a:rPr>
              <a:t>Kishigami</a:t>
            </a:r>
            <a:r>
              <a:rPr lang="en-US" sz="1600" dirty="0">
                <a:latin typeface="Times New Roman" panose="02020603050405020304" pitchFamily="18" charset="0"/>
                <a:cs typeface="Times New Roman" panose="02020603050405020304" pitchFamily="18" charset="0"/>
              </a:rPr>
              <a:t>, J. J. (2015).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contract: A complete consensus using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2015 IEEE 4th Global Conference on Consumer Electronics (GCCEP). </a:t>
            </a:r>
          </a:p>
          <a:p>
            <a:pPr marL="0" indent="0" algn="just">
              <a:buNone/>
            </a:pPr>
            <a:r>
              <a:rPr lang="en-US" sz="1600" dirty="0">
                <a:latin typeface="Times New Roman" panose="02020603050405020304" pitchFamily="18" charset="0"/>
                <a:cs typeface="Times New Roman" panose="02020603050405020304" pitchFamily="18" charset="0"/>
              </a:rPr>
              <a:t>[4] </a:t>
            </a:r>
            <a:r>
              <a:rPr lang="en-US" sz="1600" dirty="0" err="1">
                <a:latin typeface="Times New Roman" panose="02020603050405020304" pitchFamily="18" charset="0"/>
                <a:cs typeface="Times New Roman" panose="02020603050405020304" pitchFamily="18" charset="0"/>
              </a:rPr>
              <a:t>Zhe</a:t>
            </a:r>
            <a:r>
              <a:rPr lang="en-US" sz="1600" dirty="0">
                <a:latin typeface="Times New Roman" panose="02020603050405020304" pitchFamily="18" charset="0"/>
                <a:cs typeface="Times New Roman" panose="02020603050405020304" pitchFamily="18" charset="0"/>
              </a:rPr>
              <a:t>, D., </a:t>
            </a:r>
            <a:r>
              <a:rPr lang="en-US" sz="1600" dirty="0" err="1">
                <a:latin typeface="Times New Roman" panose="02020603050405020304" pitchFamily="18" charset="0"/>
                <a:cs typeface="Times New Roman" panose="02020603050405020304" pitchFamily="18" charset="0"/>
              </a:rPr>
              <a:t>Qinghong</a:t>
            </a:r>
            <a:r>
              <a:rPr lang="en-US" sz="1600" dirty="0">
                <a:latin typeface="Times New Roman" panose="02020603050405020304" pitchFamily="18" charset="0"/>
                <a:cs typeface="Times New Roman" panose="02020603050405020304" pitchFamily="18" charset="0"/>
              </a:rPr>
              <a:t>, W., </a:t>
            </a:r>
            <a:r>
              <a:rPr lang="en-US" sz="1600" dirty="0" err="1">
                <a:latin typeface="Times New Roman" panose="02020603050405020304" pitchFamily="18" charset="0"/>
                <a:cs typeface="Times New Roman" panose="02020603050405020304" pitchFamily="18" charset="0"/>
              </a:rPr>
              <a:t>Naizheng</a:t>
            </a:r>
            <a:r>
              <a:rPr lang="en-US" sz="1600" dirty="0">
                <a:latin typeface="Times New Roman" panose="02020603050405020304" pitchFamily="18" charset="0"/>
                <a:cs typeface="Times New Roman" panose="02020603050405020304" pitchFamily="18" charset="0"/>
              </a:rPr>
              <a:t>, S., &amp; </a:t>
            </a:r>
            <a:r>
              <a:rPr lang="en-US" sz="1600" dirty="0" err="1">
                <a:latin typeface="Times New Roman" panose="02020603050405020304" pitchFamily="18" charset="0"/>
                <a:cs typeface="Times New Roman" panose="02020603050405020304" pitchFamily="18" charset="0"/>
              </a:rPr>
              <a:t>Yuhan</a:t>
            </a:r>
            <a:r>
              <a:rPr lang="en-US" sz="1600" dirty="0">
                <a:latin typeface="Times New Roman" panose="02020603050405020304" pitchFamily="18" charset="0"/>
                <a:cs typeface="Times New Roman" panose="02020603050405020304" pitchFamily="18" charset="0"/>
              </a:rPr>
              <a:t>, Z. (2017). Study on Data Security Policy Based on Cloud Storage. 2017 IEEE 3rd International Conference on Big Data Security on Cloud (</a:t>
            </a:r>
            <a:r>
              <a:rPr lang="en-US" sz="1600" dirty="0" err="1">
                <a:latin typeface="Times New Roman" panose="02020603050405020304" pitchFamily="18" charset="0"/>
                <a:cs typeface="Times New Roman" panose="02020603050405020304" pitchFamily="18" charset="0"/>
              </a:rPr>
              <a:t>BigDataSecurity</a:t>
            </a:r>
            <a:r>
              <a:rPr lang="en-US" sz="1600" dirty="0">
                <a:latin typeface="Times New Roman" panose="02020603050405020304" pitchFamily="18" charset="0"/>
                <a:cs typeface="Times New Roman" panose="02020603050405020304" pitchFamily="18" charset="0"/>
              </a:rPr>
              <a:t>), IEEE International Conference on High Performance and Smart Computing, (HPSC) and IEEE International Conference on Intelligent Data and Security (IDS). </a:t>
            </a:r>
          </a:p>
          <a:p>
            <a:pPr marL="0" indent="0" algn="just">
              <a:buNone/>
            </a:pPr>
            <a:r>
              <a:rPr lang="en-US" sz="1600" dirty="0">
                <a:latin typeface="Times New Roman" panose="02020603050405020304" pitchFamily="18" charset="0"/>
                <a:cs typeface="Times New Roman" panose="02020603050405020304" pitchFamily="18" charset="0"/>
              </a:rPr>
              <a:t>[5] </a:t>
            </a:r>
            <a:r>
              <a:rPr lang="en-US" sz="1600" dirty="0" err="1">
                <a:latin typeface="Times New Roman" panose="02020603050405020304" pitchFamily="18" charset="0"/>
                <a:cs typeface="Times New Roman" panose="02020603050405020304" pitchFamily="18" charset="0"/>
              </a:rPr>
              <a:t>Bharadwaj</a:t>
            </a:r>
            <a:r>
              <a:rPr lang="en-US" sz="1600" dirty="0">
                <a:latin typeface="Times New Roman" panose="02020603050405020304" pitchFamily="18" charset="0"/>
                <a:cs typeface="Times New Roman" panose="02020603050405020304" pitchFamily="18" charset="0"/>
              </a:rPr>
              <a:t>, D. R., Bhattacharya, A., &amp; </a:t>
            </a:r>
            <a:r>
              <a:rPr lang="en-US" sz="1600" dirty="0" err="1">
                <a:latin typeface="Times New Roman" panose="02020603050405020304" pitchFamily="18" charset="0"/>
                <a:cs typeface="Times New Roman" panose="02020603050405020304" pitchFamily="18" charset="0"/>
              </a:rPr>
              <a:t>Chakkaravarthy</a:t>
            </a:r>
            <a:r>
              <a:rPr lang="en-US" sz="1600" dirty="0">
                <a:latin typeface="Times New Roman" panose="02020603050405020304" pitchFamily="18" charset="0"/>
                <a:cs typeface="Times New Roman" panose="02020603050405020304" pitchFamily="18" charset="0"/>
              </a:rPr>
              <a:t>, M. (2018). Cloud Threat Defense – A Threat Protection and Security Compliance Solution. 2018 IEEE International Conference on Cloud Computing in Emerging Markets (CCEM). </a:t>
            </a:r>
          </a:p>
          <a:p>
            <a:pPr marL="457200" lvl="0" indent="-342900" algn="l" rtl="0">
              <a:spcBef>
                <a:spcPts val="0"/>
              </a:spcBef>
              <a:spcAft>
                <a:spcPts val="0"/>
              </a:spcAft>
              <a:buSzPts val="1800"/>
              <a:buNone/>
            </a:pPr>
            <a:r>
              <a:rPr lang="en" sz="1600" dirty="0"/>
              <a:t>                    </a:t>
            </a:r>
            <a:endParaRPr sz="1600"/>
          </a:p>
          <a:p>
            <a:pPr marL="457200" lvl="0" indent="-342900" algn="l" rtl="0">
              <a:spcBef>
                <a:spcPts val="0"/>
              </a:spcBef>
              <a:spcAft>
                <a:spcPts val="0"/>
              </a:spcAft>
              <a:buSzPts val="1800"/>
              <a:buChar char="●"/>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3.Planning for next semester</a:t>
            </a:r>
            <a:endParaRPr b="1" dirty="0"/>
          </a:p>
        </p:txBody>
      </p:sp>
      <p:sp>
        <p:nvSpPr>
          <p:cNvPr id="179" name="Google Shape;179;p3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294290"/>
            <a:ext cx="8520600" cy="6411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072055"/>
            <a:ext cx="8520600" cy="3496745"/>
          </a:xfrm>
          <a:prstGeom prst="rect">
            <a:avLst/>
          </a:prstGeom>
        </p:spPr>
        <p:txBody>
          <a:bodyPr spcFirstLastPara="1" wrap="square" lIns="91425" tIns="91425" rIns="91425" bIns="91425" anchor="t" anchorCtr="0">
            <a:noAutofit/>
          </a:bodyPr>
          <a:lstStyle/>
          <a:p>
            <a:pPr marL="0" indent="0" algn="just">
              <a:spcAft>
                <a:spcPts val="1600"/>
              </a:spcAft>
            </a:pPr>
            <a:r>
              <a:rPr lang="en-US" dirty="0">
                <a:latin typeface="Times New Roman" pitchFamily="18" charset="0"/>
                <a:cs typeface="Times New Roman" pitchFamily="18" charset="0"/>
              </a:rPr>
              <a:t> Completion of backend.</a:t>
            </a:r>
          </a:p>
          <a:p>
            <a:pPr marL="0" indent="0" algn="just">
              <a:spcAft>
                <a:spcPts val="1600"/>
              </a:spcAft>
            </a:pPr>
            <a:r>
              <a:rPr lang="en-US" dirty="0">
                <a:latin typeface="Times New Roman" pitchFamily="18" charset="0"/>
                <a:cs typeface="Times New Roman" pitchFamily="18" charset="0"/>
              </a:rPr>
              <a:t> Working of blockchain mechanism.</a:t>
            </a:r>
          </a:p>
          <a:p>
            <a:pPr marL="0" indent="0" algn="just">
              <a:spcAft>
                <a:spcPts val="1600"/>
              </a:spcAft>
            </a:pPr>
            <a:r>
              <a:rPr lang="en-US" dirty="0">
                <a:latin typeface="Times New Roman" pitchFamily="18" charset="0"/>
                <a:cs typeface="Times New Roman" pitchFamily="18" charset="0"/>
              </a:rPr>
              <a:t> Integrating it with any of the cloud services.</a:t>
            </a:r>
            <a:endParaRPr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dirty="0">
                <a:latin typeface="Times New Roman"/>
                <a:ea typeface="Times New Roman"/>
                <a:cs typeface="Times New Roman"/>
                <a:sym typeface="Times New Roman"/>
              </a:rPr>
              <a:t>1.Project Conception and Initiation</a:t>
            </a:r>
            <a:endParaRPr sz="4000" b="1" dirty="0">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37457" y="1171600"/>
            <a:ext cx="8494843" cy="3397200"/>
          </a:xfrm>
          <a:prstGeom prst="rect">
            <a:avLst/>
          </a:prstGeom>
        </p:spPr>
        <p:txBody>
          <a:bodyPr spcFirstLastPara="1" wrap="square" lIns="91425" tIns="91425" rIns="91425" bIns="91425" anchor="t" anchorCtr="0">
            <a:noAutofit/>
          </a:bodyPr>
          <a:lstStyle/>
          <a:p>
            <a:pPr lvl="0" algn="just">
              <a:buNone/>
            </a:pPr>
            <a:r>
              <a:rPr lang="en-US" dirty="0">
                <a:latin typeface="Times New Roman" panose="02020603050405020304" pitchFamily="18" charset="0"/>
                <a:cs typeface="Times New Roman" panose="02020603050405020304" pitchFamily="18" charset="0"/>
              </a:rPr>
              <a:t>      The practice of using a network of remote servers hosted on the internet to store, manage and process data rather than a local server or a personal computer is called a cloud. A proposal is made to enhance the security of data stored on cloud service by using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as the technology. The protocol is used to store data on cloud in the form of chunks or blocks which are linked to each other by hash pointers which allows the data to be stored in historical format and ensures better security</a:t>
            </a:r>
            <a:r>
              <a:rPr lang="en" dirty="0"/>
              <a:t>                                    </a:t>
            </a:r>
            <a:endParaRPr/>
          </a:p>
          <a:p>
            <a:pPr marL="457200" lvl="0" indent="-342900" algn="l" rtl="0">
              <a:spcBef>
                <a:spcPts val="0"/>
              </a:spcBef>
              <a:spcAft>
                <a:spcPts val="0"/>
              </a:spcAft>
              <a:buSzPts val="1800"/>
              <a:buChar char="●"/>
            </a:pP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935421"/>
            <a:ext cx="8520600" cy="3633379"/>
          </a:xfrm>
          <a:prstGeom prst="rect">
            <a:avLst/>
          </a:prstGeom>
        </p:spPr>
        <p:txBody>
          <a:bodyPr spcFirstLastPara="1" wrap="square" lIns="91425" tIns="91425" rIns="91425" bIns="91425" anchor="t" anchorCtr="0">
            <a:noAutofit/>
          </a:bodyPr>
          <a:lstStyle/>
          <a:p>
            <a:pPr algn="just"/>
            <a:endParaRPr lang="en-IN" dirty="0"/>
          </a:p>
          <a:p>
            <a:pPr algn="just"/>
            <a:r>
              <a:rPr lang="en-US" dirty="0">
                <a:latin typeface="Times New Roman" panose="02020603050405020304" pitchFamily="18" charset="0"/>
                <a:cs typeface="Times New Roman" panose="02020603050405020304" pitchFamily="18" charset="0"/>
              </a:rPr>
              <a:t>To provide effective security to the data stored on cloud.</a:t>
            </a:r>
          </a:p>
          <a:p>
            <a:pPr algn="just"/>
            <a:r>
              <a:rPr lang="en-US" dirty="0">
                <a:latin typeface="Times New Roman" panose="02020603050405020304" pitchFamily="18" charset="0"/>
                <a:cs typeface="Times New Roman" panose="02020603050405020304" pitchFamily="18" charset="0"/>
              </a:rPr>
              <a:t>To maintain better integrity of data on cloud.</a:t>
            </a:r>
          </a:p>
          <a:p>
            <a:pPr algn="just"/>
            <a:r>
              <a:rPr lang="en-US" dirty="0">
                <a:latin typeface="Times New Roman" panose="02020603050405020304" pitchFamily="18" charset="0"/>
                <a:cs typeface="Times New Roman" panose="02020603050405020304" pitchFamily="18" charset="0"/>
              </a:rPr>
              <a:t>To avoid </a:t>
            </a:r>
            <a:r>
              <a:rPr lang="en-US" dirty="0" err="1">
                <a:latin typeface="Times New Roman" panose="02020603050405020304" pitchFamily="18" charset="0"/>
                <a:cs typeface="Times New Roman" panose="02020603050405020304" pitchFamily="18" charset="0"/>
              </a:rPr>
              <a:t>fraudery</a:t>
            </a:r>
            <a:r>
              <a:rPr lang="en-US" dirty="0">
                <a:latin typeface="Times New Roman" panose="02020603050405020304" pitchFamily="18" charset="0"/>
                <a:cs typeface="Times New Roman" panose="02020603050405020304" pitchFamily="18" charset="0"/>
              </a:rPr>
              <a:t> of data.</a:t>
            </a:r>
          </a:p>
          <a:p>
            <a:pPr algn="just"/>
            <a:r>
              <a:rPr lang="en-US" dirty="0">
                <a:latin typeface="Times New Roman" panose="02020603050405020304" pitchFamily="18" charset="0"/>
                <a:cs typeface="Times New Roman" panose="02020603050405020304" pitchFamily="18" charset="0"/>
              </a:rPr>
              <a:t>To have the consensus mechanism for the cloud group users.</a:t>
            </a:r>
          </a:p>
          <a:p>
            <a:pPr algn="just">
              <a:buNone/>
            </a:pPr>
            <a:r>
              <a:rPr lang="en-IN" dirty="0"/>
              <a:t> </a:t>
            </a:r>
            <a:r>
              <a:rPr lang="en" dirty="0"/>
              <a:t>                    </a:t>
            </a:r>
            <a:endParaRPr/>
          </a:p>
          <a:p>
            <a:pPr marL="457200" lvl="0" indent="-342900" algn="just" rtl="0">
              <a:spcBef>
                <a:spcPts val="0"/>
              </a:spcBef>
              <a:spcAft>
                <a:spcPts val="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220717"/>
            <a:ext cx="8520600" cy="7147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977462"/>
            <a:ext cx="8520600" cy="3591338"/>
          </a:xfrm>
          <a:prstGeom prst="rect">
            <a:avLst/>
          </a:prstGeom>
        </p:spPr>
        <p:txBody>
          <a:bodyPr spcFirstLastPara="1" wrap="square" lIns="91425" tIns="91425" rIns="91425" bIns="91425" anchor="t" anchorCtr="0">
            <a:noAutofit/>
          </a:bodyPr>
          <a:lstStyle/>
          <a:p>
            <a:pPr marL="0" indent="0" algn="just">
              <a:buNone/>
            </a:pPr>
            <a:r>
              <a:rPr lang="en-US" dirty="0">
                <a:latin typeface="Times New Roman" panose="02020603050405020304" pitchFamily="18" charset="0"/>
                <a:cs typeface="Times New Roman" panose="02020603050405020304" pitchFamily="18" charset="0"/>
              </a:rPr>
              <a:t>Paper title:-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Bitcoin</a:t>
            </a:r>
            <a:r>
              <a:rPr lang="en-IN" dirty="0">
                <a:latin typeface="Times New Roman" panose="02020603050405020304" pitchFamily="18" charset="0"/>
                <a:cs typeface="Times New Roman" panose="02020603050405020304" pitchFamily="18" charset="0"/>
              </a:rPr>
              <a:t>: A peer-to-peer electronic cash system</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Author:-</a:t>
            </a:r>
            <a:r>
              <a:rPr lang="en-IN" dirty="0" err="1">
                <a:latin typeface="Times New Roman" panose="02020603050405020304" pitchFamily="18" charset="0"/>
                <a:cs typeface="Times New Roman" panose="02020603050405020304" pitchFamily="18" charset="0"/>
              </a:rPr>
              <a:t>Nakamoto</a:t>
            </a:r>
            <a:r>
              <a:rPr lang="en-IN" dirty="0">
                <a:latin typeface="Times New Roman" panose="02020603050405020304" pitchFamily="18" charset="0"/>
                <a:cs typeface="Times New Roman" panose="02020603050405020304" pitchFamily="18" charset="0"/>
              </a:rPr>
              <a:t> S</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Publication details:- https://bitcoin.org/bitcoin.pdf </a:t>
            </a:r>
          </a:p>
          <a:p>
            <a:pPr marL="0" indent="0" algn="just">
              <a:buNone/>
            </a:pPr>
            <a:r>
              <a:rPr lang="en-US" dirty="0">
                <a:latin typeface="Times New Roman" panose="02020603050405020304" pitchFamily="18" charset="0"/>
                <a:cs typeface="Times New Roman" panose="02020603050405020304" pitchFamily="18" charset="0"/>
              </a:rPr>
              <a:t>Findings:- Revised the implementation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as a technology with a wide scope and found its use in the first </a:t>
            </a:r>
            <a:r>
              <a:rPr lang="en-US" dirty="0" err="1">
                <a:latin typeface="Times New Roman" panose="02020603050405020304" pitchFamily="18" charset="0"/>
                <a:cs typeface="Times New Roman" panose="02020603050405020304" pitchFamily="18" charset="0"/>
              </a:rPr>
              <a:t>cryptocurreny</a:t>
            </a:r>
            <a:r>
              <a:rPr lang="en-US" dirty="0">
                <a:latin typeface="Times New Roman" panose="02020603050405020304" pitchFamily="18" charset="0"/>
                <a:cs typeface="Times New Roman" panose="02020603050405020304" pitchFamily="18" charset="0"/>
              </a:rPr>
              <a:t> ever created i.e. </a:t>
            </a:r>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 with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as a technology and SHA-256 as its hash function. First general use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to secure transactions.</a:t>
            </a:r>
          </a:p>
          <a:p>
            <a:pPr marL="0" indent="0" algn="just">
              <a:buNone/>
            </a:pPr>
            <a:r>
              <a:rPr lang="en-US" dirty="0">
                <a:latin typeface="Times New Roman" panose="02020603050405020304" pitchFamily="18" charset="0"/>
                <a:cs typeface="Times New Roman" panose="02020603050405020304" pitchFamily="18" charset="0"/>
              </a:rPr>
              <a:t>Advantages:- Provides a secure means of transaction with lowest possible chance of risks involved with tampering. Calculating hash would require a lot of effort.</a:t>
            </a:r>
          </a:p>
          <a:p>
            <a:pPr marL="0" indent="0" algn="just">
              <a:buNone/>
            </a:pPr>
            <a:r>
              <a:rPr lang="en-US" dirty="0">
                <a:latin typeface="Times New Roman" panose="02020603050405020304" pitchFamily="18" charset="0"/>
                <a:cs typeface="Times New Roman" panose="02020603050405020304" pitchFamily="18" charset="0"/>
              </a:rPr>
              <a:t>Disadvantages:- Requires a good network speed and is not as cost effective when it comes to transactions. Its also complex to be implemented.</a:t>
            </a:r>
          </a:p>
          <a:p>
            <a:pPr marL="457200" lvl="0" indent="-342900" algn="just" rtl="0">
              <a:spcBef>
                <a:spcPts val="0"/>
              </a:spcBef>
              <a:spcAft>
                <a:spcPts val="0"/>
              </a:spcAft>
              <a:buSzPts val="1800"/>
              <a:buNone/>
            </a:pPr>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10208"/>
            <a:ext cx="8520600" cy="620109"/>
          </a:xfrm>
        </p:spPr>
        <p:txBody>
          <a:bodyPr/>
          <a:lstStyle/>
          <a:p>
            <a:r>
              <a:rPr lang="en" b="1" dirty="0">
                <a:solidFill>
                  <a:srgbClr val="434343"/>
                </a:solidFill>
                <a:latin typeface="Times New Roman"/>
                <a:ea typeface="Times New Roman"/>
                <a:cs typeface="Times New Roman"/>
                <a:sym typeface="Times New Roman"/>
              </a:rPr>
              <a:t>Literature Review</a:t>
            </a:r>
            <a:endParaRPr lang="en-IN" dirty="0"/>
          </a:p>
        </p:txBody>
      </p:sp>
      <p:sp>
        <p:nvSpPr>
          <p:cNvPr id="3" name="Text Placeholder 2"/>
          <p:cNvSpPr>
            <a:spLocks noGrp="1"/>
          </p:cNvSpPr>
          <p:nvPr>
            <p:ph type="body" idx="1"/>
          </p:nvPr>
        </p:nvSpPr>
        <p:spPr>
          <a:xfrm>
            <a:off x="311700" y="924911"/>
            <a:ext cx="8520600" cy="3794234"/>
          </a:xfrm>
        </p:spPr>
        <p:txBody>
          <a:bodyPr/>
          <a:lstStyle/>
          <a:p>
            <a:pPr marL="0" indent="0" algn="just">
              <a:buNone/>
            </a:pPr>
            <a:r>
              <a:rPr lang="en-US" dirty="0">
                <a:latin typeface="Times New Roman" panose="02020603050405020304" pitchFamily="18" charset="0"/>
                <a:cs typeface="Times New Roman" panose="02020603050405020304" pitchFamily="18" charset="0"/>
              </a:rPr>
              <a:t>Paper title:-</a:t>
            </a:r>
            <a:r>
              <a:rPr lang="en-IN" dirty="0" err="1">
                <a:latin typeface="Times New Roman" panose="02020603050405020304" pitchFamily="18" charset="0"/>
                <a:cs typeface="Times New Roman" panose="02020603050405020304" pitchFamily="18" charset="0"/>
              </a:rPr>
              <a:t>Blockchain</a:t>
            </a:r>
            <a:r>
              <a:rPr lang="en-IN" dirty="0">
                <a:latin typeface="Times New Roman" panose="02020603050405020304" pitchFamily="18" charset="0"/>
                <a:cs typeface="Times New Roman" panose="02020603050405020304" pitchFamily="18" charset="0"/>
              </a:rPr>
              <a:t> contract: A complete consensus using </a:t>
            </a:r>
            <a:r>
              <a:rPr lang="en-IN" dirty="0" err="1">
                <a:latin typeface="Times New Roman" panose="02020603050405020304" pitchFamily="18" charset="0"/>
                <a:cs typeface="Times New Roman" panose="02020603050405020304" pitchFamily="18" charset="0"/>
              </a:rPr>
              <a:t>blockchain</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Author:-</a:t>
            </a:r>
            <a:r>
              <a:rPr lang="en-IN" dirty="0">
                <a:latin typeface="Times New Roman" panose="02020603050405020304" pitchFamily="18" charset="0"/>
                <a:cs typeface="Times New Roman" panose="02020603050405020304" pitchFamily="18" charset="0"/>
              </a:rPr>
              <a:t> Watanabe, H., Fujimura, S., </a:t>
            </a:r>
            <a:r>
              <a:rPr lang="en-IN" dirty="0" err="1">
                <a:latin typeface="Times New Roman" panose="02020603050405020304" pitchFamily="18" charset="0"/>
                <a:cs typeface="Times New Roman" panose="02020603050405020304" pitchFamily="18" charset="0"/>
              </a:rPr>
              <a:t>Nakadaira</a:t>
            </a:r>
            <a:r>
              <a:rPr lang="en-IN" dirty="0">
                <a:latin typeface="Times New Roman" panose="02020603050405020304" pitchFamily="18" charset="0"/>
                <a:cs typeface="Times New Roman" panose="02020603050405020304" pitchFamily="18" charset="0"/>
              </a:rPr>
              <a:t>, A., Miyazaki, Y., </a:t>
            </a:r>
            <a:r>
              <a:rPr lang="en-IN" dirty="0" err="1">
                <a:latin typeface="Times New Roman" panose="02020603050405020304" pitchFamily="18" charset="0"/>
                <a:cs typeface="Times New Roman" panose="02020603050405020304" pitchFamily="18" charset="0"/>
              </a:rPr>
              <a:t>Akutsu</a:t>
            </a:r>
            <a:r>
              <a:rPr lang="en-IN" dirty="0">
                <a:latin typeface="Times New Roman" panose="02020603050405020304" pitchFamily="18" charset="0"/>
                <a:cs typeface="Times New Roman" panose="02020603050405020304" pitchFamily="18" charset="0"/>
              </a:rPr>
              <a:t>, A., &amp; </a:t>
            </a:r>
            <a:r>
              <a:rPr lang="en-IN" dirty="0" err="1">
                <a:latin typeface="Times New Roman" panose="02020603050405020304" pitchFamily="18" charset="0"/>
                <a:cs typeface="Times New Roman" panose="02020603050405020304" pitchFamily="18" charset="0"/>
              </a:rPr>
              <a:t>Kishigami</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Publication details:- 2015 IEEE 4th Global Conference on Consumer Electronics. </a:t>
            </a:r>
          </a:p>
          <a:p>
            <a:pPr marL="0" indent="0" algn="just">
              <a:buNone/>
            </a:pPr>
            <a:r>
              <a:rPr lang="en-US" dirty="0">
                <a:latin typeface="Times New Roman" panose="02020603050405020304" pitchFamily="18" charset="0"/>
                <a:cs typeface="Times New Roman" panose="02020603050405020304" pitchFamily="18" charset="0"/>
              </a:rPr>
              <a:t>Findings:- Use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consensus in online or data contracts and making it more secure. Consensus mechanism allows every party in the contract to share their consent regarding the contract which provides a secure and satisfactory result.</a:t>
            </a:r>
          </a:p>
          <a:p>
            <a:pPr marL="0" indent="0" algn="just">
              <a:buNone/>
            </a:pPr>
            <a:r>
              <a:rPr lang="en-US" dirty="0">
                <a:latin typeface="Times New Roman" panose="02020603050405020304" pitchFamily="18" charset="0"/>
                <a:cs typeface="Times New Roman" panose="02020603050405020304" pitchFamily="18" charset="0"/>
              </a:rPr>
              <a:t>Advantages:- The parties involved in the contract might be anonymous because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This helps keep the information from being </a:t>
            </a:r>
            <a:r>
              <a:rPr lang="en-US" dirty="0" err="1">
                <a:latin typeface="Times New Roman" panose="02020603050405020304" pitchFamily="18" charset="0"/>
                <a:cs typeface="Times New Roman" panose="02020603050405020304" pitchFamily="18" charset="0"/>
              </a:rPr>
              <a:t>overuned</a:t>
            </a:r>
            <a:r>
              <a:rPr lang="en-US" dirty="0">
                <a:latin typeface="Times New Roman" panose="02020603050405020304" pitchFamily="18" charset="0"/>
                <a:cs typeface="Times New Roman" panose="02020603050405020304" pitchFamily="18" charset="0"/>
              </a:rPr>
              <a:t> in the cyberspace. </a:t>
            </a:r>
          </a:p>
          <a:p>
            <a:pPr marL="0" indent="0" algn="just">
              <a:buNone/>
            </a:pPr>
            <a:r>
              <a:rPr lang="en-US" dirty="0">
                <a:latin typeface="Times New Roman" panose="02020603050405020304" pitchFamily="18" charset="0"/>
                <a:cs typeface="Times New Roman" panose="02020603050405020304" pitchFamily="18" charset="0"/>
              </a:rPr>
              <a:t>Disadvantages:- The consensus mechanism consumes a lot of resources, hence its hefty to be used. The anonymity because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is also a concern when dealing with the cyber </a:t>
            </a:r>
            <a:r>
              <a:rPr lang="en-US" dirty="0" err="1">
                <a:latin typeface="Times New Roman" panose="02020603050405020304" pitchFamily="18" charset="0"/>
                <a:cs typeface="Times New Roman" panose="02020603050405020304" pitchFamily="18" charset="0"/>
              </a:rPr>
              <a:t>fraudery</a:t>
            </a:r>
            <a:r>
              <a:rPr lang="en-US" dirty="0">
                <a:latin typeface="Times New Roman" panose="02020603050405020304" pitchFamily="18" charset="0"/>
                <a:cs typeface="Times New Roman" panose="02020603050405020304" pitchFamily="18" charset="0"/>
              </a:rPr>
              <a:t>. </a:t>
            </a:r>
            <a:endParaRPr lang="en-US" dirty="0"/>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1739"/>
            <a:ext cx="8520600" cy="662152"/>
          </a:xfrm>
        </p:spPr>
        <p:txBody>
          <a:bodyPr/>
          <a:lstStyle/>
          <a:p>
            <a:r>
              <a:rPr lang="en" b="1" dirty="0">
                <a:solidFill>
                  <a:srgbClr val="434343"/>
                </a:solidFill>
                <a:latin typeface="Times New Roman"/>
                <a:ea typeface="Times New Roman"/>
                <a:cs typeface="Times New Roman"/>
                <a:sym typeface="Times New Roman"/>
              </a:rPr>
              <a:t>Literature Review</a:t>
            </a:r>
            <a:endParaRPr lang="en-IN" dirty="0"/>
          </a:p>
        </p:txBody>
      </p:sp>
      <p:sp>
        <p:nvSpPr>
          <p:cNvPr id="3" name="Text Placeholder 2"/>
          <p:cNvSpPr>
            <a:spLocks noGrp="1"/>
          </p:cNvSpPr>
          <p:nvPr>
            <p:ph type="body" idx="1"/>
          </p:nvPr>
        </p:nvSpPr>
        <p:spPr>
          <a:xfrm>
            <a:off x="311700" y="914400"/>
            <a:ext cx="8520600" cy="3654400"/>
          </a:xfrm>
        </p:spPr>
        <p:txBody>
          <a:bodyPr/>
          <a:lstStyle/>
          <a:p>
            <a:pPr marL="0" indent="0" algn="just">
              <a:buNone/>
            </a:pPr>
            <a:r>
              <a:rPr lang="en-US" dirty="0">
                <a:latin typeface="Times New Roman" panose="02020603050405020304" pitchFamily="18" charset="0"/>
                <a:cs typeface="Times New Roman" panose="02020603050405020304" pitchFamily="18" charset="0"/>
              </a:rPr>
              <a:t>Paper title:- </a:t>
            </a:r>
            <a:r>
              <a:rPr lang="en-US" dirty="0" err="1">
                <a:latin typeface="Times New Roman" panose="02020603050405020304" pitchFamily="18" charset="0"/>
                <a:cs typeface="Times New Roman" panose="02020603050405020304" pitchFamily="18" charset="0"/>
              </a:rPr>
              <a:t>IHIDS:Introspection</a:t>
            </a:r>
            <a:r>
              <a:rPr lang="en-US" dirty="0">
                <a:latin typeface="Times New Roman" panose="02020603050405020304" pitchFamily="18" charset="0"/>
                <a:cs typeface="Times New Roman" panose="02020603050405020304" pitchFamily="18" charset="0"/>
              </a:rPr>
              <a:t>-Based Hybrid Intrusion Detection System in Cloud Environment”</a:t>
            </a:r>
          </a:p>
          <a:p>
            <a:pPr marL="0" indent="0" algn="just">
              <a:buNone/>
            </a:pPr>
            <a:r>
              <a:rPr lang="en-US" dirty="0">
                <a:latin typeface="Times New Roman" panose="02020603050405020304" pitchFamily="18" charset="0"/>
                <a:cs typeface="Times New Roman" panose="02020603050405020304" pitchFamily="18" charset="0"/>
              </a:rPr>
              <a:t>Author:- </a:t>
            </a:r>
            <a:r>
              <a:rPr lang="en-US" dirty="0" err="1">
                <a:latin typeface="Times New Roman" panose="02020603050405020304" pitchFamily="18" charset="0"/>
                <a:cs typeface="Times New Roman" panose="02020603050405020304" pitchFamily="18" charset="0"/>
              </a:rPr>
              <a:t>Amita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Kashyap</a:t>
            </a:r>
            <a:r>
              <a:rPr lang="en-US" dirty="0">
                <a:latin typeface="Times New Roman" panose="02020603050405020304" pitchFamily="18" charset="0"/>
                <a:cs typeface="Times New Roman" panose="02020603050405020304" pitchFamily="18" charset="0"/>
              </a:rPr>
              <a:t>, G. </a:t>
            </a:r>
            <a:r>
              <a:rPr lang="en-US" dirty="0" err="1">
                <a:latin typeface="Times New Roman" panose="02020603050405020304" pitchFamily="18" charset="0"/>
                <a:cs typeface="Times New Roman" panose="02020603050405020304" pitchFamily="18" charset="0"/>
              </a:rPr>
              <a:t>Sravan</a:t>
            </a:r>
            <a:r>
              <a:rPr lang="en-US" dirty="0">
                <a:latin typeface="Times New Roman" panose="02020603050405020304" pitchFamily="18" charset="0"/>
                <a:cs typeface="Times New Roman" panose="02020603050405020304" pitchFamily="18" charset="0"/>
              </a:rPr>
              <a:t> Kumar, </a:t>
            </a:r>
            <a:r>
              <a:rPr lang="en-US" dirty="0" err="1">
                <a:latin typeface="Times New Roman" panose="02020603050405020304" pitchFamily="18" charset="0"/>
                <a:cs typeface="Times New Roman" panose="02020603050405020304" pitchFamily="18" charset="0"/>
              </a:rPr>
              <a:t>Sunita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Jangir</a:t>
            </a:r>
            <a:r>
              <a:rPr lang="en-US" dirty="0">
                <a:latin typeface="Times New Roman" panose="02020603050405020304" pitchFamily="18" charset="0"/>
                <a:cs typeface="Times New Roman" panose="02020603050405020304" pitchFamily="18" charset="0"/>
              </a:rPr>
              <a:t>, Emmanuel S. Pilli, </a:t>
            </a:r>
            <a:r>
              <a:rPr lang="en-US" dirty="0" err="1">
                <a:latin typeface="Times New Roman" panose="02020603050405020304" pitchFamily="18" charset="0"/>
                <a:cs typeface="Times New Roman" panose="02020603050405020304" pitchFamily="18" charset="0"/>
              </a:rPr>
              <a:t>Preeti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Mishra</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Publication details:- 2017 IEEE </a:t>
            </a:r>
          </a:p>
          <a:p>
            <a:pPr marL="0" indent="0" algn="just">
              <a:buNone/>
            </a:pPr>
            <a:r>
              <a:rPr lang="en-US" dirty="0">
                <a:latin typeface="Times New Roman" panose="02020603050405020304" pitchFamily="18" charset="0"/>
                <a:cs typeface="Times New Roman" panose="02020603050405020304" pitchFamily="18" charset="0"/>
              </a:rPr>
              <a:t>Findings:- Use of Intrusion detection system in the hypervisor layer of the cloud which allows the cloud owner and admin to be notified when in the midst of intrusion by an  unauthorized party.</a:t>
            </a:r>
          </a:p>
          <a:p>
            <a:pPr marL="0" indent="0" algn="just">
              <a:buNone/>
            </a:pPr>
            <a:r>
              <a:rPr lang="en-US" dirty="0">
                <a:latin typeface="Times New Roman" panose="02020603050405020304" pitchFamily="18" charset="0"/>
                <a:cs typeface="Times New Roman" panose="02020603050405020304" pitchFamily="18" charset="0"/>
              </a:rPr>
              <a:t>Advantages:- Notifies all unnatural activities to the cloud admin and also notifies internal or external attacks since all data passes through the hypervisor layer.</a:t>
            </a:r>
          </a:p>
          <a:p>
            <a:pPr marL="0" indent="0" algn="just">
              <a:buNone/>
            </a:pPr>
            <a:r>
              <a:rPr lang="en-US" dirty="0">
                <a:latin typeface="Times New Roman" panose="02020603050405020304" pitchFamily="18" charset="0"/>
                <a:cs typeface="Times New Roman" panose="02020603050405020304" pitchFamily="18" charset="0"/>
              </a:rPr>
              <a:t>Disadvantages:- IDS only notifies the infiltration, it doesn’t lock it. Hence, at times it would be too late before the user or admin is notified.</a:t>
            </a:r>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lgn="just"/>
            <a:r>
              <a:rPr lang="en-IN" dirty="0">
                <a:latin typeface="Times New Roman" pitchFamily="18" charset="0"/>
                <a:cs typeface="Times New Roman" pitchFamily="18" charset="0"/>
              </a:rPr>
              <a:t>In current scenario cloud security is good but after a certain extend can be compromised, in order to overcome such a scenario, we are providing an extra layer of security to the cloud data using </a:t>
            </a:r>
            <a:r>
              <a:rPr lang="en-IN" dirty="0" err="1">
                <a:latin typeface="Times New Roman" pitchFamily="18" charset="0"/>
                <a:cs typeface="Times New Roman" pitchFamily="18" charset="0"/>
              </a:rPr>
              <a:t>blockchain</a:t>
            </a:r>
            <a:r>
              <a:rPr lang="en-IN" dirty="0">
                <a:latin typeface="Times New Roman" pitchFamily="18" charset="0"/>
                <a:cs typeface="Times New Roman" pitchFamily="18" charset="0"/>
              </a:rPr>
              <a:t>.</a:t>
            </a:r>
          </a:p>
          <a:p>
            <a:pPr lvl="0" algn="just"/>
            <a:r>
              <a:rPr lang="en-IN" dirty="0">
                <a:latin typeface="Times New Roman" pitchFamily="18" charset="0"/>
                <a:cs typeface="Times New Roman" pitchFamily="18" charset="0"/>
              </a:rPr>
              <a:t> Providing </a:t>
            </a:r>
            <a:r>
              <a:rPr lang="en-IN" dirty="0" err="1">
                <a:latin typeface="Times New Roman" pitchFamily="18" charset="0"/>
                <a:cs typeface="Times New Roman" pitchFamily="18" charset="0"/>
              </a:rPr>
              <a:t>blockchain</a:t>
            </a:r>
            <a:r>
              <a:rPr lang="en-IN" dirty="0">
                <a:latin typeface="Times New Roman" pitchFamily="18" charset="0"/>
                <a:cs typeface="Times New Roman" pitchFamily="18" charset="0"/>
              </a:rPr>
              <a:t> to data will ensure better security on the cloud servers thus providing secure means of data transmission. </a:t>
            </a:r>
            <a:r>
              <a:rPr lang="en" dirty="0">
                <a:latin typeface="Times New Roman" pitchFamily="18" charset="0"/>
                <a:cs typeface="Times New Roman" pitchFamily="18" charset="0"/>
              </a:rPr>
              <a:t>                              </a:t>
            </a:r>
            <a:endParaRPr>
              <a:latin typeface="Times New Roman" pitchFamily="18" charset="0"/>
              <a:cs typeface="Times New Roman" pitchFamily="18" charset="0"/>
            </a:endParaRPr>
          </a:p>
          <a:p>
            <a:pPr marL="457200" lvl="0" indent="-342900" algn="just" rtl="0">
              <a:spcBef>
                <a:spcPts val="0"/>
              </a:spcBef>
              <a:spcAft>
                <a:spcPts val="0"/>
              </a:spcAft>
              <a:buSzPts val="1800"/>
              <a:buChar char="●"/>
            </a:pPr>
            <a:endParaRPr>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1833</TotalTime>
  <Words>1264</Words>
  <Application>Microsoft Office PowerPoint</Application>
  <PresentationFormat>On-screen Show (16:9)</PresentationFormat>
  <Paragraphs>123</Paragraphs>
  <Slides>27</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Old Standard TT</vt:lpstr>
      <vt:lpstr>Times New Roman</vt:lpstr>
      <vt:lpstr>Arial</vt:lpstr>
      <vt:lpstr>Paperback</vt:lpstr>
      <vt:lpstr>Department of Information Technology A.P. Shah Institute of Technology G.B.Road,Kasarvadavli, Thane(W), Mumbai-400615 UNIVERSITY OF MUMBAI Academic Year 2019-2020</vt:lpstr>
      <vt:lpstr>                                                    A Project Report on   Enhancing Data Security in Cloud using Blockchain  Submitted in partial fulfillment of the degree of Bachelor of Engineering(Sem-7) in INFORMATION TECHNOLOGY By Dhananjay Yadav(17204015) Aditi Shinde(16104022) Akash Nair(16104051)  Under the Guidance of Mrs. Poonam Dhawale Mrs.Sneha Kanchan     </vt:lpstr>
      <vt:lpstr>1.Project Conception and Initiation</vt:lpstr>
      <vt:lpstr>1.1 Abstract</vt:lpstr>
      <vt:lpstr>1.2 Objectives</vt:lpstr>
      <vt:lpstr>1.3 Literature Review</vt:lpstr>
      <vt:lpstr>Literature Review</vt:lpstr>
      <vt:lpstr>Literature Review</vt:lpstr>
      <vt:lpstr>1.4 Problem Definition</vt:lpstr>
      <vt:lpstr>1.5 Scope</vt:lpstr>
      <vt:lpstr>1.6 Technology stack</vt:lpstr>
      <vt:lpstr>  Technology stack</vt:lpstr>
      <vt:lpstr>1.7 Benefits for environment &amp; Society</vt:lpstr>
      <vt:lpstr>2. Project Design</vt:lpstr>
      <vt:lpstr>2.1 Proposed System</vt:lpstr>
      <vt:lpstr>2.1.1 Proposed System</vt:lpstr>
      <vt:lpstr>2.2 Design(Flow Of Modules)</vt:lpstr>
      <vt:lpstr>2.3 Description Of Use Case</vt:lpstr>
      <vt:lpstr>2.4 Activity diagram</vt:lpstr>
      <vt:lpstr>2.5 Class Diagram</vt:lpstr>
      <vt:lpstr>2.6 Module-1</vt:lpstr>
      <vt:lpstr>Module-2</vt:lpstr>
      <vt:lpstr>Module-3</vt:lpstr>
      <vt:lpstr>2.7 References</vt:lpstr>
      <vt:lpstr>3.Planning for next semester</vt:lpstr>
      <vt:lpstr>Planning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apsit</dc:creator>
  <cp:lastModifiedBy>DHANANJAY YADAV</cp:lastModifiedBy>
  <cp:revision>28</cp:revision>
  <dcterms:modified xsi:type="dcterms:W3CDTF">2019-10-31T04:28:02Z</dcterms:modified>
</cp:coreProperties>
</file>