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7" r:id="rId2"/>
    <p:sldId id="258" r:id="rId3"/>
    <p:sldId id="259" r:id="rId4"/>
    <p:sldId id="261" r:id="rId5"/>
    <p:sldId id="277" r:id="rId6"/>
    <p:sldId id="278" r:id="rId7"/>
    <p:sldId id="280" r:id="rId8"/>
    <p:sldId id="284" r:id="rId9"/>
    <p:sldId id="285" r:id="rId10"/>
    <p:sldId id="263" r:id="rId11"/>
    <p:sldId id="264" r:id="rId12"/>
    <p:sldId id="276" r:id="rId13"/>
    <p:sldId id="260" r:id="rId14"/>
    <p:sldId id="281" r:id="rId15"/>
    <p:sldId id="282" r:id="rId16"/>
    <p:sldId id="279" r:id="rId17"/>
    <p:sldId id="283" r:id="rId18"/>
    <p:sldId id="265"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E6FBD-4636-433A-B8B2-758371749F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4EFB08-BF0E-4080-88D5-2154979600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26684A-7EAF-40E8-BD77-2248BF204380}"/>
              </a:ext>
            </a:extLst>
          </p:cNvPr>
          <p:cNvSpPr>
            <a:spLocks noGrp="1"/>
          </p:cNvSpPr>
          <p:nvPr>
            <p:ph type="dt" sz="half" idx="10"/>
          </p:nvPr>
        </p:nvSpPr>
        <p:spPr/>
        <p:txBody>
          <a:bodyPr/>
          <a:lstStyle/>
          <a:p>
            <a:fld id="{78F61E64-0A3E-4E73-BC7A-9195F3EFA34E}" type="datetimeFigureOut">
              <a:rPr lang="en-US" smtClean="0"/>
              <a:t>4/30/2019</a:t>
            </a:fld>
            <a:endParaRPr lang="en-US"/>
          </a:p>
        </p:txBody>
      </p:sp>
      <p:sp>
        <p:nvSpPr>
          <p:cNvPr id="5" name="Footer Placeholder 4">
            <a:extLst>
              <a:ext uri="{FF2B5EF4-FFF2-40B4-BE49-F238E27FC236}">
                <a16:creationId xmlns:a16="http://schemas.microsoft.com/office/drawing/2014/main" id="{C1F0D8A1-3115-400C-B2B8-DE15FA36E3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3B44B-2965-460A-9A42-D3E49017E6C0}"/>
              </a:ext>
            </a:extLst>
          </p:cNvPr>
          <p:cNvSpPr>
            <a:spLocks noGrp="1"/>
          </p:cNvSpPr>
          <p:nvPr>
            <p:ph type="sldNum" sz="quarter" idx="12"/>
          </p:nvPr>
        </p:nvSpPr>
        <p:spPr/>
        <p:txBody>
          <a:bodyPr/>
          <a:lstStyle/>
          <a:p>
            <a:fld id="{224144A4-6874-4F94-A6EC-45F4F1E75982}" type="slidenum">
              <a:rPr lang="en-US" smtClean="0"/>
              <a:t>‹#›</a:t>
            </a:fld>
            <a:endParaRPr lang="en-US"/>
          </a:p>
        </p:txBody>
      </p:sp>
    </p:spTree>
    <p:extLst>
      <p:ext uri="{BB962C8B-B14F-4D97-AF65-F5344CB8AC3E}">
        <p14:creationId xmlns:p14="http://schemas.microsoft.com/office/powerpoint/2010/main" val="309670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A1553-9DDA-4085-84C7-2EE1B50B9C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407521-CFEB-4D5F-BC53-0851923A6F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BFEB43-3F96-423C-AB74-D3811AE97E8D}"/>
              </a:ext>
            </a:extLst>
          </p:cNvPr>
          <p:cNvSpPr>
            <a:spLocks noGrp="1"/>
          </p:cNvSpPr>
          <p:nvPr>
            <p:ph type="dt" sz="half" idx="10"/>
          </p:nvPr>
        </p:nvSpPr>
        <p:spPr/>
        <p:txBody>
          <a:bodyPr/>
          <a:lstStyle/>
          <a:p>
            <a:fld id="{78F61E64-0A3E-4E73-BC7A-9195F3EFA34E}" type="datetimeFigureOut">
              <a:rPr lang="en-US" smtClean="0"/>
              <a:t>4/30/2019</a:t>
            </a:fld>
            <a:endParaRPr lang="en-US"/>
          </a:p>
        </p:txBody>
      </p:sp>
      <p:sp>
        <p:nvSpPr>
          <p:cNvPr id="5" name="Footer Placeholder 4">
            <a:extLst>
              <a:ext uri="{FF2B5EF4-FFF2-40B4-BE49-F238E27FC236}">
                <a16:creationId xmlns:a16="http://schemas.microsoft.com/office/drawing/2014/main" id="{CC414E30-44EE-4D4B-AFB4-39609225F2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173FC-5FB8-4386-B6D6-7979F3CAD909}"/>
              </a:ext>
            </a:extLst>
          </p:cNvPr>
          <p:cNvSpPr>
            <a:spLocks noGrp="1"/>
          </p:cNvSpPr>
          <p:nvPr>
            <p:ph type="sldNum" sz="quarter" idx="12"/>
          </p:nvPr>
        </p:nvSpPr>
        <p:spPr/>
        <p:txBody>
          <a:bodyPr/>
          <a:lstStyle/>
          <a:p>
            <a:fld id="{224144A4-6874-4F94-A6EC-45F4F1E75982}" type="slidenum">
              <a:rPr lang="en-US" smtClean="0"/>
              <a:t>‹#›</a:t>
            </a:fld>
            <a:endParaRPr lang="en-US"/>
          </a:p>
        </p:txBody>
      </p:sp>
    </p:spTree>
    <p:extLst>
      <p:ext uri="{BB962C8B-B14F-4D97-AF65-F5344CB8AC3E}">
        <p14:creationId xmlns:p14="http://schemas.microsoft.com/office/powerpoint/2010/main" val="3228386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018485-0562-46E8-82A3-FF160FFA82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77573B-A9F6-4BEC-8A7C-B9FEFCD456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82B806-4EFC-4F3C-B683-B44C85FC7259}"/>
              </a:ext>
            </a:extLst>
          </p:cNvPr>
          <p:cNvSpPr>
            <a:spLocks noGrp="1"/>
          </p:cNvSpPr>
          <p:nvPr>
            <p:ph type="dt" sz="half" idx="10"/>
          </p:nvPr>
        </p:nvSpPr>
        <p:spPr/>
        <p:txBody>
          <a:bodyPr/>
          <a:lstStyle/>
          <a:p>
            <a:fld id="{78F61E64-0A3E-4E73-BC7A-9195F3EFA34E}" type="datetimeFigureOut">
              <a:rPr lang="en-US" smtClean="0"/>
              <a:t>4/30/2019</a:t>
            </a:fld>
            <a:endParaRPr lang="en-US"/>
          </a:p>
        </p:txBody>
      </p:sp>
      <p:sp>
        <p:nvSpPr>
          <p:cNvPr id="5" name="Footer Placeholder 4">
            <a:extLst>
              <a:ext uri="{FF2B5EF4-FFF2-40B4-BE49-F238E27FC236}">
                <a16:creationId xmlns:a16="http://schemas.microsoft.com/office/drawing/2014/main" id="{865F95ED-C6E2-416F-AFAD-3192D89FB4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AED95-7260-418E-A680-CFE1BDFE62D0}"/>
              </a:ext>
            </a:extLst>
          </p:cNvPr>
          <p:cNvSpPr>
            <a:spLocks noGrp="1"/>
          </p:cNvSpPr>
          <p:nvPr>
            <p:ph type="sldNum" sz="quarter" idx="12"/>
          </p:nvPr>
        </p:nvSpPr>
        <p:spPr/>
        <p:txBody>
          <a:bodyPr/>
          <a:lstStyle/>
          <a:p>
            <a:fld id="{224144A4-6874-4F94-A6EC-45F4F1E75982}" type="slidenum">
              <a:rPr lang="en-US" smtClean="0"/>
              <a:t>‹#›</a:t>
            </a:fld>
            <a:endParaRPr lang="en-US"/>
          </a:p>
        </p:txBody>
      </p:sp>
    </p:spTree>
    <p:extLst>
      <p:ext uri="{BB962C8B-B14F-4D97-AF65-F5344CB8AC3E}">
        <p14:creationId xmlns:p14="http://schemas.microsoft.com/office/powerpoint/2010/main" val="561835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3FA5-3AED-407C-B60B-4CDD82587E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419962-9ACF-44F5-A38A-0E937C7213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791278-915C-459F-AD82-7B2DDCB2540D}"/>
              </a:ext>
            </a:extLst>
          </p:cNvPr>
          <p:cNvSpPr>
            <a:spLocks noGrp="1"/>
          </p:cNvSpPr>
          <p:nvPr>
            <p:ph type="dt" sz="half" idx="10"/>
          </p:nvPr>
        </p:nvSpPr>
        <p:spPr/>
        <p:txBody>
          <a:bodyPr/>
          <a:lstStyle/>
          <a:p>
            <a:fld id="{78F61E64-0A3E-4E73-BC7A-9195F3EFA34E}" type="datetimeFigureOut">
              <a:rPr lang="en-US" smtClean="0"/>
              <a:t>4/30/2019</a:t>
            </a:fld>
            <a:endParaRPr lang="en-US"/>
          </a:p>
        </p:txBody>
      </p:sp>
      <p:sp>
        <p:nvSpPr>
          <p:cNvPr id="5" name="Footer Placeholder 4">
            <a:extLst>
              <a:ext uri="{FF2B5EF4-FFF2-40B4-BE49-F238E27FC236}">
                <a16:creationId xmlns:a16="http://schemas.microsoft.com/office/drawing/2014/main" id="{C67DD213-1E94-48CE-8B10-E4D1A72591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A2543C-2B30-4B9F-80AC-88B55DDBBF2B}"/>
              </a:ext>
            </a:extLst>
          </p:cNvPr>
          <p:cNvSpPr>
            <a:spLocks noGrp="1"/>
          </p:cNvSpPr>
          <p:nvPr>
            <p:ph type="sldNum" sz="quarter" idx="12"/>
          </p:nvPr>
        </p:nvSpPr>
        <p:spPr/>
        <p:txBody>
          <a:bodyPr/>
          <a:lstStyle/>
          <a:p>
            <a:fld id="{224144A4-6874-4F94-A6EC-45F4F1E75982}" type="slidenum">
              <a:rPr lang="en-US" smtClean="0"/>
              <a:t>‹#›</a:t>
            </a:fld>
            <a:endParaRPr lang="en-US"/>
          </a:p>
        </p:txBody>
      </p:sp>
    </p:spTree>
    <p:extLst>
      <p:ext uri="{BB962C8B-B14F-4D97-AF65-F5344CB8AC3E}">
        <p14:creationId xmlns:p14="http://schemas.microsoft.com/office/powerpoint/2010/main" val="3351499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08EF3-B31A-4229-A3A3-0332B16051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06F287-3401-45DA-B788-94A61B7E46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3A0D51-D1F4-4DE8-AAC3-F1B83D4EDBC7}"/>
              </a:ext>
            </a:extLst>
          </p:cNvPr>
          <p:cNvSpPr>
            <a:spLocks noGrp="1"/>
          </p:cNvSpPr>
          <p:nvPr>
            <p:ph type="dt" sz="half" idx="10"/>
          </p:nvPr>
        </p:nvSpPr>
        <p:spPr/>
        <p:txBody>
          <a:bodyPr/>
          <a:lstStyle/>
          <a:p>
            <a:fld id="{78F61E64-0A3E-4E73-BC7A-9195F3EFA34E}" type="datetimeFigureOut">
              <a:rPr lang="en-US" smtClean="0"/>
              <a:t>4/30/2019</a:t>
            </a:fld>
            <a:endParaRPr lang="en-US"/>
          </a:p>
        </p:txBody>
      </p:sp>
      <p:sp>
        <p:nvSpPr>
          <p:cNvPr id="5" name="Footer Placeholder 4">
            <a:extLst>
              <a:ext uri="{FF2B5EF4-FFF2-40B4-BE49-F238E27FC236}">
                <a16:creationId xmlns:a16="http://schemas.microsoft.com/office/drawing/2014/main" id="{FDBA3B7C-E126-4B0F-A170-48FF9C5B5D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F0104-DCF4-4852-A350-C39F4CD43A2E}"/>
              </a:ext>
            </a:extLst>
          </p:cNvPr>
          <p:cNvSpPr>
            <a:spLocks noGrp="1"/>
          </p:cNvSpPr>
          <p:nvPr>
            <p:ph type="sldNum" sz="quarter" idx="12"/>
          </p:nvPr>
        </p:nvSpPr>
        <p:spPr/>
        <p:txBody>
          <a:bodyPr/>
          <a:lstStyle/>
          <a:p>
            <a:fld id="{224144A4-6874-4F94-A6EC-45F4F1E75982}" type="slidenum">
              <a:rPr lang="en-US" smtClean="0"/>
              <a:t>‹#›</a:t>
            </a:fld>
            <a:endParaRPr lang="en-US"/>
          </a:p>
        </p:txBody>
      </p:sp>
    </p:spTree>
    <p:extLst>
      <p:ext uri="{BB962C8B-B14F-4D97-AF65-F5344CB8AC3E}">
        <p14:creationId xmlns:p14="http://schemas.microsoft.com/office/powerpoint/2010/main" val="3969441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71C10-04F6-4971-BE76-2B93FD3A65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98936A-7C8B-43D1-8621-78621A4500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2F945D-0D5D-45B7-991C-A10D88639E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145EF6-63AD-4608-B25E-3FF3C0939682}"/>
              </a:ext>
            </a:extLst>
          </p:cNvPr>
          <p:cNvSpPr>
            <a:spLocks noGrp="1"/>
          </p:cNvSpPr>
          <p:nvPr>
            <p:ph type="dt" sz="half" idx="10"/>
          </p:nvPr>
        </p:nvSpPr>
        <p:spPr/>
        <p:txBody>
          <a:bodyPr/>
          <a:lstStyle/>
          <a:p>
            <a:fld id="{78F61E64-0A3E-4E73-BC7A-9195F3EFA34E}" type="datetimeFigureOut">
              <a:rPr lang="en-US" smtClean="0"/>
              <a:t>4/30/2019</a:t>
            </a:fld>
            <a:endParaRPr lang="en-US"/>
          </a:p>
        </p:txBody>
      </p:sp>
      <p:sp>
        <p:nvSpPr>
          <p:cNvPr id="6" name="Footer Placeholder 5">
            <a:extLst>
              <a:ext uri="{FF2B5EF4-FFF2-40B4-BE49-F238E27FC236}">
                <a16:creationId xmlns:a16="http://schemas.microsoft.com/office/drawing/2014/main" id="{A4F90474-0A11-4FAD-8D89-323C99DEFE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99FDC1-CE23-48FF-BD56-7355376120C4}"/>
              </a:ext>
            </a:extLst>
          </p:cNvPr>
          <p:cNvSpPr>
            <a:spLocks noGrp="1"/>
          </p:cNvSpPr>
          <p:nvPr>
            <p:ph type="sldNum" sz="quarter" idx="12"/>
          </p:nvPr>
        </p:nvSpPr>
        <p:spPr/>
        <p:txBody>
          <a:bodyPr/>
          <a:lstStyle/>
          <a:p>
            <a:fld id="{224144A4-6874-4F94-A6EC-45F4F1E75982}" type="slidenum">
              <a:rPr lang="en-US" smtClean="0"/>
              <a:t>‹#›</a:t>
            </a:fld>
            <a:endParaRPr lang="en-US"/>
          </a:p>
        </p:txBody>
      </p:sp>
    </p:spTree>
    <p:extLst>
      <p:ext uri="{BB962C8B-B14F-4D97-AF65-F5344CB8AC3E}">
        <p14:creationId xmlns:p14="http://schemas.microsoft.com/office/powerpoint/2010/main" val="298883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8EFB6-8C8F-4CA4-9A57-69C4A80EB1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40317F-5FF9-44DD-B840-E661D751ED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948574-B9B8-4E3F-97C1-26B5E513CF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B0AD8E-5546-4CA2-BEB2-50D4FB13C7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A9FAE0-8751-4548-A6FD-6A5161AC41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414185-397C-40BA-91F3-240B4E890922}"/>
              </a:ext>
            </a:extLst>
          </p:cNvPr>
          <p:cNvSpPr>
            <a:spLocks noGrp="1"/>
          </p:cNvSpPr>
          <p:nvPr>
            <p:ph type="dt" sz="half" idx="10"/>
          </p:nvPr>
        </p:nvSpPr>
        <p:spPr/>
        <p:txBody>
          <a:bodyPr/>
          <a:lstStyle/>
          <a:p>
            <a:fld id="{78F61E64-0A3E-4E73-BC7A-9195F3EFA34E}" type="datetimeFigureOut">
              <a:rPr lang="en-US" smtClean="0"/>
              <a:t>4/30/2019</a:t>
            </a:fld>
            <a:endParaRPr lang="en-US"/>
          </a:p>
        </p:txBody>
      </p:sp>
      <p:sp>
        <p:nvSpPr>
          <p:cNvPr id="8" name="Footer Placeholder 7">
            <a:extLst>
              <a:ext uri="{FF2B5EF4-FFF2-40B4-BE49-F238E27FC236}">
                <a16:creationId xmlns:a16="http://schemas.microsoft.com/office/drawing/2014/main" id="{E2E0CF33-DDB4-469E-A130-A8EA0EE5C0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04911-CE73-42DF-B1C0-97C68DB4842B}"/>
              </a:ext>
            </a:extLst>
          </p:cNvPr>
          <p:cNvSpPr>
            <a:spLocks noGrp="1"/>
          </p:cNvSpPr>
          <p:nvPr>
            <p:ph type="sldNum" sz="quarter" idx="12"/>
          </p:nvPr>
        </p:nvSpPr>
        <p:spPr/>
        <p:txBody>
          <a:bodyPr/>
          <a:lstStyle/>
          <a:p>
            <a:fld id="{224144A4-6874-4F94-A6EC-45F4F1E75982}" type="slidenum">
              <a:rPr lang="en-US" smtClean="0"/>
              <a:t>‹#›</a:t>
            </a:fld>
            <a:endParaRPr lang="en-US"/>
          </a:p>
        </p:txBody>
      </p:sp>
    </p:spTree>
    <p:extLst>
      <p:ext uri="{BB962C8B-B14F-4D97-AF65-F5344CB8AC3E}">
        <p14:creationId xmlns:p14="http://schemas.microsoft.com/office/powerpoint/2010/main" val="579980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A972F-5CC1-4049-A6D2-96F8ADEC95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E9BD6A-F44A-4F69-98EB-7EA5F48EE3C1}"/>
              </a:ext>
            </a:extLst>
          </p:cNvPr>
          <p:cNvSpPr>
            <a:spLocks noGrp="1"/>
          </p:cNvSpPr>
          <p:nvPr>
            <p:ph type="dt" sz="half" idx="10"/>
          </p:nvPr>
        </p:nvSpPr>
        <p:spPr/>
        <p:txBody>
          <a:bodyPr/>
          <a:lstStyle/>
          <a:p>
            <a:fld id="{78F61E64-0A3E-4E73-BC7A-9195F3EFA34E}" type="datetimeFigureOut">
              <a:rPr lang="en-US" smtClean="0"/>
              <a:t>4/30/2019</a:t>
            </a:fld>
            <a:endParaRPr lang="en-US"/>
          </a:p>
        </p:txBody>
      </p:sp>
      <p:sp>
        <p:nvSpPr>
          <p:cNvPr id="4" name="Footer Placeholder 3">
            <a:extLst>
              <a:ext uri="{FF2B5EF4-FFF2-40B4-BE49-F238E27FC236}">
                <a16:creationId xmlns:a16="http://schemas.microsoft.com/office/drawing/2014/main" id="{9CAEFCDD-BF13-45BF-BD25-2E4D20D886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D99CD9-D8AA-4314-9852-260DEDAA20E2}"/>
              </a:ext>
            </a:extLst>
          </p:cNvPr>
          <p:cNvSpPr>
            <a:spLocks noGrp="1"/>
          </p:cNvSpPr>
          <p:nvPr>
            <p:ph type="sldNum" sz="quarter" idx="12"/>
          </p:nvPr>
        </p:nvSpPr>
        <p:spPr/>
        <p:txBody>
          <a:bodyPr/>
          <a:lstStyle/>
          <a:p>
            <a:fld id="{224144A4-6874-4F94-A6EC-45F4F1E75982}" type="slidenum">
              <a:rPr lang="en-US" smtClean="0"/>
              <a:t>‹#›</a:t>
            </a:fld>
            <a:endParaRPr lang="en-US"/>
          </a:p>
        </p:txBody>
      </p:sp>
    </p:spTree>
    <p:extLst>
      <p:ext uri="{BB962C8B-B14F-4D97-AF65-F5344CB8AC3E}">
        <p14:creationId xmlns:p14="http://schemas.microsoft.com/office/powerpoint/2010/main" val="4209720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0C2C7D-C421-4717-8BB0-A6559A4FDBA1}"/>
              </a:ext>
            </a:extLst>
          </p:cNvPr>
          <p:cNvSpPr>
            <a:spLocks noGrp="1"/>
          </p:cNvSpPr>
          <p:nvPr>
            <p:ph type="dt" sz="half" idx="10"/>
          </p:nvPr>
        </p:nvSpPr>
        <p:spPr/>
        <p:txBody>
          <a:bodyPr/>
          <a:lstStyle/>
          <a:p>
            <a:fld id="{78F61E64-0A3E-4E73-BC7A-9195F3EFA34E}" type="datetimeFigureOut">
              <a:rPr lang="en-US" smtClean="0"/>
              <a:t>4/30/2019</a:t>
            </a:fld>
            <a:endParaRPr lang="en-US"/>
          </a:p>
        </p:txBody>
      </p:sp>
      <p:sp>
        <p:nvSpPr>
          <p:cNvPr id="3" name="Footer Placeholder 2">
            <a:extLst>
              <a:ext uri="{FF2B5EF4-FFF2-40B4-BE49-F238E27FC236}">
                <a16:creationId xmlns:a16="http://schemas.microsoft.com/office/drawing/2014/main" id="{3F5C71AE-D8B8-49B4-AF23-ABB9513D85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6FCE79-54B9-4451-A495-1277BA1BCCEA}"/>
              </a:ext>
            </a:extLst>
          </p:cNvPr>
          <p:cNvSpPr>
            <a:spLocks noGrp="1"/>
          </p:cNvSpPr>
          <p:nvPr>
            <p:ph type="sldNum" sz="quarter" idx="12"/>
          </p:nvPr>
        </p:nvSpPr>
        <p:spPr/>
        <p:txBody>
          <a:bodyPr/>
          <a:lstStyle/>
          <a:p>
            <a:fld id="{224144A4-6874-4F94-A6EC-45F4F1E75982}" type="slidenum">
              <a:rPr lang="en-US" smtClean="0"/>
              <a:t>‹#›</a:t>
            </a:fld>
            <a:endParaRPr lang="en-US"/>
          </a:p>
        </p:txBody>
      </p:sp>
    </p:spTree>
    <p:extLst>
      <p:ext uri="{BB962C8B-B14F-4D97-AF65-F5344CB8AC3E}">
        <p14:creationId xmlns:p14="http://schemas.microsoft.com/office/powerpoint/2010/main" val="2042138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AE11-A90E-49F1-B70C-2C25E59DC7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86C4E0-C86F-42C5-918B-3878E2D422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FC896A-0130-49E4-8B58-4088D9A886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D9040F-240A-4A58-A607-A28FBA08BE55}"/>
              </a:ext>
            </a:extLst>
          </p:cNvPr>
          <p:cNvSpPr>
            <a:spLocks noGrp="1"/>
          </p:cNvSpPr>
          <p:nvPr>
            <p:ph type="dt" sz="half" idx="10"/>
          </p:nvPr>
        </p:nvSpPr>
        <p:spPr/>
        <p:txBody>
          <a:bodyPr/>
          <a:lstStyle/>
          <a:p>
            <a:fld id="{78F61E64-0A3E-4E73-BC7A-9195F3EFA34E}" type="datetimeFigureOut">
              <a:rPr lang="en-US" smtClean="0"/>
              <a:t>4/30/2019</a:t>
            </a:fld>
            <a:endParaRPr lang="en-US"/>
          </a:p>
        </p:txBody>
      </p:sp>
      <p:sp>
        <p:nvSpPr>
          <p:cNvPr id="6" name="Footer Placeholder 5">
            <a:extLst>
              <a:ext uri="{FF2B5EF4-FFF2-40B4-BE49-F238E27FC236}">
                <a16:creationId xmlns:a16="http://schemas.microsoft.com/office/drawing/2014/main" id="{26B4F50A-FDB4-4D57-8353-849F114602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0A5EB-FEA6-4FFB-B42F-4C720210E908}"/>
              </a:ext>
            </a:extLst>
          </p:cNvPr>
          <p:cNvSpPr>
            <a:spLocks noGrp="1"/>
          </p:cNvSpPr>
          <p:nvPr>
            <p:ph type="sldNum" sz="quarter" idx="12"/>
          </p:nvPr>
        </p:nvSpPr>
        <p:spPr/>
        <p:txBody>
          <a:bodyPr/>
          <a:lstStyle/>
          <a:p>
            <a:fld id="{224144A4-6874-4F94-A6EC-45F4F1E75982}" type="slidenum">
              <a:rPr lang="en-US" smtClean="0"/>
              <a:t>‹#›</a:t>
            </a:fld>
            <a:endParaRPr lang="en-US"/>
          </a:p>
        </p:txBody>
      </p:sp>
    </p:spTree>
    <p:extLst>
      <p:ext uri="{BB962C8B-B14F-4D97-AF65-F5344CB8AC3E}">
        <p14:creationId xmlns:p14="http://schemas.microsoft.com/office/powerpoint/2010/main" val="393209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AF87C-D1D4-41C6-BDF4-525388AADE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59C487-DD81-4038-830B-FCA02BEB33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B2376C-9CB7-413F-8C33-AC97AE8F98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369188-CD1A-4271-BAA9-4020C250AC34}"/>
              </a:ext>
            </a:extLst>
          </p:cNvPr>
          <p:cNvSpPr>
            <a:spLocks noGrp="1"/>
          </p:cNvSpPr>
          <p:nvPr>
            <p:ph type="dt" sz="half" idx="10"/>
          </p:nvPr>
        </p:nvSpPr>
        <p:spPr/>
        <p:txBody>
          <a:bodyPr/>
          <a:lstStyle/>
          <a:p>
            <a:fld id="{78F61E64-0A3E-4E73-BC7A-9195F3EFA34E}" type="datetimeFigureOut">
              <a:rPr lang="en-US" smtClean="0"/>
              <a:t>4/30/2019</a:t>
            </a:fld>
            <a:endParaRPr lang="en-US"/>
          </a:p>
        </p:txBody>
      </p:sp>
      <p:sp>
        <p:nvSpPr>
          <p:cNvPr id="6" name="Footer Placeholder 5">
            <a:extLst>
              <a:ext uri="{FF2B5EF4-FFF2-40B4-BE49-F238E27FC236}">
                <a16:creationId xmlns:a16="http://schemas.microsoft.com/office/drawing/2014/main" id="{83D64ED5-CBDD-4DA6-8474-0C33B57AF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6F461D-CF91-4100-BD16-21799151BD8C}"/>
              </a:ext>
            </a:extLst>
          </p:cNvPr>
          <p:cNvSpPr>
            <a:spLocks noGrp="1"/>
          </p:cNvSpPr>
          <p:nvPr>
            <p:ph type="sldNum" sz="quarter" idx="12"/>
          </p:nvPr>
        </p:nvSpPr>
        <p:spPr/>
        <p:txBody>
          <a:bodyPr/>
          <a:lstStyle/>
          <a:p>
            <a:fld id="{224144A4-6874-4F94-A6EC-45F4F1E75982}" type="slidenum">
              <a:rPr lang="en-US" smtClean="0"/>
              <a:t>‹#›</a:t>
            </a:fld>
            <a:endParaRPr lang="en-US"/>
          </a:p>
        </p:txBody>
      </p:sp>
    </p:spTree>
    <p:extLst>
      <p:ext uri="{BB962C8B-B14F-4D97-AF65-F5344CB8AC3E}">
        <p14:creationId xmlns:p14="http://schemas.microsoft.com/office/powerpoint/2010/main" val="1183528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AD6224-3CD7-4A6E-A2A8-8F5F779D0D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48B51A-7CDA-4523-A746-D2B99D46E8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A4135B-D05F-4733-8508-44821D3730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F61E64-0A3E-4E73-BC7A-9195F3EFA34E}" type="datetimeFigureOut">
              <a:rPr lang="en-US" smtClean="0"/>
              <a:t>4/30/2019</a:t>
            </a:fld>
            <a:endParaRPr lang="en-US"/>
          </a:p>
        </p:txBody>
      </p:sp>
      <p:sp>
        <p:nvSpPr>
          <p:cNvPr id="5" name="Footer Placeholder 4">
            <a:extLst>
              <a:ext uri="{FF2B5EF4-FFF2-40B4-BE49-F238E27FC236}">
                <a16:creationId xmlns:a16="http://schemas.microsoft.com/office/drawing/2014/main" id="{99E9A908-43C6-4280-9813-919E1A91A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A84BDF-A8D9-4CD4-8807-DC9229819D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4144A4-6874-4F94-A6EC-45F4F1E75982}" type="slidenum">
              <a:rPr lang="en-US" smtClean="0"/>
              <a:t>‹#›</a:t>
            </a:fld>
            <a:endParaRPr lang="en-US"/>
          </a:p>
        </p:txBody>
      </p:sp>
    </p:spTree>
    <p:extLst>
      <p:ext uri="{BB962C8B-B14F-4D97-AF65-F5344CB8AC3E}">
        <p14:creationId xmlns:p14="http://schemas.microsoft.com/office/powerpoint/2010/main" val="340210128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3A1B1-A4DA-420D-82E4-93962FDF1BAC}"/>
              </a:ext>
            </a:extLst>
          </p:cNvPr>
          <p:cNvSpPr>
            <a:spLocks noGrp="1"/>
          </p:cNvSpPr>
          <p:nvPr>
            <p:ph type="title"/>
          </p:nvPr>
        </p:nvSpPr>
        <p:spPr>
          <a:xfrm>
            <a:off x="838200" y="365125"/>
            <a:ext cx="10515600" cy="1645989"/>
          </a:xfrm>
        </p:spPr>
        <p:txBody>
          <a:bodyPr>
            <a:normAutofit/>
          </a:bodyPr>
          <a:lstStyle/>
          <a:p>
            <a:pPr algn="ctr"/>
            <a:r>
              <a:rPr lang="en-US" sz="36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1BFEE252-AD15-4E68-86B0-5AC03CE8AF62}"/>
              </a:ext>
            </a:extLst>
          </p:cNvPr>
          <p:cNvSpPr>
            <a:spLocks noGrp="1"/>
          </p:cNvSpPr>
          <p:nvPr>
            <p:ph idx="1"/>
          </p:nvPr>
        </p:nvSpPr>
        <p:spPr/>
        <p:txBody>
          <a:bodyPr>
            <a:normAutofit fontScale="85000" lnSpcReduction="20000"/>
          </a:bodyPr>
          <a:lstStyle/>
          <a:p>
            <a:pPr marL="0" indent="0" algn="ctr">
              <a:buNone/>
            </a:pP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3900" b="1" dirty="0">
                <a:latin typeface="Times New Roman" panose="02020603050405020304" pitchFamily="18" charset="0"/>
                <a:cs typeface="Times New Roman" panose="02020603050405020304" pitchFamily="18" charset="0"/>
              </a:rPr>
              <a:t>Enhancing Cloud Security Using Blockchain</a:t>
            </a:r>
            <a:r>
              <a:rPr lang="en-US" sz="3200" b="1" dirty="0">
                <a:latin typeface="Times New Roman" panose="02020603050405020304" pitchFamily="18" charset="0"/>
                <a:cs typeface="Times New Roman" panose="02020603050405020304" pitchFamily="18" charset="0"/>
              </a:rPr>
              <a:t>.</a:t>
            </a:r>
            <a:endParaRPr lang="en-US" sz="3200" b="1" dirty="0"/>
          </a:p>
          <a:p>
            <a:pPr marL="0" indent="0" algn="ctr">
              <a:buNone/>
            </a:pPr>
            <a:r>
              <a:rPr lang="en-US" sz="3200" b="1" dirty="0"/>
              <a:t>Group Number: 10</a:t>
            </a:r>
          </a:p>
          <a:p>
            <a:pPr marL="0" indent="0" algn="ctr">
              <a:buNone/>
            </a:pPr>
            <a:endParaRPr lang="en-US" sz="3200" b="1" dirty="0"/>
          </a:p>
          <a:p>
            <a:pPr marL="0" indent="0" algn="ctr">
              <a:buNone/>
            </a:pPr>
            <a:r>
              <a:rPr lang="en-US" sz="3200" b="1" dirty="0"/>
              <a:t>Group Members</a:t>
            </a:r>
          </a:p>
          <a:p>
            <a:pPr marL="0" indent="0" algn="ctr">
              <a:buNone/>
            </a:pPr>
            <a:r>
              <a:rPr lang="en-US" sz="3200" dirty="0"/>
              <a:t>Dhananjay Yadav : 17204015</a:t>
            </a:r>
          </a:p>
          <a:p>
            <a:pPr marL="0" indent="0" algn="ctr">
              <a:buNone/>
            </a:pPr>
            <a:r>
              <a:rPr lang="en-US" sz="3200" dirty="0"/>
              <a:t>Aditi Shinde : 16104022</a:t>
            </a:r>
          </a:p>
          <a:p>
            <a:pPr marL="0" indent="0" algn="ctr">
              <a:buNone/>
            </a:pPr>
            <a:r>
              <a:rPr lang="en-US" sz="3200" dirty="0"/>
              <a:t>Akash Nair : 16104051</a:t>
            </a:r>
          </a:p>
          <a:p>
            <a:pPr marL="0" indent="0" algn="ctr">
              <a:buNone/>
            </a:pPr>
            <a:endParaRPr lang="en-US" sz="3200" b="1" dirty="0"/>
          </a:p>
          <a:p>
            <a:pPr marL="0" indent="0" algn="ctr">
              <a:buNone/>
            </a:pPr>
            <a:r>
              <a:rPr lang="en-US" sz="3200" b="1" dirty="0"/>
              <a:t>Project Guide: Prof. Poonam Dhawale</a:t>
            </a:r>
          </a:p>
          <a:p>
            <a:pPr marL="0" indent="0">
              <a:buNone/>
            </a:pPr>
            <a:endParaRPr lang="en-US" dirty="0"/>
          </a:p>
        </p:txBody>
      </p:sp>
      <p:pic>
        <p:nvPicPr>
          <p:cNvPr id="5" name="Picture 4">
            <a:extLst>
              <a:ext uri="{FF2B5EF4-FFF2-40B4-BE49-F238E27FC236}">
                <a16:creationId xmlns:a16="http://schemas.microsoft.com/office/drawing/2014/main" id="{A73BD9CA-044A-4A78-9FB5-97447C9FF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210" y="365125"/>
            <a:ext cx="9067379" cy="1645989"/>
          </a:xfrm>
          <a:prstGeom prst="rect">
            <a:avLst/>
          </a:prstGeom>
        </p:spPr>
      </p:pic>
    </p:spTree>
    <p:extLst>
      <p:ext uri="{BB962C8B-B14F-4D97-AF65-F5344CB8AC3E}">
        <p14:creationId xmlns:p14="http://schemas.microsoft.com/office/powerpoint/2010/main" val="2833741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0AB8-0C6A-4E12-9A45-BE1CE05662F5}"/>
              </a:ext>
            </a:extLst>
          </p:cNvPr>
          <p:cNvSpPr>
            <a:spLocks noGrp="1"/>
          </p:cNvSpPr>
          <p:nvPr>
            <p:ph type="title"/>
          </p:nvPr>
        </p:nvSpPr>
        <p:spPr/>
        <p:txBody>
          <a:bodyPr>
            <a:normAutofit/>
          </a:bodyPr>
          <a:lstStyle/>
          <a:p>
            <a:pPr algn="just"/>
            <a:r>
              <a:rPr lang="en-US" sz="2800" b="1" dirty="0">
                <a:latin typeface="Times New Roman" panose="02020603050405020304" pitchFamily="18" charset="0"/>
                <a:cs typeface="Times New Roman" panose="02020603050405020304" pitchFamily="18" charset="0"/>
              </a:rPr>
              <a:t>Problem Definition</a:t>
            </a:r>
            <a:r>
              <a:rPr lang="en-US" sz="2800"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5F8EE051-F39B-4ECB-8D12-7B2FAC3149FD}"/>
              </a:ext>
            </a:extLst>
          </p:cNvPr>
          <p:cNvSpPr>
            <a:spLocks noGrp="1"/>
          </p:cNvSpPr>
          <p:nvPr>
            <p:ph idx="1"/>
          </p:nvPr>
        </p:nvSpPr>
        <p:spPr/>
        <p:txBody>
          <a:bodyPr>
            <a:norm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provide cloud storage architecture which will ensure better security on the cloud servers thus providing secure means of data transaction.</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Our project uses blockchain as a technology to provide security.</a:t>
            </a:r>
          </a:p>
        </p:txBody>
      </p:sp>
    </p:spTree>
    <p:extLst>
      <p:ext uri="{BB962C8B-B14F-4D97-AF65-F5344CB8AC3E}">
        <p14:creationId xmlns:p14="http://schemas.microsoft.com/office/powerpoint/2010/main" val="1228064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86C49-C8BC-4FC0-8DB0-F33123329E71}"/>
              </a:ext>
            </a:extLst>
          </p:cNvPr>
          <p:cNvSpPr>
            <a:spLocks noGrp="1"/>
          </p:cNvSpPr>
          <p:nvPr>
            <p:ph type="title"/>
          </p:nvPr>
        </p:nvSpPr>
        <p:spPr>
          <a:xfrm>
            <a:off x="656823" y="206063"/>
            <a:ext cx="10696977" cy="1484626"/>
          </a:xfrm>
        </p:spPr>
        <p:txBody>
          <a:bodyPr>
            <a:normAutofit/>
          </a:bodyPr>
          <a:lstStyle/>
          <a:p>
            <a:pPr algn="just"/>
            <a:r>
              <a:rPr lang="en-IN" sz="2800" b="1" spc="-1" dirty="0">
                <a:solidFill>
                  <a:srgbClr val="000000"/>
                </a:solidFill>
                <a:latin typeface="Times New Roman"/>
              </a:rPr>
              <a:t>Existing System Architecture</a:t>
            </a:r>
            <a:endParaRPr lang="en-US" sz="2800" b="1" dirty="0"/>
          </a:p>
        </p:txBody>
      </p:sp>
      <p:sp>
        <p:nvSpPr>
          <p:cNvPr id="3" name="Content Placeholder 2">
            <a:extLst>
              <a:ext uri="{FF2B5EF4-FFF2-40B4-BE49-F238E27FC236}">
                <a16:creationId xmlns:a16="http://schemas.microsoft.com/office/drawing/2014/main" id="{92CAEFD2-A7C0-4794-BF9B-B6041F00800E}"/>
              </a:ext>
            </a:extLst>
          </p:cNvPr>
          <p:cNvSpPr>
            <a:spLocks noGrp="1"/>
          </p:cNvSpPr>
          <p:nvPr>
            <p:ph idx="1"/>
          </p:nvPr>
        </p:nvSpPr>
        <p:spPr>
          <a:xfrm>
            <a:off x="656823" y="1596980"/>
            <a:ext cx="10555310" cy="4489830"/>
          </a:xfrm>
        </p:spPr>
        <p:txBody>
          <a:bodyPr>
            <a:no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Current cloud services provide multilevel security which includes technologies like encryption, captcha, OTP based and Key based security.</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encryption standards include AES-256, DES, 3-DES and RSA.</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current cloud storage has an optional encryption facility which needs to be enabled for the data to be encrypted on the cloud. If the user is not aware of the encryption service resulting in non-encrypted data storage.</a:t>
            </a:r>
          </a:p>
        </p:txBody>
      </p:sp>
    </p:spTree>
    <p:extLst>
      <p:ext uri="{BB962C8B-B14F-4D97-AF65-F5344CB8AC3E}">
        <p14:creationId xmlns:p14="http://schemas.microsoft.com/office/powerpoint/2010/main" val="4072405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9B05-50CE-4861-8442-570D4585C7FF}"/>
              </a:ext>
            </a:extLst>
          </p:cNvPr>
          <p:cNvSpPr>
            <a:spLocks noGrp="1"/>
          </p:cNvSpPr>
          <p:nvPr>
            <p:ph type="title"/>
          </p:nvPr>
        </p:nvSpPr>
        <p:spPr/>
        <p:txBody>
          <a:bodyPr>
            <a:normAutofit/>
          </a:bodyPr>
          <a:lstStyle/>
          <a:p>
            <a:r>
              <a:rPr lang="en-IN" sz="2800" b="1" spc="-1" dirty="0">
                <a:solidFill>
                  <a:srgbClr val="000000"/>
                </a:solidFill>
                <a:latin typeface="Times New Roman"/>
              </a:rPr>
              <a:t>Proposed System Architecture/Working</a:t>
            </a:r>
            <a:endParaRPr lang="en-US" sz="2800" dirty="0"/>
          </a:p>
        </p:txBody>
      </p:sp>
      <p:sp>
        <p:nvSpPr>
          <p:cNvPr id="3" name="Content Placeholder 2">
            <a:extLst>
              <a:ext uri="{FF2B5EF4-FFF2-40B4-BE49-F238E27FC236}">
                <a16:creationId xmlns:a16="http://schemas.microsoft.com/office/drawing/2014/main" id="{562694C2-AB6B-49D5-95F3-BF75C47AD8C0}"/>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Securing data through blockchain.</a:t>
            </a:r>
          </a:p>
          <a:p>
            <a:pPr algn="just"/>
            <a:r>
              <a:rPr lang="en-US" sz="2400" dirty="0">
                <a:latin typeface="Times New Roman" panose="02020603050405020304" pitchFamily="18" charset="0"/>
                <a:cs typeface="Times New Roman" panose="02020603050405020304" pitchFamily="18" charset="0"/>
              </a:rPr>
              <a:t>Applying KMS(Key Management Service).</a:t>
            </a:r>
          </a:p>
          <a:p>
            <a:r>
              <a:rPr lang="en-US" sz="2400" dirty="0"/>
              <a:t>Applying automatic encryption to the data.</a:t>
            </a:r>
          </a:p>
          <a:p>
            <a:endParaRPr lang="en-US" sz="2400" dirty="0"/>
          </a:p>
        </p:txBody>
      </p:sp>
    </p:spTree>
    <p:extLst>
      <p:ext uri="{BB962C8B-B14F-4D97-AF65-F5344CB8AC3E}">
        <p14:creationId xmlns:p14="http://schemas.microsoft.com/office/powerpoint/2010/main" val="3853319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FEA57-ED2C-4FB2-8CAE-3D396E47AF0C}"/>
              </a:ext>
            </a:extLst>
          </p:cNvPr>
          <p:cNvSpPr>
            <a:spLocks noGrp="1"/>
          </p:cNvSpPr>
          <p:nvPr>
            <p:ph type="title"/>
          </p:nvPr>
        </p:nvSpPr>
        <p:spPr/>
        <p:txBody>
          <a:bodyPr>
            <a:normAutofit/>
          </a:bodyPr>
          <a:lstStyle/>
          <a:p>
            <a:r>
              <a:rPr lang="en-IN" sz="2800" b="1" strike="noStrike" spc="-1" dirty="0">
                <a:solidFill>
                  <a:srgbClr val="000000"/>
                </a:solidFill>
                <a:latin typeface="Times New Roman"/>
              </a:rPr>
              <a:t>Proposed System Architecture/Working</a:t>
            </a:r>
            <a:br>
              <a:rPr lang="en-IN" sz="2800" b="0" strike="noStrike" spc="-1" dirty="0">
                <a:solidFill>
                  <a:srgbClr val="000000"/>
                </a:solidFill>
                <a:latin typeface="Arial"/>
              </a:rPr>
            </a:br>
            <a:endParaRPr lang="en-US" sz="28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75AAC24B-5682-4566-8969-50F7CF9E3B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0614" y="1231546"/>
            <a:ext cx="9280129" cy="5388195"/>
          </a:xfrm>
        </p:spPr>
      </p:pic>
      <p:sp>
        <p:nvSpPr>
          <p:cNvPr id="4" name="Arrow: Curved Right 3">
            <a:extLst>
              <a:ext uri="{FF2B5EF4-FFF2-40B4-BE49-F238E27FC236}">
                <a16:creationId xmlns:a16="http://schemas.microsoft.com/office/drawing/2014/main" id="{719F1C19-E241-4A43-8D5D-A7CF8715047F}"/>
              </a:ext>
            </a:extLst>
          </p:cNvPr>
          <p:cNvSpPr/>
          <p:nvPr/>
        </p:nvSpPr>
        <p:spPr>
          <a:xfrm>
            <a:off x="2756079" y="5821251"/>
            <a:ext cx="901521" cy="515155"/>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 name="Arrow: Curved Left 4">
            <a:extLst>
              <a:ext uri="{FF2B5EF4-FFF2-40B4-BE49-F238E27FC236}">
                <a16:creationId xmlns:a16="http://schemas.microsoft.com/office/drawing/2014/main" id="{3F9260A5-4F87-4E21-8E0A-9EBC2B88823B}"/>
              </a:ext>
            </a:extLst>
          </p:cNvPr>
          <p:cNvSpPr/>
          <p:nvPr/>
        </p:nvSpPr>
        <p:spPr>
          <a:xfrm>
            <a:off x="6096000" y="5821251"/>
            <a:ext cx="575256" cy="515155"/>
          </a:xfrm>
          <a:prstGeom prst="curved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99121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124" y="90152"/>
            <a:ext cx="10650828" cy="1068947"/>
          </a:xfrm>
        </p:spPr>
        <p:txBody>
          <a:bodyPr>
            <a:normAutofit/>
          </a:bodyPr>
          <a:lstStyle/>
          <a:p>
            <a:r>
              <a:rPr lang="en-US" sz="2800" b="1" dirty="0">
                <a:latin typeface="Times New Roman" panose="02020603050405020304" pitchFamily="18" charset="0"/>
                <a:cs typeface="Times New Roman" panose="02020603050405020304" pitchFamily="18" charset="0"/>
              </a:rPr>
              <a:t>   Technology stack</a:t>
            </a:r>
          </a:p>
        </p:txBody>
      </p:sp>
      <p:sp>
        <p:nvSpPr>
          <p:cNvPr id="3" name="Content Placeholder 2"/>
          <p:cNvSpPr>
            <a:spLocks noGrp="1"/>
          </p:cNvSpPr>
          <p:nvPr>
            <p:ph idx="1"/>
          </p:nvPr>
        </p:nvSpPr>
        <p:spPr>
          <a:xfrm>
            <a:off x="702972" y="940158"/>
            <a:ext cx="10650828" cy="5236805"/>
          </a:xfrm>
        </p:spPr>
        <p:txBody>
          <a:bodyPr>
            <a:norm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AWS Cloud Service for storing data.</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SHA 256 cryptographic algorithm for creating hash values of data.</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Navicat- For visualization of the blocks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Eclipse Luna- Integrated Development Environment(IDE) for java programming.</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My SQL- For Database.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JDK 1.6 and above-  For programming as it is object oriented, easy to write, compile, debug, platform-independent.</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Blockchain- A blockchain has three main components: cryptography, distributed list structures and a decentralized system. Depending on these three which can be implemented through software, blockchain can be open source or proprietary . Its one of the latest technological trends now in the industry and provides a highly secure environment when used as compared to other cryptography and encryption standards.</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8059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9E2D8-372C-440F-9249-0EBC2ECF74C9}"/>
              </a:ext>
            </a:extLst>
          </p:cNvPr>
          <p:cNvSpPr>
            <a:spLocks noGrp="1"/>
          </p:cNvSpPr>
          <p:nvPr>
            <p:ph type="title"/>
          </p:nvPr>
        </p:nvSpPr>
        <p:spPr>
          <a:xfrm>
            <a:off x="244699" y="180305"/>
            <a:ext cx="10818253" cy="927278"/>
          </a:xfrm>
        </p:spPr>
        <p:txBody>
          <a:bodyPr>
            <a:normAutofit/>
          </a:bodyPr>
          <a:lstStyle/>
          <a:p>
            <a:r>
              <a:rPr lang="en-IN" sz="2400" b="1" dirty="0">
                <a:latin typeface="Times New Roman" panose="02020603050405020304" pitchFamily="18" charset="0"/>
                <a:cs typeface="Times New Roman" panose="02020603050405020304" pitchFamily="18" charset="0"/>
              </a:rPr>
              <a:t>System Specification</a:t>
            </a:r>
            <a:endParaRPr lang="en-US"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3B9AC4-05BF-49D3-B64D-54E1913BF5E8}"/>
              </a:ext>
            </a:extLst>
          </p:cNvPr>
          <p:cNvSpPr>
            <a:spLocks noGrp="1"/>
          </p:cNvSpPr>
          <p:nvPr>
            <p:ph idx="1"/>
          </p:nvPr>
        </p:nvSpPr>
        <p:spPr>
          <a:xfrm>
            <a:off x="360607" y="1107583"/>
            <a:ext cx="11586693" cy="5570112"/>
          </a:xfrm>
        </p:spPr>
        <p:txBody>
          <a:bodyPr>
            <a:normAutofit/>
          </a:bodyPr>
          <a:lstStyle/>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Software Requirement</a:t>
            </a:r>
            <a:endParaRPr lang="en-US" sz="2200" dirty="0">
              <a:solidFill>
                <a:prstClr val="black"/>
              </a:solidFill>
              <a:latin typeface="Times New Roman" panose="02020603050405020304" pitchFamily="18" charset="0"/>
              <a:cs typeface="Times New Roman" panose="02020603050405020304" pitchFamily="18" charset="0"/>
            </a:endParaRPr>
          </a:p>
          <a:p>
            <a:pPr marL="452628" lvl="0" indent="-342900">
              <a:lnSpc>
                <a:spcPct val="100000"/>
              </a:lnSpc>
              <a:spcBef>
                <a:spcPts val="400"/>
              </a:spcBef>
              <a:buSzPct val="68000"/>
              <a:buFont typeface="Wingdings" panose="05000000000000000000" pitchFamily="2" charset="2"/>
              <a:buChar char="Ø"/>
            </a:pPr>
            <a:r>
              <a:rPr lang="en-US" sz="2200" dirty="0">
                <a:solidFill>
                  <a:prstClr val="black"/>
                </a:solidFill>
                <a:latin typeface="Times New Roman" panose="02020603050405020304" pitchFamily="18" charset="0"/>
                <a:cs typeface="Times New Roman" panose="02020603050405020304" pitchFamily="18" charset="0"/>
              </a:rPr>
              <a:t>Operating System			: Windows 07 	And Above</a:t>
            </a:r>
          </a:p>
          <a:p>
            <a:pPr marL="452628" lvl="0" indent="-342900">
              <a:lnSpc>
                <a:spcPct val="100000"/>
              </a:lnSpc>
              <a:spcBef>
                <a:spcPts val="400"/>
              </a:spcBef>
              <a:buSzPct val="68000"/>
              <a:buFont typeface="Wingdings" panose="05000000000000000000" pitchFamily="2" charset="2"/>
              <a:buChar char="Ø"/>
            </a:pPr>
            <a:r>
              <a:rPr lang="en-US" sz="2200" dirty="0">
                <a:solidFill>
                  <a:prstClr val="black"/>
                </a:solidFill>
                <a:latin typeface="Times New Roman" panose="02020603050405020304" pitchFamily="18" charset="0"/>
                <a:cs typeface="Times New Roman" panose="02020603050405020304" pitchFamily="18" charset="0"/>
              </a:rPr>
              <a:t>Programming Language		: JAVA </a:t>
            </a:r>
          </a:p>
          <a:p>
            <a:pPr marL="452628" lvl="0" indent="-342900">
              <a:lnSpc>
                <a:spcPct val="100000"/>
              </a:lnSpc>
              <a:spcBef>
                <a:spcPts val="400"/>
              </a:spcBef>
              <a:buSzPct val="68000"/>
              <a:buFont typeface="Wingdings" panose="05000000000000000000" pitchFamily="2" charset="2"/>
              <a:buChar char="Ø"/>
            </a:pPr>
            <a:r>
              <a:rPr lang="en-US" sz="2200" dirty="0">
                <a:solidFill>
                  <a:prstClr val="black"/>
                </a:solidFill>
                <a:latin typeface="Times New Roman" panose="02020603050405020304" pitchFamily="18" charset="0"/>
                <a:cs typeface="Times New Roman" panose="02020603050405020304" pitchFamily="18" charset="0"/>
              </a:rPr>
              <a:t>Java Version		             : JDK 1.6 &amp;  above.</a:t>
            </a:r>
          </a:p>
          <a:p>
            <a:pPr marL="452628" lvl="0" indent="-342900">
              <a:lnSpc>
                <a:spcPct val="100000"/>
              </a:lnSpc>
              <a:spcBef>
                <a:spcPts val="400"/>
              </a:spcBef>
              <a:buSzPct val="68000"/>
              <a:buFont typeface="Wingdings" panose="05000000000000000000" pitchFamily="2" charset="2"/>
              <a:buChar char="Ø"/>
            </a:pPr>
            <a:r>
              <a:rPr lang="en-US" sz="2200" dirty="0">
                <a:solidFill>
                  <a:prstClr val="black"/>
                </a:solidFill>
                <a:latin typeface="Times New Roman" panose="02020603050405020304" pitchFamily="18" charset="0"/>
                <a:cs typeface="Times New Roman" panose="02020603050405020304" pitchFamily="18" charset="0"/>
              </a:rPr>
              <a:t>Data Base			             :MYSQL.</a:t>
            </a:r>
          </a:p>
          <a:p>
            <a:pPr marL="452628" lvl="0" indent="-342900">
              <a:lnSpc>
                <a:spcPct val="100000"/>
              </a:lnSpc>
              <a:spcBef>
                <a:spcPts val="400"/>
              </a:spcBef>
              <a:buSzPct val="68000"/>
              <a:buFont typeface="Wingdings" panose="05000000000000000000" pitchFamily="2" charset="2"/>
              <a:buChar char="Ø"/>
            </a:pPr>
            <a:r>
              <a:rPr lang="en-US" sz="2200" dirty="0">
                <a:solidFill>
                  <a:prstClr val="black"/>
                </a:solidFill>
                <a:latin typeface="Times New Roman" panose="02020603050405020304" pitchFamily="18" charset="0"/>
                <a:cs typeface="Times New Roman" panose="02020603050405020304" pitchFamily="18" charset="0"/>
              </a:rPr>
              <a:t>Tool			             :Navicat, Eclipse  Luna</a:t>
            </a:r>
          </a:p>
          <a:p>
            <a:pPr marL="452628" lvl="0" indent="-342900">
              <a:lnSpc>
                <a:spcPct val="100000"/>
              </a:lnSpc>
              <a:spcBef>
                <a:spcPts val="400"/>
              </a:spcBef>
              <a:buClr>
                <a:srgbClr val="2DA2BF"/>
              </a:buClr>
              <a:buSzPct val="68000"/>
              <a:buFont typeface="Wingdings" panose="05000000000000000000" pitchFamily="2" charset="2"/>
              <a:buChar char="Ø"/>
            </a:pPr>
            <a:endParaRPr lang="en-US" sz="2200" dirty="0">
              <a:solidFill>
                <a:prstClr val="black"/>
              </a:solidFill>
              <a:latin typeface="Times New Roman" panose="02020603050405020304" pitchFamily="18" charset="0"/>
              <a:cs typeface="Times New Roman" panose="02020603050405020304" pitchFamily="18" charset="0"/>
            </a:endParaRPr>
          </a:p>
          <a:p>
            <a:pPr marL="109728" lvl="0" indent="0">
              <a:lnSpc>
                <a:spcPct val="100000"/>
              </a:lnSpc>
              <a:spcBef>
                <a:spcPts val="400"/>
              </a:spcBef>
              <a:buClr>
                <a:srgbClr val="2DA2BF"/>
              </a:buClr>
              <a:buSzPct val="68000"/>
              <a:buNone/>
            </a:pPr>
            <a:endParaRPr lang="en-US" sz="2200" dirty="0">
              <a:solidFill>
                <a:prstClr val="black"/>
              </a:solidFill>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Hardware Requirement</a:t>
            </a:r>
          </a:p>
          <a:p>
            <a:pPr lvl="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System		:   core i3 And Above.</a:t>
            </a:r>
          </a:p>
          <a:p>
            <a:pPr lvl="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Hard Disk         	:   40 GB Minimum.</a:t>
            </a:r>
          </a:p>
          <a:p>
            <a:pPr lvl="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Ram	         		:   2 Gb Minimum.</a:t>
            </a:r>
          </a:p>
          <a:p>
            <a:pPr marL="109728" lvl="0" indent="0">
              <a:lnSpc>
                <a:spcPct val="100000"/>
              </a:lnSpc>
              <a:spcBef>
                <a:spcPts val="400"/>
              </a:spcBef>
              <a:buClr>
                <a:srgbClr val="2DA2BF"/>
              </a:buClr>
              <a:buSzPct val="68000"/>
              <a:buNone/>
            </a:pPr>
            <a:endParaRPr lang="en-IN"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5788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D61A-A9B9-4FDC-A96B-5A197DBF46F1}"/>
              </a:ext>
            </a:extLst>
          </p:cNvPr>
          <p:cNvSpPr>
            <a:spLocks noGrp="1"/>
          </p:cNvSpPr>
          <p:nvPr>
            <p:ph type="title"/>
          </p:nvPr>
        </p:nvSpPr>
        <p:spPr>
          <a:xfrm>
            <a:off x="450127" y="437882"/>
            <a:ext cx="9762819" cy="824248"/>
          </a:xfrm>
        </p:spPr>
        <p:txBody>
          <a:bodyPr>
            <a:normAutofit/>
          </a:bodyPr>
          <a:lstStyle/>
          <a:p>
            <a:r>
              <a:rPr lang="en-IN" sz="2400" b="1" spc="-1" dirty="0">
                <a:solidFill>
                  <a:srgbClr val="000000"/>
                </a:solidFill>
                <a:latin typeface="Times New Roman"/>
              </a:rPr>
              <a:t>Scope of our project</a:t>
            </a:r>
            <a:br>
              <a:rPr lang="en-IN" sz="2400" spc="-1" dirty="0">
                <a:solidFill>
                  <a:srgbClr val="000000"/>
                </a:solidFill>
                <a:latin typeface="Times New Roman"/>
              </a:rPr>
            </a:br>
            <a:endParaRPr lang="en-US" sz="2400" dirty="0"/>
          </a:p>
        </p:txBody>
      </p:sp>
      <p:sp>
        <p:nvSpPr>
          <p:cNvPr id="3" name="Content Placeholder 2">
            <a:extLst>
              <a:ext uri="{FF2B5EF4-FFF2-40B4-BE49-F238E27FC236}">
                <a16:creationId xmlns:a16="http://schemas.microsoft.com/office/drawing/2014/main" id="{BDC90C00-B528-406C-906A-5EF91F72C5DC}"/>
              </a:ext>
            </a:extLst>
          </p:cNvPr>
          <p:cNvSpPr>
            <a:spLocks noGrp="1"/>
          </p:cNvSpPr>
          <p:nvPr>
            <p:ph idx="1"/>
          </p:nvPr>
        </p:nvSpPr>
        <p:spPr>
          <a:xfrm>
            <a:off x="476518" y="1429555"/>
            <a:ext cx="10877282" cy="4760287"/>
          </a:xfrm>
        </p:spPr>
        <p:txBody>
          <a:bodyPr>
            <a:normAutofit/>
          </a:bodyPr>
          <a:lstStyle/>
          <a:p>
            <a:r>
              <a:rPr lang="en-US" sz="2200" dirty="0">
                <a:latin typeface="Times New Roman" panose="02020603050405020304" pitchFamily="18" charset="0"/>
                <a:cs typeface="Times New Roman" panose="02020603050405020304" pitchFamily="18" charset="0"/>
              </a:rPr>
              <a:t>Can be implemented on any kind of data that is stored on the cloud.</a:t>
            </a:r>
          </a:p>
          <a:p>
            <a:pPr algn="just"/>
            <a:r>
              <a:rPr lang="en-US" sz="2200" dirty="0">
                <a:latin typeface="Times New Roman" panose="02020603050405020304" pitchFamily="18" charset="0"/>
                <a:cs typeface="Times New Roman" panose="02020603050405020304" pitchFamily="18" charset="0"/>
              </a:rPr>
              <a:t>Can be used to provide security to any confidential data.</a:t>
            </a:r>
          </a:p>
          <a:p>
            <a:pPr algn="just"/>
            <a:r>
              <a:rPr lang="en-US" sz="2200" dirty="0">
                <a:latin typeface="Times New Roman" panose="02020603050405020304" pitchFamily="18" charset="0"/>
                <a:cs typeface="Times New Roman" panose="02020603050405020304" pitchFamily="18" charset="0"/>
              </a:rPr>
              <a:t>Can be implemented in sectors like IT, Medical, Banking , etc.</a:t>
            </a:r>
          </a:p>
          <a:p>
            <a:pPr marL="0" indent="0">
              <a:buNone/>
            </a:pP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2084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13EE6-6113-4674-BA1C-B7C1B1843B5A}"/>
              </a:ext>
            </a:extLst>
          </p:cNvPr>
          <p:cNvSpPr>
            <a:spLocks noGrp="1"/>
          </p:cNvSpPr>
          <p:nvPr>
            <p:ph type="title"/>
          </p:nvPr>
        </p:nvSpPr>
        <p:spPr>
          <a:xfrm>
            <a:off x="334851" y="141669"/>
            <a:ext cx="11359165" cy="940156"/>
          </a:xfrm>
        </p:spPr>
        <p:txBody>
          <a:bodyPr>
            <a:normAutofit/>
          </a:bodyPr>
          <a:lstStyle/>
          <a:p>
            <a:r>
              <a:rPr lang="en-IN" sz="2400" b="1" spc="-1" dirty="0">
                <a:solidFill>
                  <a:srgbClr val="000000"/>
                </a:solidFill>
                <a:latin typeface="Times New Roman"/>
              </a:rPr>
              <a:t>Project Limitations </a:t>
            </a:r>
            <a:endParaRPr lang="en-US" sz="2400" b="1" dirty="0"/>
          </a:p>
        </p:txBody>
      </p:sp>
      <p:sp>
        <p:nvSpPr>
          <p:cNvPr id="3" name="Content Placeholder 2">
            <a:extLst>
              <a:ext uri="{FF2B5EF4-FFF2-40B4-BE49-F238E27FC236}">
                <a16:creationId xmlns:a16="http://schemas.microsoft.com/office/drawing/2014/main" id="{FDE8AF0A-58D6-4AE3-9497-417E172AAF8E}"/>
              </a:ext>
            </a:extLst>
          </p:cNvPr>
          <p:cNvSpPr>
            <a:spLocks noGrp="1"/>
          </p:cNvSpPr>
          <p:nvPr>
            <p:ph idx="1"/>
          </p:nvPr>
        </p:nvSpPr>
        <p:spPr>
          <a:xfrm>
            <a:off x="334851" y="1081825"/>
            <a:ext cx="11018949" cy="5095138"/>
          </a:xfrm>
        </p:spPr>
        <p:txBody>
          <a:bodyPr>
            <a:normAutofit/>
          </a:bodyPr>
          <a:lstStyle/>
          <a:p>
            <a:pPr algn="just"/>
            <a:r>
              <a:rPr lang="en-US" sz="2200" dirty="0">
                <a:latin typeface="Times New Roman" panose="02020603050405020304" pitchFamily="18" charset="0"/>
                <a:cs typeface="Times New Roman" panose="02020603050405020304" pitchFamily="18" charset="0"/>
              </a:rPr>
              <a:t>Need to have a good internet connection constantly.</a:t>
            </a:r>
          </a:p>
          <a:p>
            <a:pPr algn="just"/>
            <a:r>
              <a:rPr lang="en-US" sz="2200" dirty="0">
                <a:latin typeface="Times New Roman" panose="02020603050405020304" pitchFamily="18" charset="0"/>
                <a:cs typeface="Times New Roman" panose="02020603050405020304" pitchFamily="18" charset="0"/>
              </a:rPr>
              <a:t>Specific bandwidth allowance.</a:t>
            </a:r>
          </a:p>
          <a:p>
            <a:pPr algn="just"/>
            <a:r>
              <a:rPr lang="en-US" sz="2200" dirty="0">
                <a:latin typeface="Times New Roman" panose="02020603050405020304" pitchFamily="18" charset="0"/>
                <a:cs typeface="Times New Roman" panose="02020603050405020304" pitchFamily="18" charset="0"/>
              </a:rPr>
              <a:t>Architecture may be complex to implement.</a:t>
            </a:r>
          </a:p>
          <a:p>
            <a:pPr marL="0" indent="0">
              <a:buNone/>
            </a:pP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7231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E1215-E1A2-4B1A-A6CA-3A175638EA45}"/>
              </a:ext>
            </a:extLst>
          </p:cNvPr>
          <p:cNvSpPr>
            <a:spLocks noGrp="1"/>
          </p:cNvSpPr>
          <p:nvPr>
            <p:ph type="title"/>
          </p:nvPr>
        </p:nvSpPr>
        <p:spPr/>
        <p:txBody>
          <a:bodyPr>
            <a:normAutofit/>
          </a:bodyPr>
          <a:lstStyle/>
          <a:p>
            <a:r>
              <a:rPr lang="en-IN" sz="2400" b="1" spc="-1" dirty="0">
                <a:solidFill>
                  <a:srgbClr val="000000"/>
                </a:solidFill>
                <a:latin typeface="Times New Roman"/>
              </a:rPr>
              <a:t>Conclusion</a:t>
            </a:r>
            <a:br>
              <a:rPr lang="en-IN" sz="2400" b="1" spc="-1" dirty="0">
                <a:solidFill>
                  <a:srgbClr val="000000"/>
                </a:solidFill>
                <a:latin typeface="Arial"/>
              </a:rPr>
            </a:br>
            <a:endParaRPr lang="en-US" sz="2400" b="1" dirty="0"/>
          </a:p>
        </p:txBody>
      </p:sp>
      <p:sp>
        <p:nvSpPr>
          <p:cNvPr id="3" name="Content Placeholder 2">
            <a:extLst>
              <a:ext uri="{FF2B5EF4-FFF2-40B4-BE49-F238E27FC236}">
                <a16:creationId xmlns:a16="http://schemas.microsoft.com/office/drawing/2014/main" id="{F5792C94-7573-4763-800C-CA17F259AD56}"/>
              </a:ext>
            </a:extLst>
          </p:cNvPr>
          <p:cNvSpPr>
            <a:spLocks noGrp="1"/>
          </p:cNvSpPr>
          <p:nvPr>
            <p:ph idx="1"/>
          </p:nvPr>
        </p:nvSpPr>
        <p:spPr/>
        <p:txBody>
          <a:bodyPr>
            <a:normAutofit/>
          </a:bodyPr>
          <a:lstStyle/>
          <a:p>
            <a:pPr marL="0" indent="0" algn="just">
              <a:buNone/>
            </a:pPr>
            <a:r>
              <a:rPr lang="en-US" sz="2200" dirty="0">
                <a:latin typeface="Times New Roman" panose="02020603050405020304" pitchFamily="18" charset="0"/>
                <a:cs typeface="Times New Roman" panose="02020603050405020304" pitchFamily="18" charset="0"/>
              </a:rPr>
              <a:t>In this proposal we describe the use of blockchain and its related mechanism to ensure better cloud security. The consensus mechanism makes it possible to have the consent of the cloud user groups to change the data on the cloud, thus enhancing the data integrity with minimal risk of data fraudery. In future work, new protocols can be implemented for the multi-owner based cloud data groups to have a more efficient way of data authentication and making the data transactions more secure. </a:t>
            </a:r>
          </a:p>
        </p:txBody>
      </p:sp>
    </p:spTree>
    <p:extLst>
      <p:ext uri="{BB962C8B-B14F-4D97-AF65-F5344CB8AC3E}">
        <p14:creationId xmlns:p14="http://schemas.microsoft.com/office/powerpoint/2010/main" val="1772081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1C3BD-4EDE-4681-B2C3-E72EA06CE8CA}"/>
              </a:ext>
            </a:extLst>
          </p:cNvPr>
          <p:cNvSpPr>
            <a:spLocks noGrp="1"/>
          </p:cNvSpPr>
          <p:nvPr>
            <p:ph type="title"/>
          </p:nvPr>
        </p:nvSpPr>
        <p:spPr>
          <a:xfrm>
            <a:off x="321972" y="-360607"/>
            <a:ext cx="10844011" cy="1828800"/>
          </a:xfrm>
        </p:spPr>
        <p:txBody>
          <a:bodyPr>
            <a:normAutofit/>
          </a:bodyPr>
          <a:lstStyle/>
          <a:p>
            <a:r>
              <a:rPr lang="en-IN" sz="2400" b="1" spc="-1" dirty="0">
                <a:solidFill>
                  <a:srgbClr val="000000"/>
                </a:solidFill>
                <a:latin typeface="Times New Roman"/>
              </a:rPr>
              <a:t>References</a:t>
            </a:r>
            <a:br>
              <a:rPr lang="en-IN" sz="2400" b="1" spc="-1" dirty="0">
                <a:solidFill>
                  <a:srgbClr val="000000"/>
                </a:solidFill>
                <a:latin typeface="Arial"/>
              </a:rPr>
            </a:br>
            <a:endParaRPr lang="en-US" sz="2400" b="1" dirty="0"/>
          </a:p>
        </p:txBody>
      </p:sp>
      <p:sp>
        <p:nvSpPr>
          <p:cNvPr id="3" name="Content Placeholder 2">
            <a:extLst>
              <a:ext uri="{FF2B5EF4-FFF2-40B4-BE49-F238E27FC236}">
                <a16:creationId xmlns:a16="http://schemas.microsoft.com/office/drawing/2014/main" id="{0B6BADC4-0721-4AA9-9343-39328844A4BE}"/>
              </a:ext>
            </a:extLst>
          </p:cNvPr>
          <p:cNvSpPr>
            <a:spLocks noGrp="1"/>
          </p:cNvSpPr>
          <p:nvPr>
            <p:ph idx="1"/>
          </p:nvPr>
        </p:nvSpPr>
        <p:spPr>
          <a:xfrm>
            <a:off x="321972" y="811369"/>
            <a:ext cx="11031828" cy="5681507"/>
          </a:xfrm>
        </p:spPr>
        <p:txBody>
          <a:bodyPr>
            <a:normAutofit/>
          </a:bodyPr>
          <a:lstStyle/>
          <a:p>
            <a:pPr marL="0" indent="0" algn="just">
              <a:buNone/>
            </a:pPr>
            <a:r>
              <a:rPr lang="en-US" sz="2200" dirty="0">
                <a:latin typeface="Times New Roman" panose="02020603050405020304" pitchFamily="18" charset="0"/>
                <a:cs typeface="Times New Roman" panose="02020603050405020304" pitchFamily="18" charset="0"/>
              </a:rPr>
              <a:t>[1] Nakamoto S. Bitcoin: A peer-to-peer electronic cash system[J]. Consulted, 2008. </a:t>
            </a:r>
          </a:p>
          <a:p>
            <a:pPr marL="0" indent="0" algn="just">
              <a:buNone/>
            </a:pPr>
            <a:r>
              <a:rPr lang="en-US" sz="2200" dirty="0">
                <a:latin typeface="Times New Roman" panose="02020603050405020304" pitchFamily="18" charset="0"/>
                <a:cs typeface="Times New Roman" panose="02020603050405020304" pitchFamily="18" charset="0"/>
              </a:rPr>
              <a:t>[2] 2017 International Conference on Advances in Computing, Communications and Informatics (ICACCI) Amita Kashyap, G. Sravan Kumar, Sunita Jangir, Emmanuel S. Pilli, Preeti Mishra “IHIDS: Introspection-Based Hybrid Intrusion Detection System in Cloud Environment”. </a:t>
            </a:r>
          </a:p>
          <a:p>
            <a:pPr marL="0" indent="0" algn="just">
              <a:buNone/>
            </a:pPr>
            <a:r>
              <a:rPr lang="en-US" sz="2200" dirty="0">
                <a:latin typeface="Times New Roman" panose="02020603050405020304" pitchFamily="18" charset="0"/>
                <a:cs typeface="Times New Roman" panose="02020603050405020304" pitchFamily="18" charset="0"/>
              </a:rPr>
              <a:t>[3] Watanabe, H., Fujimura, S., Nakadaira, A., Miyazaki, Y., Akutsu, A., &amp;Kishigami, J. J. (2015). Blockchain contract: A complete consensus using blockchain. 2015 IEEE 4th Global Conference on Consumer Electronics (GCCEP). </a:t>
            </a:r>
          </a:p>
          <a:p>
            <a:pPr marL="0" indent="0" algn="just">
              <a:buNone/>
            </a:pPr>
            <a:r>
              <a:rPr lang="en-US" sz="2200" dirty="0">
                <a:latin typeface="Times New Roman" panose="02020603050405020304" pitchFamily="18" charset="0"/>
                <a:cs typeface="Times New Roman" panose="02020603050405020304" pitchFamily="18" charset="0"/>
              </a:rPr>
              <a:t>[4] Zhe, D., Qinghong, W., Naizheng, S., &amp; Yuhan, Z. (2017). Study on Data Security Policy Based on Cloud Storage. 2017 IEEE 3rd International Conference on Big Data Security on Cloud (</a:t>
            </a:r>
            <a:r>
              <a:rPr lang="en-US" sz="2200" dirty="0" err="1">
                <a:latin typeface="Times New Roman" panose="02020603050405020304" pitchFamily="18" charset="0"/>
                <a:cs typeface="Times New Roman" panose="02020603050405020304" pitchFamily="18" charset="0"/>
              </a:rPr>
              <a:t>BigDataSecurity</a:t>
            </a:r>
            <a:r>
              <a:rPr lang="en-US" sz="2200" dirty="0">
                <a:latin typeface="Times New Roman" panose="02020603050405020304" pitchFamily="18" charset="0"/>
                <a:cs typeface="Times New Roman" panose="02020603050405020304" pitchFamily="18" charset="0"/>
              </a:rPr>
              <a:t>), IEEE International Conference on High Performance and Smart Computing, (HPSC) and IEEE International Conference on Intelligent Data and Security (IDS). </a:t>
            </a:r>
          </a:p>
          <a:p>
            <a:pPr marL="0" indent="0" algn="just">
              <a:buNone/>
            </a:pPr>
            <a:r>
              <a:rPr lang="en-US" sz="2200" dirty="0">
                <a:latin typeface="Times New Roman" panose="02020603050405020304" pitchFamily="18" charset="0"/>
                <a:cs typeface="Times New Roman" panose="02020603050405020304" pitchFamily="18" charset="0"/>
              </a:rPr>
              <a:t>[5] Bharadwaj, D. R., Bhattacharya, A., &amp; Chakkaravarthy, M. (2018). Cloud Threat Defense – A Threat Protection and Security Compliance Solution. 2018 IEEE International Conference on Cloud Computing in Emerging Markets (CCEM). </a:t>
            </a:r>
          </a:p>
        </p:txBody>
      </p:sp>
    </p:spTree>
    <p:extLst>
      <p:ext uri="{BB962C8B-B14F-4D97-AF65-F5344CB8AC3E}">
        <p14:creationId xmlns:p14="http://schemas.microsoft.com/office/powerpoint/2010/main" val="2403152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63432-E2F2-409D-B6E5-28AF4B50BC8E}"/>
              </a:ext>
            </a:extLst>
          </p:cNvPr>
          <p:cNvSpPr>
            <a:spLocks noGrp="1"/>
          </p:cNvSpPr>
          <p:nvPr>
            <p:ph type="title"/>
          </p:nvPr>
        </p:nvSpPr>
        <p:spPr>
          <a:xfrm>
            <a:off x="360690" y="716800"/>
            <a:ext cx="10833100" cy="915796"/>
          </a:xfrm>
        </p:spPr>
        <p:txBody>
          <a:bodyPr>
            <a:normAutofit/>
          </a:bodyPr>
          <a:lstStyle/>
          <a:p>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Abstract</a:t>
            </a:r>
            <a:br>
              <a:rPr lang="en-US" sz="2400" b="1" dirty="0"/>
            </a:br>
            <a:endParaRPr lang="en-US" sz="2400" b="1" dirty="0"/>
          </a:p>
        </p:txBody>
      </p:sp>
      <p:sp>
        <p:nvSpPr>
          <p:cNvPr id="3" name="Content Placeholder 2">
            <a:extLst>
              <a:ext uri="{FF2B5EF4-FFF2-40B4-BE49-F238E27FC236}">
                <a16:creationId xmlns:a16="http://schemas.microsoft.com/office/drawing/2014/main" id="{9A1013DB-D4B2-4ACF-B74A-2F96D83CDABA}"/>
              </a:ext>
            </a:extLst>
          </p:cNvPr>
          <p:cNvSpPr>
            <a:spLocks noGrp="1"/>
          </p:cNvSpPr>
          <p:nvPr>
            <p:ph idx="1"/>
          </p:nvPr>
        </p:nvSpPr>
        <p:spPr>
          <a:xfrm>
            <a:off x="360689" y="1793496"/>
            <a:ext cx="11153023" cy="3793706"/>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The practice of using a network of remote servers hosted on the internet to store, manage and process data rather than a local server or a personal computer is called a cloud. A proposal is made to enhance the security of data stored on cloud service by using blockchain as the technology. The protocol is used to store data on cloud in the form of chunks or blocks which are linked to each other by hash pointers which allows the data to be stored in historical format and ensures better security.</a:t>
            </a:r>
          </a:p>
          <a:p>
            <a:pPr marL="0" indent="0" algn="just">
              <a:buNone/>
            </a:pPr>
            <a:endParaRPr lang="en-US" sz="2400" dirty="0"/>
          </a:p>
          <a:p>
            <a:pPr algn="just"/>
            <a:endParaRPr lang="en-US" sz="2200" dirty="0"/>
          </a:p>
        </p:txBody>
      </p:sp>
      <p:sp>
        <p:nvSpPr>
          <p:cNvPr id="4" name="Rectangle 3">
            <a:extLst>
              <a:ext uri="{FF2B5EF4-FFF2-40B4-BE49-F238E27FC236}">
                <a16:creationId xmlns:a16="http://schemas.microsoft.com/office/drawing/2014/main" id="{D3441EB2-A1B1-4643-97D2-DBF2E00BF646}"/>
              </a:ext>
            </a:extLst>
          </p:cNvPr>
          <p:cNvSpPr/>
          <p:nvPr/>
        </p:nvSpPr>
        <p:spPr>
          <a:xfrm>
            <a:off x="3048000" y="2967335"/>
            <a:ext cx="6096000" cy="369332"/>
          </a:xfrm>
          <a:prstGeom prst="rect">
            <a:avLst/>
          </a:prstGeom>
        </p:spPr>
        <p:txBody>
          <a:bodyPr>
            <a:spAutoFit/>
          </a:bodyPr>
          <a:lstStyle/>
          <a:p>
            <a:r>
              <a:rPr lang="en-US" dirty="0"/>
              <a:t>`</a:t>
            </a:r>
          </a:p>
        </p:txBody>
      </p:sp>
    </p:spTree>
    <p:extLst>
      <p:ext uri="{BB962C8B-B14F-4D97-AF65-F5344CB8AC3E}">
        <p14:creationId xmlns:p14="http://schemas.microsoft.com/office/powerpoint/2010/main" val="2703851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67BA4-246E-43E5-BDF0-9D50C6392858}"/>
              </a:ext>
            </a:extLst>
          </p:cNvPr>
          <p:cNvSpPr>
            <a:spLocks noGrp="1"/>
          </p:cNvSpPr>
          <p:nvPr>
            <p:ph type="title"/>
          </p:nvPr>
        </p:nvSpPr>
        <p:spPr>
          <a:xfrm>
            <a:off x="495256" y="-257577"/>
            <a:ext cx="10858544" cy="1948266"/>
          </a:xfrm>
        </p:spPr>
        <p:txBody>
          <a:bodyPr>
            <a:normAutofit/>
          </a:bodyPr>
          <a:lstStyle/>
          <a:p>
            <a:pPr algn="just"/>
            <a:r>
              <a:rPr lang="en-US" sz="28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376F222-37CA-4279-AD40-B38FCEDF347F}"/>
              </a:ext>
            </a:extLst>
          </p:cNvPr>
          <p:cNvSpPr>
            <a:spLocks noGrp="1"/>
          </p:cNvSpPr>
          <p:nvPr>
            <p:ph idx="1"/>
          </p:nvPr>
        </p:nvSpPr>
        <p:spPr>
          <a:xfrm>
            <a:off x="495256" y="1127474"/>
            <a:ext cx="10858544" cy="4985096"/>
          </a:xfrm>
        </p:spPr>
        <p:txBody>
          <a:bodyPr>
            <a:no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cloud is just a metaphor for the internet. Cloud computing is a technology that uses the internet and central remote servers to maintain data and application.</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Cloud computing allows consumer and business to use application without installation and access their personal files to any computer with internet access.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Security is one of the major concerns when it comes to cloud based services , our project ensures blockchain as one of the prominent technology for security.</a:t>
            </a:r>
          </a:p>
          <a:p>
            <a:pPr marL="0" indent="0" algn="just">
              <a:buNone/>
            </a:pPr>
            <a:endParaRPr lang="en-US" sz="2400" dirty="0">
              <a:latin typeface="Times New Roman" panose="02020603050405020304" pitchFamily="18" charset="0"/>
              <a:cs typeface="Times New Roman" panose="02020603050405020304" pitchFamily="18" charset="0"/>
            </a:endParaRPr>
          </a:p>
        </p:txBody>
      </p:sp>
      <p:pic>
        <p:nvPicPr>
          <p:cNvPr id="1026" name="Picture 2" descr="Image result for Data">
            <a:extLst>
              <a:ext uri="{FF2B5EF4-FFF2-40B4-BE49-F238E27FC236}">
                <a16:creationId xmlns:a16="http://schemas.microsoft.com/office/drawing/2014/main" id="{489EEC5C-A381-40D0-A815-E184AA40E8D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9125" y="3649525"/>
            <a:ext cx="1958923" cy="1108015"/>
          </a:xfrm>
          <a:prstGeom prst="rect">
            <a:avLst/>
          </a:prstGeom>
          <a:noFill/>
          <a:extLst>
            <a:ext uri="{909E8E84-426E-40DD-AFC4-6F175D3DCCD1}">
              <a14:hiddenFill xmlns:a14="http://schemas.microsoft.com/office/drawing/2010/main">
                <a:solidFill>
                  <a:srgbClr val="FFFFFF"/>
                </a:solidFill>
              </a14:hiddenFill>
            </a:ext>
          </a:extLst>
        </p:spPr>
      </p:pic>
      <p:sp>
        <p:nvSpPr>
          <p:cNvPr id="4" name="Arrow: Notched Right 3">
            <a:extLst>
              <a:ext uri="{FF2B5EF4-FFF2-40B4-BE49-F238E27FC236}">
                <a16:creationId xmlns:a16="http://schemas.microsoft.com/office/drawing/2014/main" id="{818C701F-F776-49C1-8A21-1D3FBE8B2095}"/>
              </a:ext>
            </a:extLst>
          </p:cNvPr>
          <p:cNvSpPr/>
          <p:nvPr/>
        </p:nvSpPr>
        <p:spPr>
          <a:xfrm>
            <a:off x="3198582" y="4055425"/>
            <a:ext cx="605307" cy="29621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8" name="Picture 4" descr="Image result for blockchain">
            <a:extLst>
              <a:ext uri="{FF2B5EF4-FFF2-40B4-BE49-F238E27FC236}">
                <a16:creationId xmlns:a16="http://schemas.microsoft.com/office/drawing/2014/main" id="{8BC408F1-4363-4DC1-A261-016BF02114A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0697" y="3666491"/>
            <a:ext cx="2492984" cy="1084610"/>
          </a:xfrm>
          <a:prstGeom prst="rect">
            <a:avLst/>
          </a:prstGeom>
          <a:noFill/>
          <a:extLst>
            <a:ext uri="{909E8E84-426E-40DD-AFC4-6F175D3DCCD1}">
              <a14:hiddenFill xmlns:a14="http://schemas.microsoft.com/office/drawing/2010/main">
                <a:solidFill>
                  <a:srgbClr val="FFFFFF"/>
                </a:solidFill>
              </a14:hiddenFill>
            </a:ext>
          </a:extLst>
        </p:spPr>
      </p:pic>
      <p:sp>
        <p:nvSpPr>
          <p:cNvPr id="5" name="Arrow: Notched Right 4">
            <a:extLst>
              <a:ext uri="{FF2B5EF4-FFF2-40B4-BE49-F238E27FC236}">
                <a16:creationId xmlns:a16="http://schemas.microsoft.com/office/drawing/2014/main" id="{C8ED4410-1ABC-4ED4-A03C-D98204F03C86}"/>
              </a:ext>
            </a:extLst>
          </p:cNvPr>
          <p:cNvSpPr/>
          <p:nvPr/>
        </p:nvSpPr>
        <p:spPr>
          <a:xfrm>
            <a:off x="7349984" y="4055425"/>
            <a:ext cx="734095" cy="29621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0" name="Picture 6" descr="Image result for secure">
            <a:extLst>
              <a:ext uri="{FF2B5EF4-FFF2-40B4-BE49-F238E27FC236}">
                <a16:creationId xmlns:a16="http://schemas.microsoft.com/office/drawing/2014/main" id="{A37C8B6D-11A0-4AA9-A7E7-73C7BDDCC6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6178" y="3356746"/>
            <a:ext cx="1741868" cy="174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342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5E60A-4B87-4E81-9ED6-B98DA0E89D89}"/>
              </a:ext>
            </a:extLst>
          </p:cNvPr>
          <p:cNvSpPr>
            <a:spLocks noGrp="1"/>
          </p:cNvSpPr>
          <p:nvPr>
            <p:ph type="title"/>
          </p:nvPr>
        </p:nvSpPr>
        <p:spPr/>
        <p:txBody>
          <a:bodyPr>
            <a:normAutofit/>
          </a:bodyPr>
          <a:lstStyle/>
          <a:p>
            <a:pPr algn="just"/>
            <a:r>
              <a:rPr lang="en-US" sz="2800"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A3E2F443-4699-4DE0-8677-71BE5EBAB612}"/>
              </a:ext>
            </a:extLst>
          </p:cNvPr>
          <p:cNvSpPr>
            <a:spLocks noGrp="1"/>
          </p:cNvSpPr>
          <p:nvPr>
            <p:ph idx="1"/>
          </p:nvPr>
        </p:nvSpPr>
        <p:spPr>
          <a:xfrm>
            <a:off x="838200" y="2110297"/>
            <a:ext cx="10515600" cy="4351338"/>
          </a:xfrm>
        </p:spPr>
        <p:txBody>
          <a:bodyPr>
            <a:norm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provide effective security to the data stored on cloud.</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maintain better integrity of data on cloud.</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avoid fraudery of data.</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have the consensus mechanism for the cloud group users.</a:t>
            </a:r>
          </a:p>
          <a:p>
            <a:endParaRPr lang="en-US" sz="2200" dirty="0"/>
          </a:p>
          <a:p>
            <a:endParaRPr lang="en-US" sz="2200" dirty="0"/>
          </a:p>
        </p:txBody>
      </p:sp>
    </p:spTree>
    <p:extLst>
      <p:ext uri="{BB962C8B-B14F-4D97-AF65-F5344CB8AC3E}">
        <p14:creationId xmlns:p14="http://schemas.microsoft.com/office/powerpoint/2010/main" val="1537343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472" y="141668"/>
            <a:ext cx="10764328" cy="1549020"/>
          </a:xfrm>
        </p:spPr>
        <p:txBody>
          <a:bodyPr/>
          <a:lstStyle/>
          <a:p>
            <a:pPr algn="just"/>
            <a:r>
              <a:rPr lang="en-US" dirty="0"/>
              <a:t> </a:t>
            </a:r>
            <a:r>
              <a:rPr lang="en-US" sz="2400" b="1" dirty="0">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695459" y="1378040"/>
            <a:ext cx="10907069" cy="5091772"/>
          </a:xfrm>
        </p:spPr>
        <p:txBody>
          <a:bodyPr>
            <a:noAutofit/>
          </a:bodyPr>
          <a:lstStyle/>
          <a:p>
            <a:pPr marL="0" indent="0" algn="just">
              <a:buNone/>
            </a:pPr>
            <a:r>
              <a:rPr lang="en-US" sz="2200" dirty="0">
                <a:latin typeface="Times New Roman" panose="02020603050405020304" pitchFamily="18" charset="0"/>
                <a:cs typeface="Times New Roman" panose="02020603050405020304" pitchFamily="18" charset="0"/>
              </a:rPr>
              <a:t>Paper title:-</a:t>
            </a:r>
            <a:r>
              <a:rPr lang="en-IN" sz="2400" dirty="0">
                <a:solidFill>
                  <a:schemeClr val="dk1"/>
                </a:solidFill>
                <a:latin typeface="Times New Roman" panose="02020603050405020304" pitchFamily="18" charset="0"/>
                <a:cs typeface="Times New Roman" panose="02020603050405020304" pitchFamily="18" charset="0"/>
              </a:rPr>
              <a:t> Bitcoin: A peer-to-peer electronic cash system</a:t>
            </a:r>
            <a:r>
              <a:rPr lang="en-US" sz="2400" dirty="0">
                <a:solidFill>
                  <a:schemeClr val="dk1"/>
                </a:solidFill>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a:t>
            </a:r>
          </a:p>
          <a:p>
            <a:pPr marL="0" indent="0" algn="just">
              <a:buNone/>
            </a:pPr>
            <a:r>
              <a:rPr lang="en-US" sz="2200" dirty="0">
                <a:latin typeface="Times New Roman" panose="02020603050405020304" pitchFamily="18" charset="0"/>
                <a:cs typeface="Times New Roman" panose="02020603050405020304" pitchFamily="18" charset="0"/>
              </a:rPr>
              <a:t>Author:-</a:t>
            </a:r>
            <a:r>
              <a:rPr lang="en-IN" sz="2400" dirty="0">
                <a:solidFill>
                  <a:schemeClr val="dk1"/>
                </a:solidFill>
                <a:latin typeface="Times New Roman" panose="02020603050405020304" pitchFamily="18" charset="0"/>
                <a:cs typeface="Times New Roman" panose="02020603050405020304" pitchFamily="18" charset="0"/>
              </a:rPr>
              <a:t>Nakamoto S</a:t>
            </a:r>
            <a:r>
              <a:rPr lang="en-US" sz="2200" dirty="0">
                <a:latin typeface="Times New Roman" panose="02020603050405020304" pitchFamily="18" charset="0"/>
                <a:cs typeface="Times New Roman" panose="02020603050405020304" pitchFamily="18" charset="0"/>
              </a:rPr>
              <a:t> </a:t>
            </a:r>
          </a:p>
          <a:p>
            <a:pPr marL="0" indent="0" algn="just">
              <a:buNone/>
            </a:pPr>
            <a:r>
              <a:rPr lang="en-US" sz="2200" dirty="0">
                <a:latin typeface="Times New Roman" panose="02020603050405020304" pitchFamily="18" charset="0"/>
                <a:cs typeface="Times New Roman" panose="02020603050405020304" pitchFamily="18" charset="0"/>
              </a:rPr>
              <a:t>Publication details:- https://bitcoin.org/bitcoin.pdf </a:t>
            </a:r>
          </a:p>
          <a:p>
            <a:pPr marL="0" indent="0" algn="just">
              <a:buNone/>
            </a:pPr>
            <a:r>
              <a:rPr lang="en-US" sz="2200" dirty="0">
                <a:latin typeface="Times New Roman" panose="02020603050405020304" pitchFamily="18" charset="0"/>
                <a:cs typeface="Times New Roman" panose="02020603050405020304" pitchFamily="18" charset="0"/>
              </a:rPr>
              <a:t>Findings:- Revised the implementation of blockchain as a technology with a wide scope and found its use in the first cryptocurreny ever created i.e. Bitcoin with blockchain as a technology and SHA-256 as its hash function. First general use of blockchain to secure transactions.</a:t>
            </a:r>
          </a:p>
          <a:p>
            <a:pPr marL="0" indent="0" algn="just">
              <a:buNone/>
            </a:pPr>
            <a:r>
              <a:rPr lang="en-US" sz="2200" dirty="0">
                <a:latin typeface="Times New Roman" panose="02020603050405020304" pitchFamily="18" charset="0"/>
                <a:cs typeface="Times New Roman" panose="02020603050405020304" pitchFamily="18" charset="0"/>
              </a:rPr>
              <a:t>Advantages:- Provides a secure means of transaction with lowest possible chance of risks involved with tampering. Calculating hash would require a lot of effort.</a:t>
            </a:r>
          </a:p>
          <a:p>
            <a:pPr marL="0" indent="0" algn="just">
              <a:buNone/>
            </a:pPr>
            <a:r>
              <a:rPr lang="en-US" sz="2200" dirty="0">
                <a:latin typeface="Times New Roman" panose="02020603050405020304" pitchFamily="18" charset="0"/>
                <a:cs typeface="Times New Roman" panose="02020603050405020304" pitchFamily="18" charset="0"/>
              </a:rPr>
              <a:t>Disadvantages:- Requires a good network speed and is not as cost effective when it comes to transactions. Its also complex to be implemented.</a:t>
            </a:r>
          </a:p>
          <a:p>
            <a:pPr marL="0" indent="0" algn="just">
              <a:buNone/>
            </a:pPr>
            <a:endParaRPr lang="en-US" sz="2400" dirty="0"/>
          </a:p>
        </p:txBody>
      </p:sp>
    </p:spTree>
    <p:extLst>
      <p:ext uri="{BB962C8B-B14F-4D97-AF65-F5344CB8AC3E}">
        <p14:creationId xmlns:p14="http://schemas.microsoft.com/office/powerpoint/2010/main" val="1502860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472" y="244699"/>
            <a:ext cx="10764328" cy="1445989"/>
          </a:xfrm>
        </p:spPr>
        <p:txBody>
          <a:bodyPr>
            <a:normAutofit/>
          </a:bodyPr>
          <a:lstStyle/>
          <a:p>
            <a:pPr algn="just"/>
            <a:r>
              <a:rPr lang="en-US" sz="2400" b="1" dirty="0">
                <a:latin typeface="Times New Roman" panose="02020603050405020304" pitchFamily="18" charset="0"/>
                <a:cs typeface="Times New Roman" panose="02020603050405020304" pitchFamily="18" charset="0"/>
              </a:rPr>
              <a:t>   Literature Review</a:t>
            </a:r>
          </a:p>
        </p:txBody>
      </p:sp>
      <p:sp>
        <p:nvSpPr>
          <p:cNvPr id="3" name="Content Placeholder 2"/>
          <p:cNvSpPr>
            <a:spLocks noGrp="1"/>
          </p:cNvSpPr>
          <p:nvPr>
            <p:ph idx="1"/>
          </p:nvPr>
        </p:nvSpPr>
        <p:spPr>
          <a:xfrm>
            <a:off x="838200" y="1571224"/>
            <a:ext cx="10764328" cy="4898588"/>
          </a:xfrm>
        </p:spPr>
        <p:txBody>
          <a:bodyPr>
            <a:noAutofit/>
          </a:bodyPr>
          <a:lstStyle/>
          <a:p>
            <a:pPr marL="0" indent="0" algn="just">
              <a:buNone/>
            </a:pPr>
            <a:r>
              <a:rPr lang="en-US" sz="2200" dirty="0">
                <a:latin typeface="Times New Roman" panose="02020603050405020304" pitchFamily="18" charset="0"/>
                <a:cs typeface="Times New Roman" panose="02020603050405020304" pitchFamily="18" charset="0"/>
              </a:rPr>
              <a:t>Paper title:-</a:t>
            </a:r>
            <a:r>
              <a:rPr lang="en-IN" sz="2200" dirty="0">
                <a:solidFill>
                  <a:schemeClr val="dk1"/>
                </a:solidFill>
                <a:latin typeface="Times New Roman" panose="02020603050405020304" pitchFamily="18" charset="0"/>
                <a:cs typeface="Times New Roman" panose="02020603050405020304" pitchFamily="18" charset="0"/>
              </a:rPr>
              <a:t>Blockchain contract: A complete consensus using blockchain.</a:t>
            </a:r>
            <a:r>
              <a:rPr lang="en-US" sz="2200" dirty="0">
                <a:latin typeface="Times New Roman" panose="02020603050405020304" pitchFamily="18" charset="0"/>
                <a:cs typeface="Times New Roman" panose="02020603050405020304" pitchFamily="18" charset="0"/>
              </a:rPr>
              <a:t> </a:t>
            </a:r>
          </a:p>
          <a:p>
            <a:pPr marL="0" indent="0" algn="just">
              <a:buNone/>
            </a:pPr>
            <a:r>
              <a:rPr lang="en-US" sz="2200" dirty="0">
                <a:latin typeface="Times New Roman" panose="02020603050405020304" pitchFamily="18" charset="0"/>
                <a:cs typeface="Times New Roman" panose="02020603050405020304" pitchFamily="18" charset="0"/>
              </a:rPr>
              <a:t>Author:-</a:t>
            </a:r>
            <a:r>
              <a:rPr lang="en-IN" sz="2200" dirty="0">
                <a:latin typeface="Times New Roman" panose="02020603050405020304" pitchFamily="18" charset="0"/>
                <a:cs typeface="Times New Roman" panose="02020603050405020304" pitchFamily="18" charset="0"/>
              </a:rPr>
              <a:t> Watanabe, H., Fujimura, S., Nakadaira, A., Miyazaki, Y., Akutsu, A., &amp; Kishigami</a:t>
            </a:r>
            <a:r>
              <a:rPr lang="en-US" sz="2200" dirty="0">
                <a:latin typeface="Times New Roman" panose="02020603050405020304" pitchFamily="18" charset="0"/>
                <a:cs typeface="Times New Roman" panose="02020603050405020304" pitchFamily="18" charset="0"/>
              </a:rPr>
              <a:t> </a:t>
            </a:r>
          </a:p>
          <a:p>
            <a:pPr marL="0" indent="0" algn="just">
              <a:buNone/>
            </a:pPr>
            <a:r>
              <a:rPr lang="en-US" sz="2200" dirty="0">
                <a:latin typeface="Times New Roman" panose="02020603050405020304" pitchFamily="18" charset="0"/>
                <a:cs typeface="Times New Roman" panose="02020603050405020304" pitchFamily="18" charset="0"/>
              </a:rPr>
              <a:t>Publication details:- 2015 IEEE 4th Global Conference on Consumer Electronics. </a:t>
            </a:r>
          </a:p>
          <a:p>
            <a:pPr marL="0" indent="0" algn="just">
              <a:buNone/>
            </a:pPr>
            <a:r>
              <a:rPr lang="en-US" sz="2200" dirty="0">
                <a:latin typeface="Times New Roman" panose="02020603050405020304" pitchFamily="18" charset="0"/>
                <a:cs typeface="Times New Roman" panose="02020603050405020304" pitchFamily="18" charset="0"/>
              </a:rPr>
              <a:t>Findings:- Use of blockchain consensus in online or data contracts and making it more secure. Consensus mechanism allows every party in the contract to share their consent regarding the contract which provides a secure and satisfactory result.</a:t>
            </a:r>
          </a:p>
          <a:p>
            <a:pPr marL="0" indent="0" algn="just">
              <a:buNone/>
            </a:pPr>
            <a:r>
              <a:rPr lang="en-US" sz="2200" dirty="0">
                <a:latin typeface="Times New Roman" panose="02020603050405020304" pitchFamily="18" charset="0"/>
                <a:cs typeface="Times New Roman" panose="02020603050405020304" pitchFamily="18" charset="0"/>
              </a:rPr>
              <a:t>Advantages:- The parties involved in the contract might be anonymous because of blockchain. This helps keep the information from being </a:t>
            </a:r>
            <a:r>
              <a:rPr lang="en-US" sz="2200" dirty="0" err="1">
                <a:latin typeface="Times New Roman" panose="02020603050405020304" pitchFamily="18" charset="0"/>
                <a:cs typeface="Times New Roman" panose="02020603050405020304" pitchFamily="18" charset="0"/>
              </a:rPr>
              <a:t>overunned</a:t>
            </a:r>
            <a:r>
              <a:rPr lang="en-US" sz="2200" dirty="0">
                <a:latin typeface="Times New Roman" panose="02020603050405020304" pitchFamily="18" charset="0"/>
                <a:cs typeface="Times New Roman" panose="02020603050405020304" pitchFamily="18" charset="0"/>
              </a:rPr>
              <a:t> in the cyberspace. </a:t>
            </a:r>
          </a:p>
          <a:p>
            <a:pPr marL="0" indent="0" algn="just">
              <a:buNone/>
            </a:pPr>
            <a:r>
              <a:rPr lang="en-US" sz="2200" dirty="0">
                <a:latin typeface="Times New Roman" panose="02020603050405020304" pitchFamily="18" charset="0"/>
                <a:cs typeface="Times New Roman" panose="02020603050405020304" pitchFamily="18" charset="0"/>
              </a:rPr>
              <a:t>Disadvantages:- The consensus mechanism consumes a lot of resources, hence its hefty to be used. The anonymity because of blockchain is also a concern when dealing with the cyber fraudery. </a:t>
            </a:r>
            <a:endParaRPr lang="en-US" sz="2200" dirty="0"/>
          </a:p>
        </p:txBody>
      </p:sp>
    </p:spTree>
    <p:extLst>
      <p:ext uri="{BB962C8B-B14F-4D97-AF65-F5344CB8AC3E}">
        <p14:creationId xmlns:p14="http://schemas.microsoft.com/office/powerpoint/2010/main" val="198009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472" y="296215"/>
            <a:ext cx="10764328" cy="1394474"/>
          </a:xfrm>
        </p:spPr>
        <p:txBody>
          <a:bodyPr>
            <a:normAutofit/>
          </a:bodyPr>
          <a:lstStyle/>
          <a:p>
            <a:pPr algn="just"/>
            <a:r>
              <a:rPr lang="en-US" sz="2400" b="1" dirty="0">
                <a:latin typeface="Times New Roman" panose="02020603050405020304" pitchFamily="18" charset="0"/>
                <a:cs typeface="Times New Roman" panose="02020603050405020304" pitchFamily="18" charset="0"/>
              </a:rPr>
              <a:t>   Literature Review</a:t>
            </a:r>
          </a:p>
        </p:txBody>
      </p:sp>
      <p:sp>
        <p:nvSpPr>
          <p:cNvPr id="3" name="Content Placeholder 2"/>
          <p:cNvSpPr>
            <a:spLocks noGrp="1"/>
          </p:cNvSpPr>
          <p:nvPr>
            <p:ph idx="1"/>
          </p:nvPr>
        </p:nvSpPr>
        <p:spPr>
          <a:xfrm>
            <a:off x="838200" y="1545466"/>
            <a:ext cx="10764328" cy="4924346"/>
          </a:xfrm>
        </p:spPr>
        <p:txBody>
          <a:bodyPr>
            <a:noAutofit/>
          </a:bodyPr>
          <a:lstStyle/>
          <a:p>
            <a:pPr marL="0" indent="0" algn="just">
              <a:buNone/>
            </a:pPr>
            <a:r>
              <a:rPr lang="en-US" sz="2200" dirty="0">
                <a:latin typeface="Times New Roman" panose="02020603050405020304" pitchFamily="18" charset="0"/>
                <a:cs typeface="Times New Roman" panose="02020603050405020304" pitchFamily="18" charset="0"/>
              </a:rPr>
              <a:t>Paper title:- IHIDS:Introspection-Based Hybrid Intrusion Detection System in Cloud Environment”</a:t>
            </a:r>
          </a:p>
          <a:p>
            <a:pPr marL="0" indent="0" algn="just">
              <a:buNone/>
            </a:pPr>
            <a:r>
              <a:rPr lang="en-US" sz="2200" dirty="0">
                <a:latin typeface="Times New Roman" panose="02020603050405020304" pitchFamily="18" charset="0"/>
                <a:cs typeface="Times New Roman" panose="02020603050405020304" pitchFamily="18" charset="0"/>
              </a:rPr>
              <a:t>Author:- Amita Kashyap, G. Sravan Kumar, Sunita Jangir, Emmanuel S. Pilli, Preeti Mishra </a:t>
            </a:r>
          </a:p>
          <a:p>
            <a:pPr marL="0" indent="0" algn="just">
              <a:buNone/>
            </a:pPr>
            <a:r>
              <a:rPr lang="en-US" sz="2200" dirty="0">
                <a:latin typeface="Times New Roman" panose="02020603050405020304" pitchFamily="18" charset="0"/>
                <a:cs typeface="Times New Roman" panose="02020603050405020304" pitchFamily="18" charset="0"/>
              </a:rPr>
              <a:t>Publication details:- 2017 IEEE </a:t>
            </a:r>
          </a:p>
          <a:p>
            <a:pPr marL="0" indent="0" algn="just">
              <a:buNone/>
            </a:pPr>
            <a:r>
              <a:rPr lang="en-US" sz="2200" dirty="0">
                <a:latin typeface="Times New Roman" panose="02020603050405020304" pitchFamily="18" charset="0"/>
                <a:cs typeface="Times New Roman" panose="02020603050405020304" pitchFamily="18" charset="0"/>
              </a:rPr>
              <a:t>Findings:- Use of Intrusion detection system in the hypervisor layer of the cloud which allows the cloud owner and admin to be notified when in the midst of intrusion by an  unauthorized party.</a:t>
            </a:r>
          </a:p>
          <a:p>
            <a:pPr marL="0" indent="0" algn="just">
              <a:buNone/>
            </a:pPr>
            <a:r>
              <a:rPr lang="en-US" sz="2200" dirty="0">
                <a:latin typeface="Times New Roman" panose="02020603050405020304" pitchFamily="18" charset="0"/>
                <a:cs typeface="Times New Roman" panose="02020603050405020304" pitchFamily="18" charset="0"/>
              </a:rPr>
              <a:t>Advantages:- Notifies all unnatural activities to the cloud admin and also notifies internal or external attacks since all data passes through the hypervisor layer.</a:t>
            </a:r>
          </a:p>
          <a:p>
            <a:pPr marL="0" indent="0" algn="just">
              <a:buNone/>
            </a:pPr>
            <a:r>
              <a:rPr lang="en-US" sz="2200" dirty="0">
                <a:latin typeface="Times New Roman" panose="02020603050405020304" pitchFamily="18" charset="0"/>
                <a:cs typeface="Times New Roman" panose="02020603050405020304" pitchFamily="18" charset="0"/>
              </a:rPr>
              <a:t>Disadvantages:- IDS only notifies the infiltration, it doesn’t lock it. Hence, at times it would be too late before the user or admin is notified.</a:t>
            </a:r>
          </a:p>
          <a:p>
            <a:pPr marL="0" indent="0" algn="just">
              <a:buNone/>
            </a:pPr>
            <a:endParaRPr lang="en-US" sz="2200" dirty="0"/>
          </a:p>
        </p:txBody>
      </p:sp>
    </p:spTree>
    <p:extLst>
      <p:ext uri="{BB962C8B-B14F-4D97-AF65-F5344CB8AC3E}">
        <p14:creationId xmlns:p14="http://schemas.microsoft.com/office/powerpoint/2010/main" val="1215433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ACCC2-5226-4E50-8CAE-4D5415843DB5}"/>
              </a:ext>
            </a:extLst>
          </p:cNvPr>
          <p:cNvSpPr>
            <a:spLocks noGrp="1"/>
          </p:cNvSpPr>
          <p:nvPr>
            <p:ph type="title"/>
          </p:nvPr>
        </p:nvSpPr>
        <p:spPr>
          <a:xfrm>
            <a:off x="399246" y="115911"/>
            <a:ext cx="10844010" cy="1326522"/>
          </a:xfrm>
        </p:spPr>
        <p:txBody>
          <a:bodyPr>
            <a:normAutofit/>
          </a:bodyPr>
          <a:lstStyle/>
          <a:p>
            <a:r>
              <a:rPr lang="en-US" sz="2400" b="1" dirty="0">
                <a:latin typeface="Times New Roman" panose="02020603050405020304" pitchFamily="18" charset="0"/>
                <a:cs typeface="Times New Roman" panose="02020603050405020304" pitchFamily="18" charset="0"/>
              </a:rPr>
              <a:t>Literature Review</a:t>
            </a:r>
            <a:endParaRPr lang="en-US" sz="2400" dirty="0"/>
          </a:p>
        </p:txBody>
      </p:sp>
      <p:sp>
        <p:nvSpPr>
          <p:cNvPr id="3" name="Content Placeholder 2">
            <a:extLst>
              <a:ext uri="{FF2B5EF4-FFF2-40B4-BE49-F238E27FC236}">
                <a16:creationId xmlns:a16="http://schemas.microsoft.com/office/drawing/2014/main" id="{F808A0BF-1FBE-4DD1-A73D-D1D8A5B06118}"/>
              </a:ext>
            </a:extLst>
          </p:cNvPr>
          <p:cNvSpPr>
            <a:spLocks noGrp="1"/>
          </p:cNvSpPr>
          <p:nvPr>
            <p:ph idx="1"/>
          </p:nvPr>
        </p:nvSpPr>
        <p:spPr>
          <a:xfrm>
            <a:off x="399246" y="1442433"/>
            <a:ext cx="11487954" cy="5299655"/>
          </a:xfrm>
        </p:spPr>
        <p:txBody>
          <a:bodyPr>
            <a:normAutofit/>
          </a:bodyPr>
          <a:lstStyle/>
          <a:p>
            <a:pPr marL="0" indent="0" algn="just">
              <a:buNone/>
            </a:pPr>
            <a:r>
              <a:rPr lang="en-US" sz="2200" dirty="0">
                <a:latin typeface="Times New Roman" panose="02020603050405020304" pitchFamily="18" charset="0"/>
                <a:cs typeface="Times New Roman" panose="02020603050405020304" pitchFamily="18" charset="0"/>
              </a:rPr>
              <a:t>Paper Title</a:t>
            </a:r>
            <a:r>
              <a:rPr lang="en-US" sz="2200" dirty="0"/>
              <a:t>:-</a:t>
            </a:r>
            <a:r>
              <a:rPr lang="en-US" sz="2200" dirty="0">
                <a:latin typeface="Times New Roman" panose="02020603050405020304" pitchFamily="18" charset="0"/>
                <a:cs typeface="Times New Roman" panose="02020603050405020304" pitchFamily="18" charset="0"/>
              </a:rPr>
              <a:t> Cloud Threat Defense – A Threat Protection and Security Compliance Solution.</a:t>
            </a:r>
          </a:p>
          <a:p>
            <a:pPr marL="0" indent="0" algn="just">
              <a:buNone/>
            </a:pPr>
            <a:r>
              <a:rPr lang="en-US" sz="2200" dirty="0">
                <a:latin typeface="Times New Roman" panose="02020603050405020304" pitchFamily="18" charset="0"/>
                <a:cs typeface="Times New Roman" panose="02020603050405020304" pitchFamily="18" charset="0"/>
              </a:rPr>
              <a:t>Author:- Bharadwaj, D. R., Bhattacharya, A., &amp; Chakkaravarthy, M.</a:t>
            </a:r>
          </a:p>
          <a:p>
            <a:pPr marL="0" indent="0" algn="just">
              <a:buNone/>
            </a:pPr>
            <a:r>
              <a:rPr lang="en-US" sz="2200" dirty="0">
                <a:latin typeface="Times New Roman" panose="02020603050405020304" pitchFamily="18" charset="0"/>
                <a:cs typeface="Times New Roman" panose="02020603050405020304" pitchFamily="18" charset="0"/>
              </a:rPr>
              <a:t>Publication Details:- 2018 IEEE International Conference on Cloud Computing in Emerging 			        Markets (CCEM). </a:t>
            </a:r>
          </a:p>
          <a:p>
            <a:pPr marL="0" indent="0" algn="just">
              <a:buNone/>
            </a:pPr>
            <a:r>
              <a:rPr lang="en-US" sz="2200" dirty="0">
                <a:latin typeface="Times New Roman" panose="02020603050405020304" pitchFamily="18" charset="0"/>
                <a:cs typeface="Times New Roman" panose="02020603050405020304" pitchFamily="18" charset="0"/>
              </a:rPr>
              <a:t>Findings:- Investigating some of the key research challenges of cloud security solutions to secure the dynamic cloud environment and provide a practical solution to overcome the challenges that the cloud providers and consumers face securing their data and valuable assets. </a:t>
            </a:r>
          </a:p>
          <a:p>
            <a:pPr marL="0" indent="0" algn="just">
              <a:buNone/>
            </a:pPr>
            <a:r>
              <a:rPr lang="en-US" sz="2200" dirty="0">
                <a:latin typeface="Times New Roman" panose="02020603050405020304" pitchFamily="18" charset="0"/>
                <a:cs typeface="Times New Roman" panose="02020603050405020304" pitchFamily="18" charset="0"/>
              </a:rPr>
              <a:t>Advantages:- Lets us know about the challenges faced in securing the cloud. Security issues in the cloud. The categories in with the security threats can be mitigated.</a:t>
            </a:r>
          </a:p>
          <a:p>
            <a:pPr marL="0" indent="0" algn="just">
              <a:buNone/>
            </a:pPr>
            <a:r>
              <a:rPr lang="en-US" sz="2200" dirty="0">
                <a:latin typeface="Times New Roman" panose="02020603050405020304" pitchFamily="18" charset="0"/>
                <a:cs typeface="Times New Roman" panose="02020603050405020304" pitchFamily="18" charset="0"/>
              </a:rPr>
              <a:t>Disadvantages:- Doesn’t provide you with a specific solution to a certain domain, all threats and challenges are related to overall cloud environment.</a:t>
            </a:r>
          </a:p>
        </p:txBody>
      </p:sp>
    </p:spTree>
    <p:extLst>
      <p:ext uri="{BB962C8B-B14F-4D97-AF65-F5344CB8AC3E}">
        <p14:creationId xmlns:p14="http://schemas.microsoft.com/office/powerpoint/2010/main" val="1565139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ACCC2-5226-4E50-8CAE-4D5415843DB5}"/>
              </a:ext>
            </a:extLst>
          </p:cNvPr>
          <p:cNvSpPr>
            <a:spLocks noGrp="1"/>
          </p:cNvSpPr>
          <p:nvPr>
            <p:ph type="title"/>
          </p:nvPr>
        </p:nvSpPr>
        <p:spPr>
          <a:xfrm>
            <a:off x="399246" y="115911"/>
            <a:ext cx="10844010" cy="1326522"/>
          </a:xfrm>
        </p:spPr>
        <p:txBody>
          <a:bodyPr>
            <a:normAutofit/>
          </a:bodyPr>
          <a:lstStyle/>
          <a:p>
            <a:r>
              <a:rPr lang="en-US" sz="2400" b="1" dirty="0">
                <a:latin typeface="Times New Roman" panose="02020603050405020304" pitchFamily="18" charset="0"/>
                <a:cs typeface="Times New Roman" panose="02020603050405020304" pitchFamily="18" charset="0"/>
              </a:rPr>
              <a:t>Literature Review</a:t>
            </a:r>
            <a:endParaRPr lang="en-US" sz="2400" dirty="0"/>
          </a:p>
        </p:txBody>
      </p:sp>
      <p:sp>
        <p:nvSpPr>
          <p:cNvPr id="3" name="Content Placeholder 2">
            <a:extLst>
              <a:ext uri="{FF2B5EF4-FFF2-40B4-BE49-F238E27FC236}">
                <a16:creationId xmlns:a16="http://schemas.microsoft.com/office/drawing/2014/main" id="{F808A0BF-1FBE-4DD1-A73D-D1D8A5B06118}"/>
              </a:ext>
            </a:extLst>
          </p:cNvPr>
          <p:cNvSpPr>
            <a:spLocks noGrp="1"/>
          </p:cNvSpPr>
          <p:nvPr>
            <p:ph idx="1"/>
          </p:nvPr>
        </p:nvSpPr>
        <p:spPr>
          <a:xfrm>
            <a:off x="399246" y="1442433"/>
            <a:ext cx="11487954" cy="5299655"/>
          </a:xfrm>
        </p:spPr>
        <p:txBody>
          <a:bodyPr>
            <a:normAutofit/>
          </a:bodyPr>
          <a:lstStyle/>
          <a:p>
            <a:pPr marL="0" indent="0" algn="just">
              <a:buNone/>
            </a:pPr>
            <a:r>
              <a:rPr lang="en-US" sz="2200" dirty="0">
                <a:latin typeface="Times New Roman" panose="02020603050405020304" pitchFamily="18" charset="0"/>
                <a:cs typeface="Times New Roman" panose="02020603050405020304" pitchFamily="18" charset="0"/>
              </a:rPr>
              <a:t>Paper title:- Study on data security policy based on cloud storage.</a:t>
            </a:r>
          </a:p>
          <a:p>
            <a:pPr marL="0" indent="0" algn="just">
              <a:buNone/>
            </a:pPr>
            <a:r>
              <a:rPr lang="en-US" sz="2200" dirty="0">
                <a:latin typeface="Times New Roman" panose="02020603050405020304" pitchFamily="18" charset="0"/>
                <a:cs typeface="Times New Roman" panose="02020603050405020304" pitchFamily="18" charset="0"/>
              </a:rPr>
              <a:t>Author:- DIAO Zhe, WANG Qinghong, SU Naizheng, ZHANG Yuhan.</a:t>
            </a:r>
          </a:p>
          <a:p>
            <a:pPr marL="0" indent="0" algn="just">
              <a:buNone/>
            </a:pPr>
            <a:r>
              <a:rPr lang="en-US" sz="2200" dirty="0">
                <a:latin typeface="Times New Roman" panose="02020603050405020304" pitchFamily="18" charset="0"/>
                <a:cs typeface="Times New Roman" panose="02020603050405020304" pitchFamily="18" charset="0"/>
              </a:rPr>
              <a:t>Publication details:- 2017 IEEE 3rd Conference on Big Data security on Cloud</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Findings:- Listing out all possible security threat vulnerabilities and issues regarding data</a:t>
            </a:r>
          </a:p>
          <a:p>
            <a:pPr marL="0" indent="0" algn="just">
              <a:buNone/>
            </a:pPr>
            <a:r>
              <a:rPr lang="en-US" sz="2200" dirty="0">
                <a:latin typeface="Times New Roman" panose="02020603050405020304" pitchFamily="18" charset="0"/>
                <a:cs typeface="Times New Roman" panose="02020603050405020304" pitchFamily="18" charset="0"/>
              </a:rPr>
              <a:t>storage on cloud and also regarding its associated services.</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Advantages:- Provides a detailed study of security risks and technical issues regarding cloud</a:t>
            </a:r>
          </a:p>
          <a:p>
            <a:pPr marL="0" indent="0" algn="just">
              <a:buNone/>
            </a:pPr>
            <a:r>
              <a:rPr lang="en-US" sz="2200" dirty="0">
                <a:latin typeface="Times New Roman" panose="02020603050405020304" pitchFamily="18" charset="0"/>
                <a:cs typeface="Times New Roman" panose="02020603050405020304" pitchFamily="18" charset="0"/>
              </a:rPr>
              <a:t>and its services.</a:t>
            </a:r>
          </a:p>
        </p:txBody>
      </p:sp>
    </p:spTree>
    <p:extLst>
      <p:ext uri="{BB962C8B-B14F-4D97-AF65-F5344CB8AC3E}">
        <p14:creationId xmlns:p14="http://schemas.microsoft.com/office/powerpoint/2010/main" val="821291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1225</TotalTime>
  <Words>1436</Words>
  <Application>Microsoft Office PowerPoint</Application>
  <PresentationFormat>Widescreen</PresentationFormat>
  <Paragraphs>112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  </vt:lpstr>
      <vt:lpstr> Abstract </vt:lpstr>
      <vt:lpstr>Introduction</vt:lpstr>
      <vt:lpstr>Objective</vt:lpstr>
      <vt:lpstr> Literature Review</vt:lpstr>
      <vt:lpstr>   Literature Review</vt:lpstr>
      <vt:lpstr>   Literature Review</vt:lpstr>
      <vt:lpstr>Literature Review</vt:lpstr>
      <vt:lpstr>Literature Review</vt:lpstr>
      <vt:lpstr>Problem Definition </vt:lpstr>
      <vt:lpstr>Existing System Architecture</vt:lpstr>
      <vt:lpstr>Proposed System Architecture/Working</vt:lpstr>
      <vt:lpstr>Proposed System Architecture/Working </vt:lpstr>
      <vt:lpstr>   Technology stack</vt:lpstr>
      <vt:lpstr>System Specification</vt:lpstr>
      <vt:lpstr>Scope of our project </vt:lpstr>
      <vt:lpstr>Project Limitations </vt:lpstr>
      <vt:lpstr>Conclusion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DHANANJAY YADAV</dc:creator>
  <cp:lastModifiedBy>DHANANJAY YADAV</cp:lastModifiedBy>
  <cp:revision>74</cp:revision>
  <dcterms:created xsi:type="dcterms:W3CDTF">2019-04-03T15:06:22Z</dcterms:created>
  <dcterms:modified xsi:type="dcterms:W3CDTF">2019-04-30T05:05:21Z</dcterms:modified>
</cp:coreProperties>
</file>