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4ea754d1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4ea754d1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ea754d1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ea754d1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ea754d1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ea754d1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4ea754d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4ea754d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4ea754d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4ea754d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0e7f6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0e7f6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ea754d1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ea754d1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0e7f62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0e7f62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70e7f62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0e7f62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70e7f625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70e7f62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70e7f62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0e7f62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61625" y="393100"/>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MyMess</a:t>
            </a:r>
            <a:endParaRPr sz="3100"/>
          </a:p>
        </p:txBody>
      </p:sp>
      <p:sp>
        <p:nvSpPr>
          <p:cNvPr id="60" name="Google Shape;60;p13"/>
          <p:cNvSpPr txBox="1"/>
          <p:nvPr>
            <p:ph type="title"/>
          </p:nvPr>
        </p:nvSpPr>
        <p:spPr>
          <a:xfrm>
            <a:off x="703600" y="20343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A mobile app to ease out the selection process of mess meals in the campus</a:t>
            </a:r>
            <a:endParaRPr sz="3100"/>
          </a:p>
        </p:txBody>
      </p:sp>
      <p:sp>
        <p:nvSpPr>
          <p:cNvPr id="61" name="Google Shape;61;p13"/>
          <p:cNvSpPr txBox="1"/>
          <p:nvPr/>
        </p:nvSpPr>
        <p:spPr>
          <a:xfrm>
            <a:off x="3633775" y="4081500"/>
            <a:ext cx="59973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62" name="Google Shape;62;p13"/>
          <p:cNvSpPr txBox="1"/>
          <p:nvPr/>
        </p:nvSpPr>
        <p:spPr>
          <a:xfrm>
            <a:off x="2998650" y="4005275"/>
            <a:ext cx="5997300" cy="9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r">
              <a:spcBef>
                <a:spcPts val="0"/>
              </a:spcBef>
              <a:spcAft>
                <a:spcPts val="0"/>
              </a:spcAft>
              <a:buNone/>
            </a:pPr>
            <a:r>
              <a:rPr lang="en">
                <a:latin typeface="Lato"/>
                <a:ea typeface="Lato"/>
                <a:cs typeface="Lato"/>
                <a:sym typeface="Lato"/>
              </a:rPr>
              <a:t>Aditi Shrivastava (2018201056)</a:t>
            </a:r>
            <a:endParaRPr>
              <a:latin typeface="Lato"/>
              <a:ea typeface="Lato"/>
              <a:cs typeface="Lato"/>
              <a:sym typeface="Lato"/>
            </a:endParaRPr>
          </a:p>
          <a:p>
            <a:pPr indent="0" lvl="0" marL="0" rtl="0" algn="r">
              <a:spcBef>
                <a:spcPts val="0"/>
              </a:spcBef>
              <a:spcAft>
                <a:spcPts val="0"/>
              </a:spcAft>
              <a:buNone/>
            </a:pPr>
            <a:r>
              <a:rPr lang="en">
                <a:latin typeface="Lato"/>
                <a:ea typeface="Lato"/>
                <a:cs typeface="Lato"/>
                <a:sym typeface="Lato"/>
              </a:rPr>
              <a:t>PG-2</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24275" y="581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18" name="Google Shape;118;p22"/>
          <p:cNvSpPr txBox="1"/>
          <p:nvPr/>
        </p:nvSpPr>
        <p:spPr>
          <a:xfrm>
            <a:off x="657675" y="852525"/>
            <a:ext cx="7213200" cy="1175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Assigning star ratings to meals and messes based on user feedback.</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Mess Admins can push notifications about any change in menu, change in rates etc through the app.</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Tags can be generated automatically by using ML modules.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Beta Testing</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119" name="Google Shape;119;p22"/>
          <p:cNvPicPr preferRelativeResize="0"/>
          <p:nvPr/>
        </p:nvPicPr>
        <p:blipFill>
          <a:blip r:embed="rId3">
            <a:alphaModFix/>
          </a:blip>
          <a:stretch>
            <a:fillRect/>
          </a:stretch>
        </p:blipFill>
        <p:spPr>
          <a:xfrm>
            <a:off x="2775970" y="2028300"/>
            <a:ext cx="2675854" cy="275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062025" y="1676325"/>
            <a:ext cx="34464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25" name="Google Shape;125;p23"/>
          <p:cNvPicPr preferRelativeResize="0"/>
          <p:nvPr/>
        </p:nvPicPr>
        <p:blipFill>
          <a:blip r:embed="rId3">
            <a:alphaModFix/>
          </a:blip>
          <a:stretch>
            <a:fillRect/>
          </a:stretch>
        </p:blipFill>
        <p:spPr>
          <a:xfrm>
            <a:off x="5091450" y="52050"/>
            <a:ext cx="4052550" cy="494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an android app through which the user can select mess registrations according to his/her food preferences. Preferences include flavors, cuisines, etc.</a:t>
            </a:r>
            <a:endParaRPr/>
          </a:p>
          <a:p>
            <a:pPr indent="0" lvl="0" marL="0" rtl="0" algn="l">
              <a:spcBef>
                <a:spcPts val="1600"/>
              </a:spcBef>
              <a:spcAft>
                <a:spcPts val="0"/>
              </a:spcAft>
              <a:buNone/>
            </a:pPr>
            <a:r>
              <a:rPr lang="en"/>
              <a:t>The app will show mess options based on user input preferences and then the user can finalize his/her choice.</a:t>
            </a:r>
            <a:endParaRPr/>
          </a:p>
          <a:p>
            <a:pPr indent="0" lvl="0" marL="0" rtl="0" algn="l">
              <a:spcBef>
                <a:spcPts val="1600"/>
              </a:spcBef>
              <a:spcAft>
                <a:spcPts val="1600"/>
              </a:spcAft>
              <a:buNone/>
            </a:pPr>
            <a:r>
              <a:rPr lang="en"/>
              <a:t>After finalizing the choice, the app stores the mess selected by the user for the particular day and meal and this can be forwarded to the IIIT Mess website by connecting with the APIs of the IIIT Mess website for registration.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876300" y="353975"/>
            <a:ext cx="7391400" cy="443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703600" y="350475"/>
            <a:ext cx="8124900" cy="34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MyMess App</a:t>
            </a:r>
            <a:endParaRPr sz="3100"/>
          </a:p>
        </p:txBody>
      </p:sp>
      <p:sp>
        <p:nvSpPr>
          <p:cNvPr id="79" name="Google Shape;79;p16"/>
          <p:cNvSpPr txBox="1"/>
          <p:nvPr/>
        </p:nvSpPr>
        <p:spPr>
          <a:xfrm>
            <a:off x="3633775" y="4081500"/>
            <a:ext cx="59973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124275" y="581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85" name="Google Shape;85;p17"/>
          <p:cNvSpPr txBox="1"/>
          <p:nvPr/>
        </p:nvSpPr>
        <p:spPr>
          <a:xfrm>
            <a:off x="239450" y="684250"/>
            <a:ext cx="8475000" cy="4175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Lato"/>
              <a:buAutoNum type="arabicPeriod"/>
            </a:pPr>
            <a:r>
              <a:rPr b="1" lang="en" sz="2200">
                <a:latin typeface="Lato"/>
                <a:ea typeface="Lato"/>
                <a:cs typeface="Lato"/>
                <a:sym typeface="Lato"/>
              </a:rPr>
              <a:t>User Registration</a:t>
            </a:r>
            <a:endParaRPr b="1"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b="1" lang="en" sz="2200">
                <a:latin typeface="Lato"/>
                <a:ea typeface="Lato"/>
                <a:cs typeface="Lato"/>
                <a:sym typeface="Lato"/>
              </a:rPr>
              <a:t>User Authentication</a:t>
            </a:r>
            <a:endParaRPr b="1"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b="1" lang="en" sz="2200">
                <a:latin typeface="Lato"/>
                <a:ea typeface="Lato"/>
                <a:cs typeface="Lato"/>
                <a:sym typeface="Lato"/>
              </a:rPr>
              <a:t>If user is authenticated:</a:t>
            </a:r>
            <a:endParaRPr b="1" sz="2200">
              <a:latin typeface="Lato"/>
              <a:ea typeface="Lato"/>
              <a:cs typeface="Lato"/>
              <a:sym typeface="Lato"/>
            </a:endParaRPr>
          </a:p>
          <a:p>
            <a:pPr indent="0" lvl="0" marL="457200" rtl="0" algn="l">
              <a:spcBef>
                <a:spcPts val="0"/>
              </a:spcBef>
              <a:spcAft>
                <a:spcPts val="0"/>
              </a:spcAft>
              <a:buNone/>
            </a:pPr>
            <a:r>
              <a:rPr b="1" lang="en" sz="2200">
                <a:latin typeface="Lato"/>
                <a:ea typeface="Lato"/>
                <a:cs typeface="Lato"/>
                <a:sym typeface="Lato"/>
              </a:rPr>
              <a:t>(i) Selection of Day_Meal by the User</a:t>
            </a:r>
            <a:endParaRPr b="1" sz="2200">
              <a:latin typeface="Lato"/>
              <a:ea typeface="Lato"/>
              <a:cs typeface="Lato"/>
              <a:sym typeface="Lato"/>
            </a:endParaRPr>
          </a:p>
          <a:p>
            <a:pPr indent="0" lvl="0" marL="457200" rtl="0" algn="l">
              <a:spcBef>
                <a:spcPts val="0"/>
              </a:spcBef>
              <a:spcAft>
                <a:spcPts val="0"/>
              </a:spcAft>
              <a:buNone/>
            </a:pPr>
            <a:r>
              <a:rPr b="1" lang="en" sz="2200">
                <a:latin typeface="Lato"/>
                <a:ea typeface="Lato"/>
                <a:cs typeface="Lato"/>
                <a:sym typeface="Lato"/>
              </a:rPr>
              <a:t>(ii) Display Tags according to the </a:t>
            </a:r>
            <a:r>
              <a:rPr b="1" lang="en" sz="2200">
                <a:latin typeface="Lato"/>
                <a:ea typeface="Lato"/>
                <a:cs typeface="Lato"/>
                <a:sym typeface="Lato"/>
              </a:rPr>
              <a:t>Day_Meal.</a:t>
            </a:r>
            <a:endParaRPr b="1" sz="2200">
              <a:latin typeface="Lato"/>
              <a:ea typeface="Lato"/>
              <a:cs typeface="Lato"/>
              <a:sym typeface="Lato"/>
            </a:endParaRPr>
          </a:p>
          <a:p>
            <a:pPr indent="0" lvl="0" marL="457200" rtl="0" algn="l">
              <a:spcBef>
                <a:spcPts val="0"/>
              </a:spcBef>
              <a:spcAft>
                <a:spcPts val="0"/>
              </a:spcAft>
              <a:buNone/>
            </a:pPr>
            <a:r>
              <a:rPr b="1" lang="en" sz="2200">
                <a:latin typeface="Lato"/>
                <a:ea typeface="Lato"/>
                <a:cs typeface="Lato"/>
                <a:sym typeface="Lato"/>
              </a:rPr>
              <a:t>(iii)Tags Selection by the User and Display of the most relevant dishes(according to the tags match count of </a:t>
            </a:r>
            <a:r>
              <a:rPr b="1" i="1" lang="en" sz="2200">
                <a:latin typeface="Lato"/>
                <a:ea typeface="Lato"/>
                <a:cs typeface="Lato"/>
                <a:sym typeface="Lato"/>
              </a:rPr>
              <a:t>tags of dishes</a:t>
            </a:r>
            <a:r>
              <a:rPr b="1" lang="en" sz="2200">
                <a:latin typeface="Lato"/>
                <a:ea typeface="Lato"/>
                <a:cs typeface="Lato"/>
                <a:sym typeface="Lato"/>
              </a:rPr>
              <a:t> with the </a:t>
            </a:r>
            <a:r>
              <a:rPr b="1" i="1" lang="en" sz="2200">
                <a:latin typeface="Lato"/>
                <a:ea typeface="Lato"/>
                <a:cs typeface="Lato"/>
                <a:sym typeface="Lato"/>
              </a:rPr>
              <a:t>user selected tags</a:t>
            </a:r>
            <a:r>
              <a:rPr b="1" lang="en" sz="2200">
                <a:latin typeface="Lato"/>
                <a:ea typeface="Lato"/>
                <a:cs typeface="Lato"/>
                <a:sym typeface="Lato"/>
              </a:rPr>
              <a:t>).</a:t>
            </a:r>
            <a:endParaRPr b="1" sz="2200">
              <a:latin typeface="Lato"/>
              <a:ea typeface="Lato"/>
              <a:cs typeface="Lato"/>
              <a:sym typeface="Lato"/>
            </a:endParaRPr>
          </a:p>
          <a:p>
            <a:pPr indent="0" lvl="0" marL="457200" rtl="0" algn="l">
              <a:spcBef>
                <a:spcPts val="0"/>
              </a:spcBef>
              <a:spcAft>
                <a:spcPts val="0"/>
              </a:spcAft>
              <a:buNone/>
            </a:pPr>
            <a:r>
              <a:rPr b="1" lang="en" sz="2200">
                <a:latin typeface="Lato"/>
                <a:ea typeface="Lato"/>
                <a:cs typeface="Lato"/>
                <a:sym typeface="Lato"/>
              </a:rPr>
              <a:t>(iv)Selection of Dish will take to the confirmation activity.</a:t>
            </a:r>
            <a:endParaRPr b="1" sz="2200">
              <a:latin typeface="Lato"/>
              <a:ea typeface="Lato"/>
              <a:cs typeface="Lato"/>
              <a:sym typeface="Lato"/>
            </a:endParaRPr>
          </a:p>
          <a:p>
            <a:pPr indent="0" lvl="0" marL="457200" rtl="0" algn="l">
              <a:spcBef>
                <a:spcPts val="0"/>
              </a:spcBef>
              <a:spcAft>
                <a:spcPts val="0"/>
              </a:spcAft>
              <a:buNone/>
            </a:pPr>
            <a:r>
              <a:rPr b="1" lang="en" sz="2200">
                <a:latin typeface="Lato"/>
                <a:ea typeface="Lato"/>
                <a:cs typeface="Lato"/>
                <a:sym typeface="Lato"/>
              </a:rPr>
              <a:t>(v)Upon clicking the Register button, User will be registered for that mess for that particular Day_Meal.</a:t>
            </a:r>
            <a:endParaRPr b="1"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b="1" lang="en" sz="2200">
                <a:latin typeface="Lato"/>
                <a:ea typeface="Lato"/>
                <a:cs typeface="Lato"/>
                <a:sym typeface="Lato"/>
              </a:rPr>
              <a:t>Admin Section for Dish Entries</a:t>
            </a:r>
            <a:endParaRPr b="1" sz="2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3638250" y="152400"/>
            <a:ext cx="2324582" cy="4838699"/>
          </a:xfrm>
          <a:prstGeom prst="rect">
            <a:avLst/>
          </a:prstGeom>
          <a:noFill/>
          <a:ln>
            <a:noFill/>
          </a:ln>
        </p:spPr>
      </p:pic>
      <p:pic>
        <p:nvPicPr>
          <p:cNvPr id="91" name="Google Shape;91;p18"/>
          <p:cNvPicPr preferRelativeResize="0"/>
          <p:nvPr/>
        </p:nvPicPr>
        <p:blipFill>
          <a:blip r:embed="rId4">
            <a:alphaModFix/>
          </a:blip>
          <a:stretch>
            <a:fillRect/>
          </a:stretch>
        </p:blipFill>
        <p:spPr>
          <a:xfrm>
            <a:off x="886482" y="199800"/>
            <a:ext cx="2307343" cy="4838700"/>
          </a:xfrm>
          <a:prstGeom prst="rect">
            <a:avLst/>
          </a:prstGeom>
          <a:noFill/>
          <a:ln>
            <a:noFill/>
          </a:ln>
        </p:spPr>
      </p:pic>
      <p:pic>
        <p:nvPicPr>
          <p:cNvPr id="92" name="Google Shape;92;p18"/>
          <p:cNvPicPr preferRelativeResize="0"/>
          <p:nvPr/>
        </p:nvPicPr>
        <p:blipFill>
          <a:blip r:embed="rId5">
            <a:alphaModFix/>
          </a:blip>
          <a:stretch>
            <a:fillRect/>
          </a:stretch>
        </p:blipFill>
        <p:spPr>
          <a:xfrm>
            <a:off x="6266782" y="105050"/>
            <a:ext cx="2309251"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635475" y="152400"/>
            <a:ext cx="2363347" cy="4838700"/>
          </a:xfrm>
          <a:prstGeom prst="rect">
            <a:avLst/>
          </a:prstGeom>
          <a:noFill/>
          <a:ln>
            <a:noFill/>
          </a:ln>
        </p:spPr>
      </p:pic>
      <p:pic>
        <p:nvPicPr>
          <p:cNvPr id="98" name="Google Shape;98;p19"/>
          <p:cNvPicPr preferRelativeResize="0"/>
          <p:nvPr/>
        </p:nvPicPr>
        <p:blipFill>
          <a:blip r:embed="rId4">
            <a:alphaModFix/>
          </a:blip>
          <a:stretch>
            <a:fillRect/>
          </a:stretch>
        </p:blipFill>
        <p:spPr>
          <a:xfrm>
            <a:off x="3341022" y="152400"/>
            <a:ext cx="2342019" cy="4838700"/>
          </a:xfrm>
          <a:prstGeom prst="rect">
            <a:avLst/>
          </a:prstGeom>
          <a:noFill/>
          <a:ln>
            <a:noFill/>
          </a:ln>
        </p:spPr>
      </p:pic>
      <p:pic>
        <p:nvPicPr>
          <p:cNvPr id="99" name="Google Shape;99;p19"/>
          <p:cNvPicPr preferRelativeResize="0"/>
          <p:nvPr/>
        </p:nvPicPr>
        <p:blipFill>
          <a:blip r:embed="rId5">
            <a:alphaModFix/>
          </a:blip>
          <a:stretch>
            <a:fillRect/>
          </a:stretch>
        </p:blipFill>
        <p:spPr>
          <a:xfrm>
            <a:off x="5835441" y="152400"/>
            <a:ext cx="2363477"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080700" y="57700"/>
            <a:ext cx="2302822" cy="48387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866122" y="0"/>
            <a:ext cx="2360749" cy="4838699"/>
          </a:xfrm>
          <a:prstGeom prst="rect">
            <a:avLst/>
          </a:prstGeom>
          <a:noFill/>
          <a:ln>
            <a:noFill/>
          </a:ln>
        </p:spPr>
      </p:pic>
      <p:sp>
        <p:nvSpPr>
          <p:cNvPr id="106" name="Google Shape;106;p20"/>
          <p:cNvSpPr txBox="1"/>
          <p:nvPr/>
        </p:nvSpPr>
        <p:spPr>
          <a:xfrm>
            <a:off x="4319400" y="57700"/>
            <a:ext cx="15060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Admin Page=&gt;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FireStore as the Database?</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Login Flexibility</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NoSQL Database</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Fast Retrieval</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Database on Cloud</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Tags were unmanageable using SQL Database, very costly operations.</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Data in the form of Containers and Documents.</a:t>
            </a:r>
            <a:endParaRPr b="1" sz="2200">
              <a:solidFill>
                <a:srgbClr val="000000"/>
              </a:solidFill>
            </a:endParaRPr>
          </a:p>
          <a:p>
            <a:pPr indent="-368300" lvl="0" marL="457200" marR="0" rtl="0" algn="l">
              <a:lnSpc>
                <a:spcPct val="100000"/>
              </a:lnSpc>
              <a:spcBef>
                <a:spcPts val="0"/>
              </a:spcBef>
              <a:spcAft>
                <a:spcPts val="0"/>
              </a:spcAft>
              <a:buClr>
                <a:srgbClr val="000000"/>
              </a:buClr>
              <a:buSzPts val="2200"/>
              <a:buFont typeface="Lato"/>
              <a:buChar char="●"/>
            </a:pPr>
            <a:r>
              <a:rPr b="1" lang="en" sz="2200">
                <a:solidFill>
                  <a:srgbClr val="000000"/>
                </a:solidFill>
              </a:rPr>
              <a:t>Easy data management remotely</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