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5" r:id="rId2"/>
    <p:sldId id="269" r:id="rId3"/>
    <p:sldId id="257" r:id="rId4"/>
    <p:sldId id="258" r:id="rId5"/>
    <p:sldId id="260" r:id="rId6"/>
    <p:sldId id="264" r:id="rId7"/>
    <p:sldId id="262" r:id="rId8"/>
    <p:sldId id="263" r:id="rId9"/>
    <p:sldId id="261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81" r:id="rId18"/>
    <p:sldId id="282" r:id="rId19"/>
    <p:sldId id="283" r:id="rId20"/>
    <p:sldId id="284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FF2E4-9E07-4D58-96F1-A97265A0794D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8E680-32DD-44DA-B42A-1DA2A32DD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0100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84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6490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0150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0407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082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57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680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7413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7813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74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229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317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60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7891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466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584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873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80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49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D5D1-8783-483E-95EF-CFF68A0F8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82C96-E51D-42D8-BC84-3C4BF831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83ABC-D6F7-47CA-AB6A-AB8AC4FD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16FA8-755A-4AC8-8289-F9D2AEE4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BAFE-2360-4D2E-9BBC-13258F15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1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9FF2-AC31-48E6-A947-399D79AF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C70E4-B95A-4554-8FE4-8949AF9C7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4F401-AD5C-4FD3-BE30-B80E378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EBFBD-46F3-4C25-9E63-28FE62E7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1360F-50C9-4090-9712-283D0B4E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B3C93-9E20-4CDD-ADD9-8CDE1AB75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B0CA9-EA92-455C-948B-41E61A617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718B-3DA7-4639-9B8A-EFBB3819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B84D-5D46-4791-82A0-34B48726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D79B-1B98-4839-9863-908E1868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5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2381-8598-4904-ACA8-1E433A7F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141F-72C6-4052-BA66-FF37692C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F5F2D-F9A4-4DDA-B7D4-65AA6736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4EBA3-83B2-4078-BB7F-2BC27699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3548-F90E-4CD0-8C51-60BCD3B6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8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A99B-4DFB-4469-B27D-02CE3274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1EA6F-4926-4657-9319-2E2267361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1BCB-F3F7-4C42-B2C4-8A5C5FFC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30B2B-0C5E-4AFC-928F-4EF07CD5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C11B4-60EC-4DBD-A0A6-3F0EF9C1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61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12CE-7245-4B42-9F4A-6F7999CD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381D-12C9-45FA-B2D8-C798C57F6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D0C9-1470-404E-AB07-A958CEDC8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E7212-4745-4A8E-B990-B3A95475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EAAA6-5737-4AAC-B76A-AB61673D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874CA-BB61-4672-9B7A-0C5BDABE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90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8B83-B653-4A36-A090-5C73633B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D5E10-46CE-4D84-B9FF-91E2AC364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11DC7-A2B3-4909-A1FD-058BC12F6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C899E-A503-46EA-8BDE-854C1B564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1849-1118-4736-B88C-8845F9E8E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94362-9ECE-40E5-8287-3F589970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E0468-0395-41DB-8C66-616A7535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48843-DD3C-41C0-83BD-369CEF93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4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E986-2DB7-4FA8-8B1D-AEB7767A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19CD8-C4B1-4768-B13B-28DE4B11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D50D7-F8CE-4782-B53C-DC747BCF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38938-7EC7-496A-BD5F-D60CC164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D3B35-A3DE-4F9B-B5BF-1C063BC6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1446-CD97-4177-AC21-DE193E56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4D9A4-AB93-4EF5-92E6-B596A673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99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AE5D-BF5A-4DC5-9CF9-B8954FD9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736E-2520-45E7-B61F-AF5F10E8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96B99-4E60-4291-A49D-D8AB00B7C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34B50-B2D6-41E0-9332-680432C3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91876-9ED2-4CFD-86A4-CBDC47D2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3A4D-1C6F-419D-80AD-A73FC5A0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9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C457-D71E-4259-A33D-4CC02169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F81BC-32B4-4625-AF21-FC158C3F3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AA10D-F96D-4D8B-BA00-8D3DC7832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5B3C5-C283-451A-8896-D82FC882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EC0C-E320-4174-A3D1-978BD368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C0D9-16F7-49D4-8825-E0BB93E0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4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CBECA-C53D-4CDD-81CE-11FEB8F2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9B12D-548F-4565-92B3-9F9A7A71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53E97-E285-47CC-B210-F656F3C92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86D0-01CF-4D7E-85BC-6E6A1F2B7D9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A50E-20DB-478A-B5D9-1216DF335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1D788-F4A2-42FE-9EA4-A05883BDC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3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CD71D-AC23-484A-B8DF-55E9DA8E5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Autoencoders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E990C2-FED9-46B2-AE10-5326B5E43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81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Applications of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563E-B5E2-428A-B86F-E9432FD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44" y="1275184"/>
            <a:ext cx="10515600" cy="2177317"/>
          </a:xfrm>
        </p:spPr>
        <p:txBody>
          <a:bodyPr>
            <a:noAutofit/>
          </a:bodyPr>
          <a:lstStyle/>
          <a:p>
            <a:pPr marL="50800" indent="0">
              <a:buNone/>
            </a:pPr>
            <a:r>
              <a:rPr lang="en-US" sz="1800" dirty="0" err="1"/>
              <a:t>Autoencoders</a:t>
            </a:r>
            <a:r>
              <a:rPr lang="en-US" sz="1800" dirty="0"/>
              <a:t> are used for a variety of applications such as:</a:t>
            </a:r>
          </a:p>
          <a:p>
            <a:pPr marL="336550" indent="-285750"/>
            <a:r>
              <a:rPr lang="en-US" sz="1800" dirty="0"/>
              <a:t>Image </a:t>
            </a:r>
            <a:r>
              <a:rPr lang="en-US" sz="1800" dirty="0" err="1"/>
              <a:t>Denoising</a:t>
            </a:r>
            <a:endParaRPr lang="en-US" sz="1800" dirty="0"/>
          </a:p>
          <a:p>
            <a:pPr marL="336550" indent="-285750"/>
            <a:r>
              <a:rPr lang="en-US" sz="1800" dirty="0"/>
              <a:t>Anomaly Detection</a:t>
            </a:r>
          </a:p>
          <a:p>
            <a:pPr marL="336550" indent="-285750"/>
            <a:r>
              <a:rPr lang="en-US" sz="1800" dirty="0"/>
              <a:t>Image Generation</a:t>
            </a:r>
            <a:endParaRPr lang="en-IN" sz="1800" dirty="0"/>
          </a:p>
        </p:txBody>
      </p:sp>
      <p:sp>
        <p:nvSpPr>
          <p:cNvPr id="10" name="Rectangle 9"/>
          <p:cNvSpPr/>
          <p:nvPr/>
        </p:nvSpPr>
        <p:spPr>
          <a:xfrm>
            <a:off x="2726108" y="4007978"/>
            <a:ext cx="2059537" cy="880217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0224" y="4007978"/>
            <a:ext cx="341832" cy="880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805301" y="4007977"/>
            <a:ext cx="2059537" cy="880217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5551" y="3683237"/>
            <a:ext cx="6708449" cy="15980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272755" y="5421375"/>
            <a:ext cx="271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Autoencoder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78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Image </a:t>
            </a:r>
            <a:r>
              <a:rPr lang="en-US" sz="3200" dirty="0" err="1">
                <a:latin typeface="Montserrat" panose="020B0604020202020204" charset="0"/>
              </a:rPr>
              <a:t>Denoising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563E-B5E2-428A-B86F-E9432FD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44" y="1275185"/>
            <a:ext cx="10515600" cy="1189930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1800" dirty="0" err="1"/>
              <a:t>Autoencoders</a:t>
            </a:r>
            <a:r>
              <a:rPr lang="en-US" sz="1800" dirty="0"/>
              <a:t> can be used to remove and filter noise in images.</a:t>
            </a:r>
          </a:p>
          <a:p>
            <a:pPr marL="50800" indent="0">
              <a:buNone/>
            </a:pPr>
            <a:r>
              <a:rPr lang="en-US" sz="1800" dirty="0"/>
              <a:t>These are called </a:t>
            </a:r>
            <a:r>
              <a:rPr lang="en-US" sz="1800" dirty="0" err="1"/>
              <a:t>Denoising</a:t>
            </a:r>
            <a:r>
              <a:rPr lang="en-US" sz="1800" dirty="0"/>
              <a:t> </a:t>
            </a:r>
            <a:r>
              <a:rPr lang="en-US" sz="1800" dirty="0" err="1"/>
              <a:t>autoencoders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8194" name="Picture 2" descr="https://miro.medium.com/max/3225/1*SxwRp9i23OM0Up4sEze1QQ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338" y="3069623"/>
            <a:ext cx="9071323" cy="189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22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Anomaly Detection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563E-B5E2-428A-B86F-E9432FD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44" y="1275185"/>
            <a:ext cx="10515600" cy="1189930"/>
          </a:xfrm>
        </p:spPr>
        <p:txBody>
          <a:bodyPr>
            <a:noAutofit/>
          </a:bodyPr>
          <a:lstStyle/>
          <a:p>
            <a:pPr marL="336550" indent="-285750"/>
            <a:r>
              <a:rPr lang="en-US" sz="1600" dirty="0" err="1"/>
              <a:t>Autoencoders</a:t>
            </a:r>
            <a:r>
              <a:rPr lang="en-US" sz="1600" dirty="0"/>
              <a:t> can be used to find anomalies in the data.</a:t>
            </a:r>
          </a:p>
          <a:p>
            <a:pPr marL="336550" indent="-285750"/>
            <a:r>
              <a:rPr lang="en-US" sz="1600" dirty="0"/>
              <a:t>The input data is passed through the </a:t>
            </a:r>
            <a:r>
              <a:rPr lang="en-US" sz="1600" dirty="0" err="1"/>
              <a:t>autoencoder</a:t>
            </a:r>
            <a:r>
              <a:rPr lang="en-US" sz="1600" dirty="0"/>
              <a:t> and we get a certain output.</a:t>
            </a:r>
          </a:p>
          <a:p>
            <a:pPr marL="336550" indent="-285750"/>
            <a:r>
              <a:rPr lang="en-US" sz="1600" dirty="0"/>
              <a:t>We pass an unknown data and check the </a:t>
            </a:r>
            <a:r>
              <a:rPr lang="en-US" sz="1600" dirty="0" err="1"/>
              <a:t>recontructed</a:t>
            </a:r>
            <a:r>
              <a:rPr lang="en-US" sz="1600" dirty="0"/>
              <a:t> representation.</a:t>
            </a:r>
          </a:p>
          <a:p>
            <a:pPr marL="336550" indent="-285750"/>
            <a:endParaRPr lang="en-US" sz="1600" dirty="0"/>
          </a:p>
          <a:p>
            <a:pPr marL="336550" indent="-285750"/>
            <a:r>
              <a:rPr lang="en-US" sz="1600" dirty="0"/>
              <a:t>The difference between the reconstructed representation and the original representation is the reconstruction error.</a:t>
            </a:r>
          </a:p>
          <a:p>
            <a:pPr marL="336550" indent="-285750"/>
            <a:r>
              <a:rPr lang="en-US" sz="1600" dirty="0"/>
              <a:t>If the error crosses a certain threshold, we call it an anomaly.</a:t>
            </a:r>
          </a:p>
        </p:txBody>
      </p:sp>
      <p:pic>
        <p:nvPicPr>
          <p:cNvPr id="9218" name="Picture 2" descr="Image result for Autoencoders anomaly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706" y="3882742"/>
            <a:ext cx="41814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2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Image Generation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563E-B5E2-428A-B86F-E9432FD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44" y="1275185"/>
            <a:ext cx="10515600" cy="1189930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1600" dirty="0" err="1"/>
              <a:t>Autoencoders</a:t>
            </a:r>
            <a:r>
              <a:rPr lang="en-US" sz="1600" dirty="0"/>
              <a:t> can be used to generate images.</a:t>
            </a:r>
          </a:p>
          <a:p>
            <a:pPr marL="50800" indent="0">
              <a:buNone/>
            </a:pPr>
            <a:r>
              <a:rPr lang="en-US" sz="1600" dirty="0"/>
              <a:t>In this example we can see how </a:t>
            </a:r>
            <a:r>
              <a:rPr lang="en-US" sz="1600" dirty="0" err="1"/>
              <a:t>autoencoders</a:t>
            </a:r>
            <a:r>
              <a:rPr lang="en-US" sz="1600" dirty="0"/>
              <a:t> can be used to entirely new human faces..</a:t>
            </a:r>
            <a:endParaRPr lang="en-IN" sz="1600" dirty="0"/>
          </a:p>
        </p:txBody>
      </p:sp>
      <p:pic>
        <p:nvPicPr>
          <p:cNvPr id="1026" name="Picture 2" descr="Image result for image generation autoen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44" y="2531238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2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Architecture of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563E-B5E2-428A-B86F-E9432FD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44" y="1275184"/>
            <a:ext cx="10515600" cy="1980763"/>
          </a:xfrm>
        </p:spPr>
        <p:txBody>
          <a:bodyPr>
            <a:noAutofit/>
          </a:bodyPr>
          <a:lstStyle/>
          <a:p>
            <a:pPr marL="50800" indent="0">
              <a:buNone/>
            </a:pPr>
            <a:r>
              <a:rPr lang="en-US" sz="1600" dirty="0" err="1"/>
              <a:t>Autoencoder</a:t>
            </a:r>
            <a:r>
              <a:rPr lang="en-US" sz="1600" dirty="0"/>
              <a:t> consists of 2 blocks, an encoder and a decoder.</a:t>
            </a:r>
          </a:p>
          <a:p>
            <a:pPr marL="50800" indent="0">
              <a:buNone/>
            </a:pPr>
            <a:r>
              <a:rPr lang="en-US" sz="1600" dirty="0"/>
              <a:t>The encoder and decoder are exactly the same i.e. </a:t>
            </a:r>
          </a:p>
          <a:p>
            <a:pPr marL="336550" indent="-285750"/>
            <a:r>
              <a:rPr lang="en-US" sz="1600" dirty="0"/>
              <a:t>they have same number of layers,</a:t>
            </a:r>
          </a:p>
          <a:p>
            <a:pPr marL="336550" indent="-285750"/>
            <a:r>
              <a:rPr lang="en-US" sz="1600" dirty="0"/>
              <a:t>Same number of neurons,</a:t>
            </a:r>
          </a:p>
          <a:p>
            <a:pPr marL="336550" indent="-285750"/>
            <a:r>
              <a:rPr lang="en-US" sz="1600" dirty="0"/>
              <a:t>Same activation function</a:t>
            </a:r>
            <a:endParaRPr lang="en-IN" sz="1600" dirty="0"/>
          </a:p>
        </p:txBody>
      </p:sp>
      <p:pic>
        <p:nvPicPr>
          <p:cNvPr id="11266" name="Picture 2" descr="Image result for Autoencoder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4"/>
          <a:stretch/>
        </p:blipFill>
        <p:spPr bwMode="auto">
          <a:xfrm>
            <a:off x="3584577" y="2769577"/>
            <a:ext cx="5746882" cy="334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200" y="6110656"/>
            <a:ext cx="862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Here all layers are fully connected.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6037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Convolutional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667" y="1209062"/>
            <a:ext cx="10682243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Autoencoders</a:t>
            </a:r>
            <a:r>
              <a:rPr lang="en-US" sz="1600" dirty="0"/>
              <a:t> can also be build using convolutional neural networks.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Here all the encoders and decoders are convolutional layers.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filter size and the depth of the layers should be same in the encoder and decoder.</a:t>
            </a:r>
            <a:endParaRPr lang="en-IN" sz="1600" dirty="0"/>
          </a:p>
        </p:txBody>
      </p:sp>
      <p:pic>
        <p:nvPicPr>
          <p:cNvPr id="12290" name="Picture 2" descr="Image result for Autoencoders c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324" y="2712934"/>
            <a:ext cx="607430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93862" y="5093293"/>
            <a:ext cx="975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convolutional layers in the encoder, the decoder should have </a:t>
            </a:r>
            <a:r>
              <a:rPr lang="en-US" sz="1600" dirty="0" err="1"/>
              <a:t>deconvolutional</a:t>
            </a:r>
            <a:r>
              <a:rPr lang="en-US" sz="1600" dirty="0"/>
              <a:t> layers.</a:t>
            </a:r>
          </a:p>
          <a:p>
            <a:r>
              <a:rPr lang="en-US" sz="1600" dirty="0"/>
              <a:t>For max pooling layers in the encoder, the decoder should have </a:t>
            </a:r>
            <a:r>
              <a:rPr lang="en-US" sz="1600" dirty="0" err="1"/>
              <a:t>upsampling</a:t>
            </a:r>
            <a:r>
              <a:rPr lang="en-US" sz="1600" dirty="0"/>
              <a:t> layer.</a:t>
            </a:r>
          </a:p>
          <a:p>
            <a:r>
              <a:rPr lang="en-US" sz="1600" dirty="0"/>
              <a:t>This is mostly used for image data.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652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LSTM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121" y="1350236"/>
            <a:ext cx="1021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 </a:t>
            </a:r>
            <a:r>
              <a:rPr lang="en-US" dirty="0" err="1"/>
              <a:t>Autoencoders</a:t>
            </a:r>
            <a:r>
              <a:rPr lang="en-US" dirty="0"/>
              <a:t> can be used to deal with text, audio, sequence and time series data.</a:t>
            </a:r>
          </a:p>
          <a:p>
            <a:endParaRPr lang="en-IN" dirty="0"/>
          </a:p>
        </p:txBody>
      </p:sp>
      <p:pic>
        <p:nvPicPr>
          <p:cNvPr id="13316" name="Picture 4" descr="LSTM Autoencoder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08" y="2137741"/>
            <a:ext cx="72580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24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 err="1">
                <a:latin typeface="Montserrat" panose="020B0604020202020204" charset="0"/>
              </a:rPr>
              <a:t>Variational</a:t>
            </a:r>
            <a:r>
              <a:rPr lang="en-US" sz="3200" dirty="0">
                <a:latin typeface="Montserrat" panose="020B0604020202020204" charset="0"/>
              </a:rPr>
              <a:t>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9296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r>
              <a:rPr lang="en-US" dirty="0"/>
              <a:t> are powerful generative models used for diverse applications such as generate fake human faces, generate music and so on.</a:t>
            </a:r>
            <a:endParaRPr lang="en-IN" dirty="0"/>
          </a:p>
        </p:txBody>
      </p:sp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69" y="2223197"/>
            <a:ext cx="8676062" cy="40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55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Problems with regular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1860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dirty="0" err="1"/>
              <a:t>autoencoders</a:t>
            </a:r>
            <a:r>
              <a:rPr lang="en-US" dirty="0"/>
              <a:t> learn to generate compact representation of the inputs.</a:t>
            </a:r>
            <a:endParaRPr lang="en-IN" dirty="0"/>
          </a:p>
        </p:txBody>
      </p:sp>
      <p:pic>
        <p:nvPicPr>
          <p:cNvPr id="15362" name="Picture 2" descr="https://miro.medium.com/max/901/1*-i8cp3ry4XS-05OWPAJL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41" y="1997474"/>
            <a:ext cx="4021620" cy="437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95103" y="2555192"/>
            <a:ext cx="45606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Here we can visualize a 2D latent space which has clusters of different hand written digits from MNIST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we want to generate a new digit, we will have to sample from this latent space and pass it through the decoder to generate a new digit.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a problem because the latent space is not continuous and decoding from a random sample may not generate desired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will need a continuous latent space for image generation.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7094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 err="1">
                <a:latin typeface="Montserrat" panose="020B0604020202020204" charset="0"/>
              </a:rPr>
              <a:t>Variational</a:t>
            </a:r>
            <a:r>
              <a:rPr lang="en-US" sz="3200" dirty="0">
                <a:latin typeface="Montserrat" panose="020B0604020202020204" charset="0"/>
              </a:rPr>
              <a:t>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92254" y="2101725"/>
            <a:ext cx="5230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Variational</a:t>
            </a:r>
            <a:r>
              <a:rPr lang="en-US" sz="1600" dirty="0"/>
              <a:t> </a:t>
            </a:r>
            <a:r>
              <a:rPr lang="en-US" sz="1600" dirty="0" err="1"/>
              <a:t>Autoencoders</a:t>
            </a:r>
            <a:r>
              <a:rPr lang="en-US" sz="1600" dirty="0"/>
              <a:t> have a unique property i.e. their latent space is continuous which make it easy for random sampling and generation.</a:t>
            </a:r>
          </a:p>
          <a:p>
            <a:endParaRPr lang="en-US" sz="1600" dirty="0"/>
          </a:p>
          <a:p>
            <a:r>
              <a:rPr lang="en-US" sz="1600" dirty="0" err="1"/>
              <a:t>Variational</a:t>
            </a:r>
            <a:r>
              <a:rPr lang="en-US" sz="1600" dirty="0"/>
              <a:t> </a:t>
            </a:r>
            <a:r>
              <a:rPr lang="en-US" sz="1600" dirty="0" err="1"/>
              <a:t>autoencoders</a:t>
            </a:r>
            <a:r>
              <a:rPr lang="en-US" sz="1600" dirty="0"/>
              <a:t> are trained to minimize reconstruction loss and latent loss.</a:t>
            </a:r>
          </a:p>
          <a:p>
            <a:endParaRPr lang="en-US" sz="1600" dirty="0"/>
          </a:p>
          <a:p>
            <a:r>
              <a:rPr lang="en-US" sz="1600" dirty="0"/>
              <a:t>Latent loss is a measure to see whether the latent space is spread or continuous. </a:t>
            </a:r>
            <a:endParaRPr lang="en-IN" sz="1600" dirty="0"/>
          </a:p>
        </p:txBody>
      </p:sp>
      <p:pic>
        <p:nvPicPr>
          <p:cNvPr id="1026" name="Picture 2" descr="https://miro.medium.com/max/804/1*BIDBG8MQ9-Kc-knUUrkT3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44" y="1369468"/>
            <a:ext cx="4756831" cy="511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61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398C-C24D-40DF-AD78-146E3CF8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Contents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91F24-FDEE-4F30-958E-6EA7D4A29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5850" y="2099869"/>
            <a:ext cx="10137949" cy="407709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How do Neural Networks work</a:t>
            </a:r>
          </a:p>
          <a:p>
            <a:r>
              <a:rPr lang="en-US" sz="2000" dirty="0"/>
              <a:t>What are Auto Encoders</a:t>
            </a:r>
          </a:p>
          <a:p>
            <a:r>
              <a:rPr lang="en-US" sz="2000" dirty="0"/>
              <a:t>Applications of Auto Encoders</a:t>
            </a:r>
          </a:p>
          <a:p>
            <a:r>
              <a:rPr lang="en-US" sz="2000" dirty="0"/>
              <a:t>Different types of Auto Encoders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6172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Adding specific features in VAE</a:t>
            </a:r>
            <a:endParaRPr lang="en-IN" sz="3200" dirty="0">
              <a:latin typeface="Montserrat" panose="020B0604020202020204" charset="0"/>
            </a:endParaRPr>
          </a:p>
        </p:txBody>
      </p:sp>
      <p:pic>
        <p:nvPicPr>
          <p:cNvPr id="2050" name="Picture 2" descr="https://miro.medium.com/max/364/1*El2DhlTK5duHyVxVbdqk9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90" y="3848811"/>
            <a:ext cx="27717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401510"/>
            <a:ext cx="10185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 to generate a specific property such as a face with glasses this is how we should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 sample face with glasses and its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 sample face without glasses and its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encoding of glasses is the difference between the two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 can add this glass vector to any new face and decode it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983" y="3367042"/>
            <a:ext cx="4075511" cy="20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42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Difference between VAE and GANs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888479"/>
            <a:ext cx="4622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generate blurry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have stability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 single network of encoders and decoders and tries to minimize latent and reconstruction loss.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9178" y="1615155"/>
            <a:ext cx="199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20B0604020202020204"/>
              </a:rPr>
              <a:t>VAE</a:t>
            </a:r>
            <a:endParaRPr lang="en-IN" sz="2800" b="1" dirty="0">
              <a:latin typeface="Montserrat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2692" y="1614345"/>
            <a:ext cx="199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20B0604020202020204"/>
              </a:rPr>
              <a:t>GAN</a:t>
            </a:r>
            <a:endParaRPr lang="en-IN" sz="2800" b="1" dirty="0">
              <a:latin typeface="Montserrat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1237" y="2888479"/>
            <a:ext cx="4622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generate good images using DCGANS.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 unstable and need proper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two networks of generator and discriminator and plays a </a:t>
            </a:r>
            <a:r>
              <a:rPr lang="en-US" dirty="0" err="1"/>
              <a:t>minmax</a:t>
            </a:r>
            <a:r>
              <a:rPr lang="en-US" dirty="0"/>
              <a:t> game.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798679" y="1324316"/>
            <a:ext cx="13174" cy="4307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How do Neural Networks work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563E-B5E2-428A-B86F-E9432FD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64" y="5320635"/>
            <a:ext cx="10515600" cy="881482"/>
          </a:xfrm>
        </p:spPr>
        <p:txBody>
          <a:bodyPr/>
          <a:lstStyle/>
          <a:p>
            <a:pPr marL="50800" indent="0" algn="ctr">
              <a:buNone/>
            </a:pPr>
            <a:r>
              <a:rPr lang="en-US" sz="1800" dirty="0"/>
              <a:t>Neural Networks are functions which can map the inputs to outputs.</a:t>
            </a:r>
          </a:p>
          <a:p>
            <a:pPr marL="50800" indent="0" algn="ctr">
              <a:buNone/>
            </a:pPr>
            <a:r>
              <a:rPr lang="en-US" sz="1800" dirty="0"/>
              <a:t>In this example, neural network can take in a photo and tell whether it is a cat or a dog.</a:t>
            </a:r>
            <a:endParaRPr lang="en-IN" sz="1800" dirty="0"/>
          </a:p>
        </p:txBody>
      </p:sp>
      <p:pic>
        <p:nvPicPr>
          <p:cNvPr id="1026" name="Picture 2" descr="Image result for neural networks classification cat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2"/>
          <a:stretch/>
        </p:blipFill>
        <p:spPr bwMode="auto">
          <a:xfrm>
            <a:off x="1928464" y="1324316"/>
            <a:ext cx="8029575" cy="378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86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Neural Networks store information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990744"/>
            <a:ext cx="9750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Neural Network work similar to a human brain.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They store a small representation of the image of cat and dog and hence are able to classify.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information is stored in the layers of the neural network.</a:t>
            </a:r>
            <a:endParaRPr lang="en-IN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43" y="1901474"/>
            <a:ext cx="2577888" cy="2224573"/>
          </a:xfrm>
          <a:prstGeom prst="rect">
            <a:avLst/>
          </a:prstGeom>
        </p:spPr>
      </p:pic>
      <p:pic>
        <p:nvPicPr>
          <p:cNvPr id="2050" name="Picture 2" descr="Image result for brain neural net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925" y="1719862"/>
            <a:ext cx="3991182" cy="26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79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Neural Networks compress information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699" y="5769889"/>
            <a:ext cx="1043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neural network are trained on a lot of data and they store a very compressed mapping of this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</a:t>
            </a:r>
            <a:r>
              <a:rPr lang="en-US" sz="1600" dirty="0">
                <a:solidFill>
                  <a:srgbClr val="FF0000"/>
                </a:solidFill>
              </a:rPr>
              <a:t>compressed representation of data </a:t>
            </a:r>
            <a:r>
              <a:rPr lang="en-US" sz="1600" dirty="0"/>
              <a:t>is stored in the layers of the neural network.</a:t>
            </a:r>
            <a:endParaRPr lang="en-IN" sz="1600" dirty="0"/>
          </a:p>
        </p:txBody>
      </p:sp>
      <p:pic>
        <p:nvPicPr>
          <p:cNvPr id="3074" name="Picture 2" descr="Image result for imag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92" y="1324316"/>
            <a:ext cx="809625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What are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563E-B5E2-428A-B86F-E9432FD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44" y="1307091"/>
            <a:ext cx="10515600" cy="1222557"/>
          </a:xfrm>
        </p:spPr>
        <p:txBody>
          <a:bodyPr>
            <a:noAutofit/>
          </a:bodyPr>
          <a:lstStyle/>
          <a:p>
            <a:pPr marL="336550" indent="-285750"/>
            <a:r>
              <a:rPr lang="en-US" sz="1600" dirty="0" err="1"/>
              <a:t>Autoencoders</a:t>
            </a:r>
            <a:r>
              <a:rPr lang="en-US" sz="1600" dirty="0"/>
              <a:t> is an </a:t>
            </a:r>
            <a:r>
              <a:rPr lang="en-US" sz="1600" dirty="0">
                <a:solidFill>
                  <a:srgbClr val="FF0000"/>
                </a:solidFill>
              </a:rPr>
              <a:t>unsupervised learning technique</a:t>
            </a:r>
            <a:r>
              <a:rPr lang="en-US" sz="1600" dirty="0"/>
              <a:t> to learn the </a:t>
            </a:r>
            <a:r>
              <a:rPr lang="en-US" sz="1600" dirty="0">
                <a:solidFill>
                  <a:srgbClr val="FF0000"/>
                </a:solidFill>
              </a:rPr>
              <a:t>representation of data</a:t>
            </a:r>
            <a:r>
              <a:rPr lang="en-US" sz="1600" dirty="0"/>
              <a:t>.</a:t>
            </a:r>
          </a:p>
          <a:p>
            <a:pPr marL="336550" indent="-285750"/>
            <a:r>
              <a:rPr lang="en-US" sz="1600" dirty="0"/>
              <a:t>The auto in </a:t>
            </a:r>
            <a:r>
              <a:rPr lang="en-US" sz="1600" dirty="0" err="1"/>
              <a:t>autoencoder</a:t>
            </a:r>
            <a:r>
              <a:rPr lang="en-US" sz="1600" dirty="0"/>
              <a:t> means it will encode the data which it is fed.</a:t>
            </a:r>
          </a:p>
          <a:p>
            <a:pPr marL="336550" indent="-285750"/>
            <a:r>
              <a:rPr lang="en-US" sz="1600" dirty="0"/>
              <a:t>This model will have the same data as input and output.</a:t>
            </a:r>
          </a:p>
          <a:p>
            <a:pPr marL="336550" indent="-285750"/>
            <a:r>
              <a:rPr lang="en-US" sz="1600" dirty="0" err="1"/>
              <a:t>Autoencoder</a:t>
            </a:r>
            <a:r>
              <a:rPr lang="en-US" sz="1600" dirty="0"/>
              <a:t> will learn a summary or compression of input also called as </a:t>
            </a:r>
            <a:r>
              <a:rPr lang="en-US" sz="1600" dirty="0">
                <a:solidFill>
                  <a:srgbClr val="FF0000"/>
                </a:solidFill>
              </a:rPr>
              <a:t>latent space representation.</a:t>
            </a:r>
            <a:endParaRPr lang="en-IN" sz="1600" dirty="0"/>
          </a:p>
        </p:txBody>
      </p:sp>
      <p:pic>
        <p:nvPicPr>
          <p:cNvPr id="4098" name="Picture 2" descr="Image result for Autoencod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78" y="2991092"/>
            <a:ext cx="7110810" cy="28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65755" y="3213219"/>
            <a:ext cx="232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Compressed representation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146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Components of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467" y="1209062"/>
            <a:ext cx="9750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Autoencoders</a:t>
            </a:r>
            <a:r>
              <a:rPr lang="en-US" sz="1600" dirty="0"/>
              <a:t> consist of 2 blocks: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Decoder</a:t>
            </a:r>
            <a:endParaRPr lang="en-IN" sz="1600" dirty="0"/>
          </a:p>
        </p:txBody>
      </p:sp>
      <p:pic>
        <p:nvPicPr>
          <p:cNvPr id="5122" name="Picture 2" descr="Image result for Autoencod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95" y="2563810"/>
            <a:ext cx="7159758" cy="34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5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Components of </a:t>
            </a:r>
            <a:r>
              <a:rPr lang="en-US" sz="3200" dirty="0" err="1">
                <a:latin typeface="Montserrat" panose="020B0604020202020204" charset="0"/>
              </a:rPr>
              <a:t>Autoencoder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990744"/>
            <a:ext cx="975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encoder is a network which will compress the input data into a smaller representation.</a:t>
            </a:r>
          </a:p>
          <a:p>
            <a:r>
              <a:rPr lang="en-US" sz="1600" dirty="0"/>
              <a:t>The decoder is a network which will decompress the compressed data to generate the original input</a:t>
            </a:r>
            <a:endParaRPr lang="en-IN" sz="1600" dirty="0"/>
          </a:p>
        </p:txBody>
      </p:sp>
      <p:pic>
        <p:nvPicPr>
          <p:cNvPr id="6148" name="Picture 4" descr="Image result for Autoencod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20" y="1444214"/>
            <a:ext cx="4218687" cy="240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84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 err="1">
                <a:latin typeface="Montserrat" panose="020B0604020202020204" charset="0"/>
              </a:rPr>
              <a:t>Autoencoders</a:t>
            </a:r>
            <a:r>
              <a:rPr lang="en-US" sz="3200" dirty="0">
                <a:latin typeface="Montserrat" panose="020B0604020202020204" charset="0"/>
              </a:rPr>
              <a:t> for Dimensionality Reduction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563E-B5E2-428A-B86F-E9432FD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44" y="1275185"/>
            <a:ext cx="10515600" cy="1189930"/>
          </a:xfrm>
        </p:spPr>
        <p:txBody>
          <a:bodyPr>
            <a:noAutofit/>
          </a:bodyPr>
          <a:lstStyle/>
          <a:p>
            <a:pPr marL="50800" indent="0">
              <a:buNone/>
            </a:pPr>
            <a:r>
              <a:rPr lang="en-US" sz="1600" dirty="0" err="1"/>
              <a:t>Autoencoders</a:t>
            </a:r>
            <a:r>
              <a:rPr lang="en-US" sz="1600" dirty="0"/>
              <a:t> are generally used as a dimensionality reduction technique:</a:t>
            </a:r>
          </a:p>
          <a:p>
            <a:pPr marL="393700" indent="-342900">
              <a:buAutoNum type="arabicPeriod"/>
            </a:pPr>
            <a:r>
              <a:rPr lang="en-US" sz="1600" dirty="0"/>
              <a:t>Data specific: </a:t>
            </a:r>
            <a:r>
              <a:rPr lang="en-US" sz="1600" dirty="0" err="1"/>
              <a:t>Autoencoders</a:t>
            </a:r>
            <a:r>
              <a:rPr lang="en-US" sz="1600" dirty="0"/>
              <a:t> are able to meaningfully compress data similar to what they are trained on.</a:t>
            </a:r>
          </a:p>
          <a:p>
            <a:pPr marL="393700" indent="-342900">
              <a:buAutoNum type="arabicPeriod"/>
            </a:pPr>
            <a:r>
              <a:rPr lang="en-US" sz="1600" dirty="0"/>
              <a:t>Loss: </a:t>
            </a:r>
            <a:r>
              <a:rPr lang="en-US" sz="1600" dirty="0" err="1"/>
              <a:t>Autoencoders</a:t>
            </a:r>
            <a:r>
              <a:rPr lang="en-US" sz="1600" dirty="0"/>
              <a:t> store a compressed representation with some loss. This is why it is not as useful as a compression algorithm.</a:t>
            </a:r>
          </a:p>
          <a:p>
            <a:pPr marL="393700" indent="-342900">
              <a:buAutoNum type="arabicPeriod"/>
            </a:pPr>
            <a:r>
              <a:rPr lang="en-US" sz="1600" dirty="0"/>
              <a:t>Unsupervised: </a:t>
            </a:r>
            <a:r>
              <a:rPr lang="en-US" sz="1600" dirty="0" err="1"/>
              <a:t>Autoencoders</a:t>
            </a:r>
            <a:r>
              <a:rPr lang="en-US" sz="1600" dirty="0"/>
              <a:t> do not need explicit labels. They are trained on input data and learn a compressed representation of the data.</a:t>
            </a:r>
            <a:endParaRPr lang="en-IN" sz="1600" dirty="0"/>
          </a:p>
        </p:txBody>
      </p:sp>
      <p:pic>
        <p:nvPicPr>
          <p:cNvPr id="3074" name="Picture 2" descr="Image result for autoencoders dimensionality red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28" y="3005667"/>
            <a:ext cx="5087832" cy="324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09630" y="6255521"/>
            <a:ext cx="418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is latent space for hand written numbers.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754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1104</Words>
  <Application>Microsoft Office PowerPoint</Application>
  <PresentationFormat>Widescreen</PresentationFormat>
  <Paragraphs>148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Montserrat</vt:lpstr>
      <vt:lpstr>Office Theme</vt:lpstr>
      <vt:lpstr>Autoencoders</vt:lpstr>
      <vt:lpstr>Contents</vt:lpstr>
      <vt:lpstr>How do Neural Networks work</vt:lpstr>
      <vt:lpstr>Neural Networks store information</vt:lpstr>
      <vt:lpstr>Neural Networks compress information</vt:lpstr>
      <vt:lpstr>What are Autoencoders</vt:lpstr>
      <vt:lpstr>Components of Autoencoders</vt:lpstr>
      <vt:lpstr>Components of Autoencoder</vt:lpstr>
      <vt:lpstr>Autoencoders for Dimensionality Reduction</vt:lpstr>
      <vt:lpstr>Applications of Autoencoders</vt:lpstr>
      <vt:lpstr>Image Denoising</vt:lpstr>
      <vt:lpstr>Anomaly Detection</vt:lpstr>
      <vt:lpstr>Image Generation</vt:lpstr>
      <vt:lpstr>Architecture of Autoencoders</vt:lpstr>
      <vt:lpstr>Convolutional Autoencoders</vt:lpstr>
      <vt:lpstr>LSTM Autoencoders</vt:lpstr>
      <vt:lpstr>Variational Autoencoders</vt:lpstr>
      <vt:lpstr>Problems with regular autoencoders</vt:lpstr>
      <vt:lpstr>Variational Autoencoders</vt:lpstr>
      <vt:lpstr>Adding specific features in VAE</vt:lpstr>
      <vt:lpstr>Difference between VAE and GANs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 Pandey</dc:creator>
  <cp:lastModifiedBy>Anshu Pandey</cp:lastModifiedBy>
  <cp:revision>53</cp:revision>
  <dcterms:created xsi:type="dcterms:W3CDTF">2018-12-05T10:14:28Z</dcterms:created>
  <dcterms:modified xsi:type="dcterms:W3CDTF">2020-09-11T02:41:39Z</dcterms:modified>
</cp:coreProperties>
</file>