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70" r:id="rId11"/>
    <p:sldId id="271" r:id="rId12"/>
    <p:sldId id="259" r:id="rId13"/>
    <p:sldId id="269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2B7F-55BC-4C99-A289-AA48C979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E1A64-78DF-48F9-99EF-B44FC3D59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91D5D-2FEF-4D97-AD7C-3BC4C944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0F11-C194-4DE7-92BE-2E3A7E2FBE19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C934E-3522-4F4B-AE73-08D1086C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4158-25BD-4529-BFA8-A04CCE3F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820-D7E8-493C-9797-2E838B08B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76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7F2F-DFC4-441F-9D0A-8CAF7215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12042-DA49-427F-BF55-04D3DB726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5258-551D-423B-AA5C-2D6D41C4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0F11-C194-4DE7-92BE-2E3A7E2FBE19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5C88-8ED8-486C-8DCA-820447C9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25176-2F41-4C28-AAC0-9087E56F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820-D7E8-493C-9797-2E838B08B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15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F3C6E-34C0-43BD-B1D0-3A33D94B1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B52D9-8F7C-4799-9F8D-7D3CF763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6A1CE-FD0E-4B56-9FAA-5C8ABD15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0F11-C194-4DE7-92BE-2E3A7E2FBE19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5B17B-F331-4BA9-9870-06578CED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F53CC-F21A-4ABF-B465-031B59EB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820-D7E8-493C-9797-2E838B08B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16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B2B9-4BB3-4366-BDE7-A8895AE3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F36B-609B-4D21-A9FA-DB9056DB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F92F-B997-43DC-AEC4-C12BA152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0F11-C194-4DE7-92BE-2E3A7E2FBE19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0EEBF-B171-4E2F-A18A-CF679DFC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0D100-AE4D-4C5E-A280-1B1B8C5D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820-D7E8-493C-9797-2E838B08B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0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C433-4827-43DA-88F2-C6C8D32D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3CD3-1A24-4FDC-936D-40536C008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0583-690F-4CBD-80E5-FF543362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0F11-C194-4DE7-92BE-2E3A7E2FBE19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C73F1-0E4B-4DB3-BC39-F020214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82CA-D6D6-407D-824B-8595ECC5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820-D7E8-493C-9797-2E838B08B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6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5C1F-745A-4D67-9AF4-1FD8928E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C612-543C-427E-AD85-AABE91D7B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3E427-3E3D-4092-92A0-43A7F285F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2F979-044D-463A-BA67-C8817B56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0F11-C194-4DE7-92BE-2E3A7E2FBE19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F7322-7154-4854-BFB1-B43CB17D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4BDDA-C2DA-4A53-B753-B163B4FD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820-D7E8-493C-9797-2E838B08B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0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CECD-C91B-4C2F-B9F3-94DFE514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11688-2F5A-40CF-BEE0-985A9072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0220-0DFE-41F9-AAD0-7B54BB5DC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3667E-C091-4B83-B9BF-DFB3C275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09064-619A-49BE-A117-425A51369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C62D4-0EF1-4031-B1E8-814980BF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0F11-C194-4DE7-92BE-2E3A7E2FBE19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76576-D317-4A4F-BAD0-0C8738F5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39FF4-8FDB-46FE-A841-E474C49F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820-D7E8-493C-9797-2E838B08B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4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9343-7AD6-4342-89BF-DF7BE9D5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179CC-3AF2-4064-9C26-892E8162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0F11-C194-4DE7-92BE-2E3A7E2FBE19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BF5FA-16EF-4BD1-9140-7DDCD5D8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88222-8FA7-447C-B801-0AC58D3C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820-D7E8-493C-9797-2E838B08B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32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D3D46-73A9-4DAC-9190-AC834A54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0F11-C194-4DE7-92BE-2E3A7E2FBE19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2F8C4-8BE7-466D-8E5F-08C4500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DEF64-5A4C-4786-85AA-F321800F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820-D7E8-493C-9797-2E838B08B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6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3B64-1F81-47A9-BEE5-B9BBAB96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8AB7-AD8E-49CE-BA7D-338DD1B3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2ACCD-E5ED-4355-AC63-74D9020F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DC69-97E9-439A-8FD2-D0AF4CB9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0F11-C194-4DE7-92BE-2E3A7E2FBE19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7C80E-C66C-416D-A439-7A2CEFAF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754E2-6281-4417-807D-962F3645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820-D7E8-493C-9797-2E838B08B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7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A476-39B0-46AB-93E1-0F5DAE3A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08F07-0C9B-45E8-BC53-CE49F5A68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9A4B2-3166-4811-93EA-B2141E66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E55BD-3411-4396-9290-F5A14D9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0F11-C194-4DE7-92BE-2E3A7E2FBE19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ECAFF-626F-4CCD-B786-7B38D740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77675-AC39-4AA4-84EE-66AC37A6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820-D7E8-493C-9797-2E838B08B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6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A1D82-2016-466A-AD7B-04D1E026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536B6-7F68-4349-9019-01C68656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263F-1658-49D4-9B25-270D6F182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0F11-C194-4DE7-92BE-2E3A7E2FBE19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C0CBF-CC3E-447D-9062-7EDE7599A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277DA-B977-466E-9649-8305E1735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80820-D7E8-493C-9797-2E838B08B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46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08F3-840E-403C-B133-D6EFCC186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IN" sz="4800" b="1">
                <a:latin typeface="Helvetica Neue"/>
              </a:rPr>
              <a:t>GANs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20F57-CFF3-452D-9E26-C7DEFAE3D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IN" sz="2000"/>
              <a:t>Anshu Pandey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E045-7250-4A75-90F1-E81CC8D3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/>
              <a:t>Cycle GANs Applications - Style Transfer</a:t>
            </a:r>
          </a:p>
        </p:txBody>
      </p:sp>
      <p:pic>
        <p:nvPicPr>
          <p:cNvPr id="7170" name="Picture 2" descr="Example of Style Transfer from Famous Painters to Photographs of Landscapes">
            <a:extLst>
              <a:ext uri="{FF2B5EF4-FFF2-40B4-BE49-F238E27FC236}">
                <a16:creationId xmlns:a16="http://schemas.microsoft.com/office/drawing/2014/main" id="{8C5B7A27-449F-49E6-8F30-A137C75E0B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8" r="1" b="12888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18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B445-85EF-4096-933E-213B35BF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>
                <a:effectLst/>
              </a:rPr>
              <a:t>Object Transfiguration</a:t>
            </a:r>
            <a:endParaRPr lang="en-US" sz="3200"/>
          </a:p>
        </p:txBody>
      </p:sp>
      <p:pic>
        <p:nvPicPr>
          <p:cNvPr id="8194" name="Picture 2" descr="Example of Object Transfiguration from Horses to Zebra and Zebra to Horses">
            <a:extLst>
              <a:ext uri="{FF2B5EF4-FFF2-40B4-BE49-F238E27FC236}">
                <a16:creationId xmlns:a16="http://schemas.microsoft.com/office/drawing/2014/main" id="{D4509535-7DD1-4468-B800-D310609B8B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2" r="5676" b="1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62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4E979-C728-4934-A649-47FD29958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IN" sz="4800" b="1">
                <a:effectLst/>
                <a:latin typeface="Helvetica Neue"/>
              </a:rPr>
              <a:t>Progressive GANs</a:t>
            </a:r>
            <a:endParaRPr lang="en-IN" sz="4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E614FC-2885-43A6-878F-9DD4290E6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IN" sz="2000"/>
              <a:t>Anshu Pandey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EB7C-B139-4E0F-A541-6CC7F2C4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/>
              <a:t>Why PGGANs</a:t>
            </a:r>
            <a:endParaRPr lang="en-IN" dirty="0"/>
          </a:p>
        </p:txBody>
      </p:sp>
      <p:sp>
        <p:nvSpPr>
          <p:cNvPr id="26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DE7A5-5E68-4D16-911E-DF7F0E1E5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Helvetica Neue"/>
              </a:rPr>
              <a:t>GANs are effective at generating sharp images, although they are limited to small image sizes because of model stability.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Helvetica Neue"/>
              </a:rPr>
              <a:t>Progressive growing GAN is a stable approach to training GAN models to generate large high-quality images that involves incrementally increasing the size of the model during training.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Helvetica Neue"/>
              </a:rPr>
              <a:t>Progressive growing GAN models are capable of generating photorealistic synthetic faces and objects at high resolution that are remarkably realistic.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095791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30D95-58ED-4616-A63F-9953677B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Progressive GANs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Gentle Introduction to the Progressive Growing GAN">
            <a:extLst>
              <a:ext uri="{FF2B5EF4-FFF2-40B4-BE49-F238E27FC236}">
                <a16:creationId xmlns:a16="http://schemas.microsoft.com/office/drawing/2014/main" id="{FD22387E-D7B0-4706-B35C-3FB0970C67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r="2" b="2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3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8DF35-1EB9-4A4D-8DCC-B14675F7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Progressive GANs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) The Progressive GAN training process. During training both the... |  Download Scientific Diagram">
            <a:extLst>
              <a:ext uri="{FF2B5EF4-FFF2-40B4-BE49-F238E27FC236}">
                <a16:creationId xmlns:a16="http://schemas.microsoft.com/office/drawing/2014/main" id="{1133061E-4568-4EAD-8C4B-76385FDFD0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" r="22125" b="-1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2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4E979-C728-4934-A649-47FD29958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IN" sz="4800" b="1">
                <a:effectLst/>
                <a:latin typeface="Helvetica Neue"/>
              </a:rPr>
              <a:t>Wasserstein GANs</a:t>
            </a:r>
            <a:endParaRPr lang="en-IN" sz="4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E614FC-2885-43A6-878F-9DD4290E6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IN" sz="2000"/>
              <a:t>Anshu Pandey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7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DAD4-3339-45EA-AE95-5C7DAE19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dirty="0"/>
              <a:t>Issues with DCGANs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0C1A-E1DD-453F-BD2C-73558D254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fontAlgn="base"/>
            <a:r>
              <a:rPr lang="en-US" sz="2400" b="0">
                <a:effectLst/>
                <a:latin typeface="Helvetica Neue"/>
              </a:rPr>
              <a:t>Generative Adversarial Networks, or GANs, are challenging to train.</a:t>
            </a:r>
          </a:p>
          <a:p>
            <a:pPr fontAlgn="base"/>
            <a:r>
              <a:rPr lang="en-US" sz="2400" b="0">
                <a:effectLst/>
                <a:latin typeface="Helvetica Neue"/>
              </a:rPr>
              <a:t>The discriminator model must classify a given input image as real (from the dataset) or fake (generated), and the generator model must generate new and plausible images.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61459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531C-CAF6-42EC-8AF0-738271E2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>
                <a:effectLst/>
              </a:rPr>
              <a:t>What Is a Wasserstein GAN?</a:t>
            </a:r>
            <a:endParaRPr lang="en-US" sz="3200"/>
          </a:p>
        </p:txBody>
      </p:sp>
      <p:pic>
        <p:nvPicPr>
          <p:cNvPr id="15" name="Picture 2" descr="From GAN to WGAN">
            <a:extLst>
              <a:ext uri="{FF2B5EF4-FFF2-40B4-BE49-F238E27FC236}">
                <a16:creationId xmlns:a16="http://schemas.microsoft.com/office/drawing/2014/main" id="{0797AB97-0E7D-4257-BA1C-043E036F57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76" y="261431"/>
            <a:ext cx="9546124" cy="531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58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2D48-55B3-436A-96E8-7CB18BAF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>
                <a:effectLst/>
                <a:latin typeface="Helvetica Neue"/>
              </a:rPr>
              <a:t>Implementation</a:t>
            </a:r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5C81-A5D2-49D2-8B69-4216C64C1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b="0" i="0">
                <a:effectLst/>
                <a:latin typeface="Helvetica Neue"/>
              </a:rPr>
              <a:t>Use a linear activation function in the output layer of the critic model (instead of sigmoid).</a:t>
            </a:r>
          </a:p>
          <a:p>
            <a:r>
              <a:rPr lang="en-US" sz="2400" b="0" i="0">
                <a:effectLst/>
                <a:latin typeface="Helvetica Neue"/>
              </a:rPr>
              <a:t>Use Wasserstein loss to train the critic and generator models that promote larger difference between scores for real and generated images.</a:t>
            </a:r>
          </a:p>
          <a:p>
            <a:r>
              <a:rPr lang="en-US" sz="2400" b="0" i="0">
                <a:effectLst/>
                <a:latin typeface="Helvetica Neue"/>
              </a:rPr>
              <a:t>Constrain critic model weights to a limited range after each mini batch update (e.g. [-0.01,0.01]).</a:t>
            </a:r>
          </a:p>
        </p:txBody>
      </p:sp>
    </p:spTree>
    <p:extLst>
      <p:ext uri="{BB962C8B-B14F-4D97-AF65-F5344CB8AC3E}">
        <p14:creationId xmlns:p14="http://schemas.microsoft.com/office/powerpoint/2010/main" val="108027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2D48-55B3-436A-96E8-7CB18BAF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>
                <a:effectLst/>
                <a:latin typeface="Helvetica Neue"/>
              </a:rPr>
              <a:t>Implementation</a:t>
            </a:r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5C81-A5D2-49D2-8B69-4216C64C1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Helvetica Neue"/>
              </a:rPr>
              <a:t>Update the critic model more times than the generator each iteration (e.g. 5).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Helvetica Neue"/>
              </a:rPr>
              <a:t>Use the RMSProp version of gradient descent with small learning rate and no momentum (e.g. 0.00005).</a:t>
            </a:r>
          </a:p>
        </p:txBody>
      </p:sp>
    </p:spTree>
    <p:extLst>
      <p:ext uri="{BB962C8B-B14F-4D97-AF65-F5344CB8AC3E}">
        <p14:creationId xmlns:p14="http://schemas.microsoft.com/office/powerpoint/2010/main" val="353274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6155-78A8-408D-A9FE-B6969944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>
                <a:effectLst/>
                <a:latin typeface="Helvetica Neue"/>
              </a:rPr>
              <a:t>Wasserstein Loss</a:t>
            </a:r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19B4-76B9-4A16-B998-40C2C62B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Helvetica Neue"/>
              </a:rPr>
              <a:t>Critic Loss = [average critic score on real images] – [average critic score on fake images]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Helvetica Neue"/>
              </a:rPr>
              <a:t>Generator Loss = -[average critic score on fake images]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08884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4E979-C728-4934-A649-47FD29958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IN" sz="4800" b="1">
                <a:effectLst/>
                <a:latin typeface="Helvetica Neue"/>
              </a:rPr>
              <a:t>Cycle GANs</a:t>
            </a:r>
            <a:endParaRPr lang="en-IN" sz="4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E614FC-2885-43A6-878F-9DD4290E6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IN" sz="2000"/>
              <a:t>Anshu Pandey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E1A38-FE5B-4C98-9F0E-7718328C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Cycle GANs</a:t>
            </a:r>
          </a:p>
        </p:txBody>
      </p:sp>
      <p:sp>
        <p:nvSpPr>
          <p:cNvPr id="6148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ycleGAN Project Page">
            <a:extLst>
              <a:ext uri="{FF2B5EF4-FFF2-40B4-BE49-F238E27FC236}">
                <a16:creationId xmlns:a16="http://schemas.microsoft.com/office/drawing/2014/main" id="{D26B45AF-E727-4F8B-BB36-F139EF513B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7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83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GANs</vt:lpstr>
      <vt:lpstr>Wasserstein GANs</vt:lpstr>
      <vt:lpstr>Issues with DCGANs</vt:lpstr>
      <vt:lpstr>What Is a Wasserstein GAN?</vt:lpstr>
      <vt:lpstr>Implementation</vt:lpstr>
      <vt:lpstr>Implementation</vt:lpstr>
      <vt:lpstr>Wasserstein Loss</vt:lpstr>
      <vt:lpstr>Cycle GANs</vt:lpstr>
      <vt:lpstr>Cycle GANs</vt:lpstr>
      <vt:lpstr>Cycle GANs Applications - Style Transfer</vt:lpstr>
      <vt:lpstr>Object Transfiguration</vt:lpstr>
      <vt:lpstr>Progressive GANs</vt:lpstr>
      <vt:lpstr>Why PGGANs</vt:lpstr>
      <vt:lpstr>Progressive GANs</vt:lpstr>
      <vt:lpstr>Progressive GANs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</dc:title>
  <dc:creator>Anshu Pandey</dc:creator>
  <cp:lastModifiedBy>Anshu Pandey</cp:lastModifiedBy>
  <cp:revision>1</cp:revision>
  <dcterms:created xsi:type="dcterms:W3CDTF">2020-10-04T10:03:58Z</dcterms:created>
  <dcterms:modified xsi:type="dcterms:W3CDTF">2020-10-04T10:04:11Z</dcterms:modified>
</cp:coreProperties>
</file>