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2" r:id="rId1"/>
    <p:sldMasterId id="2147483687" r:id="rId2"/>
  </p:sldMasterIdLst>
  <p:notesMasterIdLst>
    <p:notesMasterId r:id="rId21"/>
  </p:notesMasterIdLst>
  <p:sldIdLst>
    <p:sldId id="290" r:id="rId3"/>
    <p:sldId id="329" r:id="rId4"/>
    <p:sldId id="288" r:id="rId5"/>
    <p:sldId id="295" r:id="rId6"/>
    <p:sldId id="296" r:id="rId7"/>
    <p:sldId id="293" r:id="rId8"/>
    <p:sldId id="334" r:id="rId9"/>
    <p:sldId id="331" r:id="rId10"/>
    <p:sldId id="297" r:id="rId11"/>
    <p:sldId id="332" r:id="rId12"/>
    <p:sldId id="294" r:id="rId13"/>
    <p:sldId id="337" r:id="rId14"/>
    <p:sldId id="338" r:id="rId15"/>
    <p:sldId id="339" r:id="rId16"/>
    <p:sldId id="340" r:id="rId17"/>
    <p:sldId id="343" r:id="rId18"/>
    <p:sldId id="344" r:id="rId19"/>
    <p:sldId id="33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7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13600-0C31-481E-ACCB-90C2F2D095CF}" type="datetimeFigureOut">
              <a:rPr lang="en-IN" smtClean="0"/>
              <a:t>01-09-2020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5E8C8-D4DD-42BA-9D5F-40A9890CF31C}" type="slidenum">
              <a:rPr lang="en-IN" smtClean="0"/>
              <a:t>‹#›</a:t>
            </a:fld>
            <a:endParaRPr lang="en-IN"/>
          </a:p>
        </p:txBody>
      </p:sp>
    </p:spTree>
    <p:extLst>
      <p:ext uri="{BB962C8B-B14F-4D97-AF65-F5344CB8AC3E}">
        <p14:creationId xmlns:p14="http://schemas.microsoft.com/office/powerpoint/2010/main" val="637747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149F5A09-BEBF-4337-9635-59EC9C0D6446}" type="datetime1">
              <a:rPr lang="en-US" smtClean="0"/>
              <a:t>9/1/2020</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514399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59D3940-1FD9-415D-9777-6FF773E8EE72}" type="datetime1">
              <a:rPr lang="en-US" smtClean="0"/>
              <a:t>9/1/2020</a:t>
            </a:fld>
            <a:endParaRPr lang="en-US" dirty="0"/>
          </a:p>
        </p:txBody>
      </p:sp>
      <p:sp>
        <p:nvSpPr>
          <p:cNvPr id="5" name="Footer Placeholder 4"/>
          <p:cNvSpPr>
            <a:spLocks noGrp="1"/>
          </p:cNvSpPr>
          <p:nvPr>
            <p:ph type="ftr" sz="quarter" idx="11"/>
          </p:nvPr>
        </p:nvSpPr>
        <p:spPr/>
        <p:txBody>
          <a:bodyPr/>
          <a:lstStyle/>
          <a:p>
            <a:r>
              <a:rPr lang="en-US"/>
              <a:t>Anshu Pandey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46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A551C-B68A-4B97-9696-3A5B5E766617}" type="datetime1">
              <a:rPr lang="en-US" smtClean="0"/>
              <a:t>9/1/2020</a:t>
            </a:fld>
            <a:endParaRPr lang="en-US" dirty="0"/>
          </a:p>
        </p:txBody>
      </p:sp>
      <p:sp>
        <p:nvSpPr>
          <p:cNvPr id="6" name="Footer Placeholder 5"/>
          <p:cNvSpPr>
            <a:spLocks noGrp="1"/>
          </p:cNvSpPr>
          <p:nvPr>
            <p:ph type="ftr" sz="quarter" idx="11"/>
          </p:nvPr>
        </p:nvSpPr>
        <p:spPr/>
        <p:txBody>
          <a:bodyPr/>
          <a:lstStyle/>
          <a:p>
            <a:r>
              <a:rPr lang="en-US"/>
              <a:t>Anshu Pandey</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7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006FC-CE82-46EE-B415-397E77203332}" type="datetime1">
              <a:rPr lang="en-US" smtClean="0"/>
              <a:t>9/1/2020</a:t>
            </a:fld>
            <a:endParaRPr lang="en-US" dirty="0"/>
          </a:p>
        </p:txBody>
      </p:sp>
      <p:sp>
        <p:nvSpPr>
          <p:cNvPr id="5" name="Footer Placeholder 4"/>
          <p:cNvSpPr>
            <a:spLocks noGrp="1"/>
          </p:cNvSpPr>
          <p:nvPr>
            <p:ph type="ftr" sz="quarter" idx="11"/>
          </p:nvPr>
        </p:nvSpPr>
        <p:spPr/>
        <p:txBody>
          <a:bodyPr/>
          <a:lstStyle/>
          <a:p>
            <a:r>
              <a:rPr lang="en-US"/>
              <a:t>Anshu Pandey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9402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A8DA7-EBD5-4841-B7C6-28D58DC29370}" type="datetime1">
              <a:rPr lang="en-US" smtClean="0"/>
              <a:t>9/1/2020</a:t>
            </a:fld>
            <a:endParaRPr lang="en-US" dirty="0"/>
          </a:p>
        </p:txBody>
      </p:sp>
      <p:sp>
        <p:nvSpPr>
          <p:cNvPr id="5" name="Footer Placeholder 4"/>
          <p:cNvSpPr>
            <a:spLocks noGrp="1"/>
          </p:cNvSpPr>
          <p:nvPr>
            <p:ph type="ftr" sz="quarter" idx="11"/>
          </p:nvPr>
        </p:nvSpPr>
        <p:spPr/>
        <p:txBody>
          <a:bodyPr/>
          <a:lstStyle/>
          <a:p>
            <a:r>
              <a:rPr lang="en-US"/>
              <a:t>Anshu Pandey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220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1041DFB-DC42-4E1D-9951-D7C9A3CAA45D}" type="datetime1">
              <a:rPr lang="en-US" smtClean="0"/>
              <a:t>9/1/2020</a:t>
            </a:fld>
            <a:endParaRPr lang="en-US" dirty="0"/>
          </a:p>
        </p:txBody>
      </p:sp>
      <p:sp>
        <p:nvSpPr>
          <p:cNvPr id="5" name="Footer Placeholder 4"/>
          <p:cNvSpPr>
            <a:spLocks noGrp="1"/>
          </p:cNvSpPr>
          <p:nvPr>
            <p:ph type="ftr" sz="quarter" idx="11"/>
          </p:nvPr>
        </p:nvSpPr>
        <p:spPr/>
        <p:txBody>
          <a:bodyPr/>
          <a:lstStyle/>
          <a:p>
            <a:r>
              <a:rPr lang="en-US"/>
              <a:t>Anshu Pandey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193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F49F2-899A-4A26-AF3D-E7C3C406E2EF}" type="datetime1">
              <a:rPr lang="en-US" smtClean="0"/>
              <a:t>9/1/2020</a:t>
            </a:fld>
            <a:endParaRPr lang="en-US" dirty="0"/>
          </a:p>
        </p:txBody>
      </p:sp>
      <p:sp>
        <p:nvSpPr>
          <p:cNvPr id="5" name="Footer Placeholder 4"/>
          <p:cNvSpPr>
            <a:spLocks noGrp="1"/>
          </p:cNvSpPr>
          <p:nvPr>
            <p:ph type="ftr" sz="quarter" idx="11"/>
          </p:nvPr>
        </p:nvSpPr>
        <p:spPr/>
        <p:txBody>
          <a:bodyPr/>
          <a:lstStyle/>
          <a:p>
            <a:r>
              <a:rPr lang="en-US"/>
              <a:t>Anshu Pandey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66774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F70866-9BAF-459A-A267-0CCC653A7E85}" type="datetime1">
              <a:rPr lang="en-US" smtClean="0"/>
              <a:t>9/1/2020</a:t>
            </a:fld>
            <a:endParaRPr lang="en-US" dirty="0"/>
          </a:p>
        </p:txBody>
      </p:sp>
      <p:sp>
        <p:nvSpPr>
          <p:cNvPr id="5" name="Footer Placeholder 4"/>
          <p:cNvSpPr>
            <a:spLocks noGrp="1"/>
          </p:cNvSpPr>
          <p:nvPr>
            <p:ph type="ftr" sz="quarter" idx="11"/>
          </p:nvPr>
        </p:nvSpPr>
        <p:spPr/>
        <p:txBody>
          <a:bodyPr/>
          <a:lstStyle/>
          <a:p>
            <a:r>
              <a:rPr lang="en-US"/>
              <a:t>Anshu Pandey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310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F47D3E-6B84-4318-82EB-5B4338A6B4CA}" type="datetime1">
              <a:rPr lang="en-US" smtClean="0"/>
              <a:t>9/1/2020</a:t>
            </a:fld>
            <a:endParaRPr lang="en-US" dirty="0"/>
          </a:p>
        </p:txBody>
      </p:sp>
      <p:sp>
        <p:nvSpPr>
          <p:cNvPr id="6" name="Footer Placeholder 5"/>
          <p:cNvSpPr>
            <a:spLocks noGrp="1"/>
          </p:cNvSpPr>
          <p:nvPr>
            <p:ph type="ftr" sz="quarter" idx="11"/>
          </p:nvPr>
        </p:nvSpPr>
        <p:spPr/>
        <p:txBody>
          <a:bodyPr/>
          <a:lstStyle/>
          <a:p>
            <a:r>
              <a:rPr lang="en-US"/>
              <a:t>Anshu Pandey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69860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87DB9C-24E0-48BD-8B73-81EB8B85D531}" type="datetime1">
              <a:rPr lang="en-US" smtClean="0"/>
              <a:t>9/1/2020</a:t>
            </a:fld>
            <a:endParaRPr lang="en-US" dirty="0"/>
          </a:p>
        </p:txBody>
      </p:sp>
      <p:sp>
        <p:nvSpPr>
          <p:cNvPr id="8" name="Footer Placeholder 7"/>
          <p:cNvSpPr>
            <a:spLocks noGrp="1"/>
          </p:cNvSpPr>
          <p:nvPr>
            <p:ph type="ftr" sz="quarter" idx="11"/>
          </p:nvPr>
        </p:nvSpPr>
        <p:spPr/>
        <p:txBody>
          <a:bodyPr/>
          <a:lstStyle/>
          <a:p>
            <a:r>
              <a:rPr lang="en-US"/>
              <a:t>Anshu Pandey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2199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D599A-0E51-4AB7-A5DD-637C4DA4E08F}" type="datetime1">
              <a:rPr lang="en-US" smtClean="0"/>
              <a:t>9/1/2020</a:t>
            </a:fld>
            <a:endParaRPr lang="en-US" dirty="0"/>
          </a:p>
        </p:txBody>
      </p:sp>
      <p:sp>
        <p:nvSpPr>
          <p:cNvPr id="4" name="Footer Placeholder 3"/>
          <p:cNvSpPr>
            <a:spLocks noGrp="1"/>
          </p:cNvSpPr>
          <p:nvPr>
            <p:ph type="ftr" sz="quarter" idx="11"/>
          </p:nvPr>
        </p:nvSpPr>
        <p:spPr/>
        <p:txBody>
          <a:bodyPr/>
          <a:lstStyle/>
          <a:p>
            <a:r>
              <a:rPr lang="en-US"/>
              <a:t>Anshu Pandey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46118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8129-3828-4A53-8E6F-4FC9E85DB110}" type="datetime1">
              <a:rPr lang="en-US" smtClean="0"/>
              <a:t>9/1/2020</a:t>
            </a:fld>
            <a:endParaRPr lang="en-US" dirty="0"/>
          </a:p>
        </p:txBody>
      </p:sp>
      <p:sp>
        <p:nvSpPr>
          <p:cNvPr id="3" name="Footer Placeholder 2"/>
          <p:cNvSpPr>
            <a:spLocks noGrp="1"/>
          </p:cNvSpPr>
          <p:nvPr>
            <p:ph type="ftr" sz="quarter" idx="11"/>
          </p:nvPr>
        </p:nvSpPr>
        <p:spPr/>
        <p:txBody>
          <a:bodyPr/>
          <a:lstStyle/>
          <a:p>
            <a:r>
              <a:rPr lang="en-US"/>
              <a:t>Anshu Pandey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4417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339B85-F84B-44ED-BA5C-3A720EF31A29}"/>
              </a:ext>
            </a:extLst>
          </p:cNvPr>
          <p:cNvSpPr/>
          <p:nvPr userDrawn="1"/>
        </p:nvSpPr>
        <p:spPr>
          <a:xfrm>
            <a:off x="0" y="6470704"/>
            <a:ext cx="12192000" cy="387296"/>
          </a:xfrm>
          <a:prstGeom prst="rect">
            <a:avLst/>
          </a:prstGeom>
          <a:solidFill>
            <a:srgbClr val="297FD5"/>
          </a:solidFill>
          <a:ln>
            <a:solidFill>
              <a:srgbClr val="297F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normAutofit/>
          </a:bodyPr>
          <a:lstStyle>
            <a:lvl1pPr>
              <a:defRPr sz="4000" cap="none"/>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EC24CC-5C75-45C3-BE94-A703B048DE82}" type="datetime1">
              <a:rPr lang="en-US" smtClean="0"/>
              <a:t>9/1/2020</a:t>
            </a:fld>
            <a:endParaRPr lang="en-US" dirty="0"/>
          </a:p>
        </p:txBody>
      </p:sp>
      <p:sp>
        <p:nvSpPr>
          <p:cNvPr id="5" name="Footer Placeholder 4"/>
          <p:cNvSpPr>
            <a:spLocks noGrp="1"/>
          </p:cNvSpPr>
          <p:nvPr>
            <p:ph type="ftr" sz="quarter" idx="11"/>
          </p:nvPr>
        </p:nvSpPr>
        <p:spPr/>
        <p:txBody>
          <a:bodyPr/>
          <a:lstStyle/>
          <a:p>
            <a:r>
              <a:rPr lang="en-US"/>
              <a:t>Anshu Pandey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832552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37B8A84-3E79-48AB-91CF-9205D8AA6E90}" type="datetime1">
              <a:rPr lang="en-US" smtClean="0"/>
              <a:t>9/1/2020</a:t>
            </a:fld>
            <a:endParaRPr lang="en-US" dirty="0"/>
          </a:p>
        </p:txBody>
      </p:sp>
      <p:sp>
        <p:nvSpPr>
          <p:cNvPr id="6" name="Footer Placeholder 5"/>
          <p:cNvSpPr>
            <a:spLocks noGrp="1"/>
          </p:cNvSpPr>
          <p:nvPr>
            <p:ph type="ftr" sz="quarter" idx="11"/>
          </p:nvPr>
        </p:nvSpPr>
        <p:spPr/>
        <p:txBody>
          <a:bodyPr/>
          <a:lstStyle/>
          <a:p>
            <a:r>
              <a:rPr lang="en-US"/>
              <a:t>Anshu Pandey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1407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978A33-5CB9-4254-B046-A9BD1C6CBB7C}" type="datetime1">
              <a:rPr lang="en-US" smtClean="0"/>
              <a:t>9/1/2020</a:t>
            </a:fld>
            <a:endParaRPr lang="en-US" dirty="0"/>
          </a:p>
        </p:txBody>
      </p:sp>
      <p:sp>
        <p:nvSpPr>
          <p:cNvPr id="6" name="Footer Placeholder 5"/>
          <p:cNvSpPr>
            <a:spLocks noGrp="1"/>
          </p:cNvSpPr>
          <p:nvPr>
            <p:ph type="ftr" sz="quarter" idx="11"/>
          </p:nvPr>
        </p:nvSpPr>
        <p:spPr/>
        <p:txBody>
          <a:bodyPr/>
          <a:lstStyle/>
          <a:p>
            <a:r>
              <a:rPr lang="en-US"/>
              <a:t>Anshu Pandey</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1439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F26F9-95F5-40A6-ACC4-B02390F930DB}" type="datetime1">
              <a:rPr lang="en-US" smtClean="0"/>
              <a:t>9/1/2020</a:t>
            </a:fld>
            <a:endParaRPr lang="en-US" dirty="0"/>
          </a:p>
        </p:txBody>
      </p:sp>
      <p:sp>
        <p:nvSpPr>
          <p:cNvPr id="5" name="Footer Placeholder 4"/>
          <p:cNvSpPr>
            <a:spLocks noGrp="1"/>
          </p:cNvSpPr>
          <p:nvPr>
            <p:ph type="ftr" sz="quarter" idx="11"/>
          </p:nvPr>
        </p:nvSpPr>
        <p:spPr/>
        <p:txBody>
          <a:bodyPr/>
          <a:lstStyle/>
          <a:p>
            <a:r>
              <a:rPr lang="en-US"/>
              <a:t>Anshu Pandey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35964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E6AA55-E28D-4F61-9A5F-3B8E0300210F}" type="datetime1">
              <a:rPr lang="en-US" smtClean="0"/>
              <a:t>9/1/2020</a:t>
            </a:fld>
            <a:endParaRPr lang="en-US" dirty="0"/>
          </a:p>
        </p:txBody>
      </p:sp>
      <p:sp>
        <p:nvSpPr>
          <p:cNvPr id="5" name="Footer Placeholder 4"/>
          <p:cNvSpPr>
            <a:spLocks noGrp="1"/>
          </p:cNvSpPr>
          <p:nvPr>
            <p:ph type="ftr" sz="quarter" idx="11"/>
          </p:nvPr>
        </p:nvSpPr>
        <p:spPr/>
        <p:txBody>
          <a:bodyPr/>
          <a:lstStyle/>
          <a:p>
            <a:r>
              <a:rPr lang="en-US"/>
              <a:t>Anshu Pandey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055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E0E6-0194-4584-90CB-D8CE95A021EF}"/>
              </a:ext>
            </a:extLst>
          </p:cNvPr>
          <p:cNvSpPr>
            <a:spLocks noGrp="1"/>
          </p:cNvSpPr>
          <p:nvPr>
            <p:ph type="title"/>
          </p:nvPr>
        </p:nvSpPr>
        <p:spPr/>
        <p:txBody>
          <a:bodyPr/>
          <a:lstStyle>
            <a:lvl1pPr>
              <a:defRPr cap="small" baseline="0"/>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9D5DB572-DA85-4323-AE78-67C845C2AB4F}"/>
              </a:ext>
            </a:extLst>
          </p:cNvPr>
          <p:cNvSpPr>
            <a:spLocks noGrp="1"/>
          </p:cNvSpPr>
          <p:nvPr>
            <p:ph type="dt" sz="half" idx="10"/>
          </p:nvPr>
        </p:nvSpPr>
        <p:spPr/>
        <p:txBody>
          <a:bodyPr/>
          <a:lstStyle/>
          <a:p>
            <a:fld id="{28890EAF-7531-471A-9E2B-199168DE5C18}" type="datetime1">
              <a:rPr lang="en-US" smtClean="0"/>
              <a:t>9/1/2020</a:t>
            </a:fld>
            <a:endParaRPr lang="en-US" dirty="0"/>
          </a:p>
        </p:txBody>
      </p:sp>
      <p:sp>
        <p:nvSpPr>
          <p:cNvPr id="4" name="Footer Placeholder 3">
            <a:extLst>
              <a:ext uri="{FF2B5EF4-FFF2-40B4-BE49-F238E27FC236}">
                <a16:creationId xmlns:a16="http://schemas.microsoft.com/office/drawing/2014/main" id="{A786D0A0-221B-4CDD-884F-F1DEFECCDCA9}"/>
              </a:ext>
            </a:extLst>
          </p:cNvPr>
          <p:cNvSpPr>
            <a:spLocks noGrp="1"/>
          </p:cNvSpPr>
          <p:nvPr>
            <p:ph type="ftr" sz="quarter" idx="11"/>
          </p:nvPr>
        </p:nvSpPr>
        <p:spPr/>
        <p:txBody>
          <a:bodyPr/>
          <a:lstStyle/>
          <a:p>
            <a:r>
              <a:rPr lang="en-US"/>
              <a:t>Anshu Pandey</a:t>
            </a:r>
            <a:endParaRPr lang="en-US" dirty="0"/>
          </a:p>
        </p:txBody>
      </p:sp>
      <p:sp>
        <p:nvSpPr>
          <p:cNvPr id="5" name="Slide Number Placeholder 4">
            <a:extLst>
              <a:ext uri="{FF2B5EF4-FFF2-40B4-BE49-F238E27FC236}">
                <a16:creationId xmlns:a16="http://schemas.microsoft.com/office/drawing/2014/main" id="{E6BB6CCB-1E6E-4BFF-BA2E-4B3B135BD9F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a:extLst>
              <a:ext uri="{FF2B5EF4-FFF2-40B4-BE49-F238E27FC236}">
                <a16:creationId xmlns:a16="http://schemas.microsoft.com/office/drawing/2014/main" id="{FE2F524A-73C7-4CED-AC60-8A22229DB05D}"/>
              </a:ext>
            </a:extLst>
          </p:cNvPr>
          <p:cNvSpPr>
            <a:spLocks noGrp="1"/>
          </p:cNvSpPr>
          <p:nvPr>
            <p:ph sz="quarter" idx="13"/>
          </p:nvPr>
        </p:nvSpPr>
        <p:spPr>
          <a:xfrm>
            <a:off x="1023938" y="2222090"/>
            <a:ext cx="9720262" cy="39628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Rectangle 7">
            <a:extLst>
              <a:ext uri="{FF2B5EF4-FFF2-40B4-BE49-F238E27FC236}">
                <a16:creationId xmlns:a16="http://schemas.microsoft.com/office/drawing/2014/main" id="{36E2A21B-83A1-4B2B-8678-2277B2D759A7}"/>
              </a:ext>
            </a:extLst>
          </p:cNvPr>
          <p:cNvSpPr/>
          <p:nvPr userDrawn="1"/>
        </p:nvSpPr>
        <p:spPr>
          <a:xfrm>
            <a:off x="0" y="6312310"/>
            <a:ext cx="12192000" cy="54569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Tree>
    <p:extLst>
      <p:ext uri="{BB962C8B-B14F-4D97-AF65-F5344CB8AC3E}">
        <p14:creationId xmlns:p14="http://schemas.microsoft.com/office/powerpoint/2010/main" val="320718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userDrawn="1"/>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97EE95-DD06-4D1B-B05A-2F1BA1EF204D}" type="datetime1">
              <a:rPr lang="en-US" smtClean="0"/>
              <a:t>9/1/2020</a:t>
            </a:fld>
            <a:endParaRPr lang="en-US" dirty="0"/>
          </a:p>
        </p:txBody>
      </p:sp>
      <p:sp>
        <p:nvSpPr>
          <p:cNvPr id="5" name="Footer Placeholder 4"/>
          <p:cNvSpPr>
            <a:spLocks noGrp="1"/>
          </p:cNvSpPr>
          <p:nvPr>
            <p:ph type="ftr" sz="quarter" idx="11"/>
          </p:nvPr>
        </p:nvSpPr>
        <p:spPr/>
        <p:txBody>
          <a:bodyPr/>
          <a:lstStyle/>
          <a:p>
            <a:r>
              <a:rPr lang="en-US"/>
              <a:t>Anshu Pandey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17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CB14B3-67E1-467A-B937-2787C2860C82}" type="datetime1">
              <a:rPr lang="en-US" smtClean="0"/>
              <a:t>9/1/2020</a:t>
            </a:fld>
            <a:endParaRPr lang="en-US" dirty="0"/>
          </a:p>
        </p:txBody>
      </p:sp>
      <p:sp>
        <p:nvSpPr>
          <p:cNvPr id="5" name="Footer Placeholder 4"/>
          <p:cNvSpPr>
            <a:spLocks noGrp="1"/>
          </p:cNvSpPr>
          <p:nvPr>
            <p:ph type="ftr" sz="quarter" idx="11"/>
          </p:nvPr>
        </p:nvSpPr>
        <p:spPr/>
        <p:txBody>
          <a:bodyPr/>
          <a:lstStyle/>
          <a:p>
            <a:r>
              <a:rPr lang="en-US"/>
              <a:t>Anshu Pandey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455" name="Picture 2" descr="Image result for data science dark">
            <a:extLst>
              <a:ext uri="{FF2B5EF4-FFF2-40B4-BE49-F238E27FC236}">
                <a16:creationId xmlns:a16="http://schemas.microsoft.com/office/drawing/2014/main" id="{8009EDF2-A4C5-40FF-A25B-2955B371CBE4}"/>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4" t="13602" r="24" b="21616"/>
          <a:stretch/>
        </p:blipFill>
        <p:spPr bwMode="auto">
          <a:xfrm>
            <a:off x="0" y="0"/>
            <a:ext cx="12192000" cy="4562764"/>
          </a:xfrm>
          <a:prstGeom prst="rect">
            <a:avLst/>
          </a:prstGeom>
          <a:noFill/>
          <a:extLst>
            <a:ext uri="{909E8E84-426E-40DD-AFC4-6F175D3DCCD1}">
              <a14:hiddenFill xmlns:a14="http://schemas.microsoft.com/office/drawing/2010/main">
                <a:solidFill>
                  <a:srgbClr val="FFFFFF"/>
                </a:solidFill>
              </a14:hiddenFill>
            </a:ext>
          </a:extLst>
        </p:spPr>
      </p:pic>
      <p:sp>
        <p:nvSpPr>
          <p:cNvPr id="457" name="Rectangle 456">
            <a:extLst>
              <a:ext uri="{FF2B5EF4-FFF2-40B4-BE49-F238E27FC236}">
                <a16:creationId xmlns:a16="http://schemas.microsoft.com/office/drawing/2014/main" id="{3E46C9BB-2184-49F6-929C-B63DCCC43EC0}"/>
              </a:ext>
            </a:extLst>
          </p:cNvPr>
          <p:cNvSpPr/>
          <p:nvPr userDrawn="1"/>
        </p:nvSpPr>
        <p:spPr>
          <a:xfrm>
            <a:off x="-1" y="0"/>
            <a:ext cx="12192001" cy="4802909"/>
          </a:xfrm>
          <a:prstGeom prst="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798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9D2D87-0194-4285-AABC-7565C816E1BE}" type="datetime1">
              <a:rPr lang="en-US" smtClean="0"/>
              <a:t>9/1/2020</a:t>
            </a:fld>
            <a:endParaRPr lang="en-US" dirty="0"/>
          </a:p>
        </p:txBody>
      </p:sp>
      <p:sp>
        <p:nvSpPr>
          <p:cNvPr id="6" name="Footer Placeholder 5"/>
          <p:cNvSpPr>
            <a:spLocks noGrp="1"/>
          </p:cNvSpPr>
          <p:nvPr>
            <p:ph type="ftr" sz="quarter" idx="11"/>
          </p:nvPr>
        </p:nvSpPr>
        <p:spPr/>
        <p:txBody>
          <a:bodyPr/>
          <a:lstStyle/>
          <a:p>
            <a:r>
              <a:rPr lang="en-US"/>
              <a:t>Anshu Pandey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0088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E43251-9A74-483B-A0CE-1B0A47664279}" type="datetime1">
              <a:rPr lang="en-US" smtClean="0"/>
              <a:t>9/1/2020</a:t>
            </a:fld>
            <a:endParaRPr lang="en-US" dirty="0"/>
          </a:p>
        </p:txBody>
      </p:sp>
      <p:sp>
        <p:nvSpPr>
          <p:cNvPr id="8" name="Footer Placeholder 7"/>
          <p:cNvSpPr>
            <a:spLocks noGrp="1"/>
          </p:cNvSpPr>
          <p:nvPr>
            <p:ph type="ftr" sz="quarter" idx="11"/>
          </p:nvPr>
        </p:nvSpPr>
        <p:spPr/>
        <p:txBody>
          <a:bodyPr/>
          <a:lstStyle/>
          <a:p>
            <a:r>
              <a:rPr lang="en-US"/>
              <a:t>Anshu Pandey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870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A6C50A-88A5-46BC-8F6C-545B56C58B2F}" type="datetime1">
              <a:rPr lang="en-US" smtClean="0"/>
              <a:t>9/1/2020</a:t>
            </a:fld>
            <a:endParaRPr lang="en-US" dirty="0"/>
          </a:p>
        </p:txBody>
      </p:sp>
      <p:sp>
        <p:nvSpPr>
          <p:cNvPr id="4" name="Footer Placeholder 3"/>
          <p:cNvSpPr>
            <a:spLocks noGrp="1"/>
          </p:cNvSpPr>
          <p:nvPr>
            <p:ph type="ftr" sz="quarter" idx="11"/>
          </p:nvPr>
        </p:nvSpPr>
        <p:spPr/>
        <p:txBody>
          <a:bodyPr/>
          <a:lstStyle/>
          <a:p>
            <a:r>
              <a:rPr lang="en-US"/>
              <a:t>Anshu Pandey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1136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38833-C672-43D0-AE09-C8FECF3518E2}" type="datetime1">
              <a:rPr lang="en-US" smtClean="0"/>
              <a:t>9/1/2020</a:t>
            </a:fld>
            <a:endParaRPr lang="en-US" dirty="0"/>
          </a:p>
        </p:txBody>
      </p:sp>
      <p:sp>
        <p:nvSpPr>
          <p:cNvPr id="3" name="Footer Placeholder 2"/>
          <p:cNvSpPr>
            <a:spLocks noGrp="1"/>
          </p:cNvSpPr>
          <p:nvPr>
            <p:ph type="ftr" sz="quarter" idx="11"/>
          </p:nvPr>
        </p:nvSpPr>
        <p:spPr/>
        <p:txBody>
          <a:bodyPr/>
          <a:lstStyle/>
          <a:p>
            <a:r>
              <a:rPr lang="en-US"/>
              <a:t>Anshu Pandey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6295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CD129D-946B-4971-A6CE-7DF80F3361D7}" type="datetime1">
              <a:rPr lang="en-US" smtClean="0"/>
              <a:t>9/1/2020</a:t>
            </a:fld>
            <a:endParaRPr lang="en-US" dirty="0"/>
          </a:p>
        </p:txBody>
      </p:sp>
      <p:sp>
        <p:nvSpPr>
          <p:cNvPr id="6" name="Footer Placeholder 5"/>
          <p:cNvSpPr>
            <a:spLocks noGrp="1"/>
          </p:cNvSpPr>
          <p:nvPr>
            <p:ph type="ftr" sz="quarter" idx="11"/>
          </p:nvPr>
        </p:nvSpPr>
        <p:spPr/>
        <p:txBody>
          <a:bodyPr/>
          <a:lstStyle/>
          <a:p>
            <a:r>
              <a:rPr lang="en-US"/>
              <a:t>Anshu Pandey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3939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B7CC5E-96DA-4F58-996F-86AAC9A71C39}" type="datetime1">
              <a:rPr lang="en-US" smtClean="0"/>
              <a:t>9/1/2020</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Anshu Pandey</a:t>
            </a:r>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92684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8D341F1-7CAA-4519-8314-E9B13A91AD2F}" type="datetime1">
              <a:rPr lang="en-US" smtClean="0"/>
              <a:t>9/1/2020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Anshu Pandey</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93189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iutOIJt1zVM" TargetMode="Externa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linkedin.com/in/anshupandey/" TargetMode="External"/><Relationship Id="rId2" Type="http://schemas.openxmlformats.org/officeDocument/2006/relationships/image" Target="../media/image14.jp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Dy0hJWltsy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92EA3E-A478-45AF-8BCF-AA318BB56406}"/>
              </a:ext>
            </a:extLst>
          </p:cNvPr>
          <p:cNvSpPr>
            <a:spLocks noGrp="1"/>
          </p:cNvSpPr>
          <p:nvPr>
            <p:ph type="title"/>
          </p:nvPr>
        </p:nvSpPr>
        <p:spPr/>
        <p:txBody>
          <a:bodyPr/>
          <a:lstStyle/>
          <a:p>
            <a:r>
              <a:rPr lang="en-IN" dirty="0"/>
              <a:t>Deep Learning</a:t>
            </a:r>
          </a:p>
        </p:txBody>
      </p:sp>
      <p:sp>
        <p:nvSpPr>
          <p:cNvPr id="5" name="Text Placeholder 4">
            <a:extLst>
              <a:ext uri="{FF2B5EF4-FFF2-40B4-BE49-F238E27FC236}">
                <a16:creationId xmlns:a16="http://schemas.microsoft.com/office/drawing/2014/main" id="{E0C7514F-103F-498E-B864-8F5B1FE5E87C}"/>
              </a:ext>
            </a:extLst>
          </p:cNvPr>
          <p:cNvSpPr>
            <a:spLocks noGrp="1"/>
          </p:cNvSpPr>
          <p:nvPr>
            <p:ph type="body" idx="1"/>
          </p:nvPr>
        </p:nvSpPr>
        <p:spPr/>
        <p:txBody>
          <a:bodyPr/>
          <a:lstStyle/>
          <a:p>
            <a:r>
              <a:rPr lang="en-IN" dirty="0"/>
              <a:t>Anshu Pandey</a:t>
            </a:r>
          </a:p>
        </p:txBody>
      </p:sp>
      <p:sp>
        <p:nvSpPr>
          <p:cNvPr id="2" name="Footer Placeholder 1">
            <a:extLst>
              <a:ext uri="{FF2B5EF4-FFF2-40B4-BE49-F238E27FC236}">
                <a16:creationId xmlns:a16="http://schemas.microsoft.com/office/drawing/2014/main" id="{F70F3D5B-21AD-40E2-B2FA-5C660E700671}"/>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2278765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BAAE-E036-4C8D-932C-448A4AE86ABD}"/>
              </a:ext>
            </a:extLst>
          </p:cNvPr>
          <p:cNvSpPr>
            <a:spLocks noGrp="1"/>
          </p:cNvSpPr>
          <p:nvPr>
            <p:ph type="title"/>
          </p:nvPr>
        </p:nvSpPr>
        <p:spPr>
          <a:xfrm>
            <a:off x="1024128" y="585215"/>
            <a:ext cx="2143945" cy="4938129"/>
          </a:xfrm>
        </p:spPr>
        <p:txBody>
          <a:bodyPr>
            <a:normAutofit/>
          </a:bodyPr>
          <a:lstStyle/>
          <a:p>
            <a:r>
              <a:rPr lang="en-IN" sz="3200" dirty="0"/>
              <a:t>Self Driving Car Simulation using CNN</a:t>
            </a:r>
          </a:p>
        </p:txBody>
      </p:sp>
      <p:pic>
        <p:nvPicPr>
          <p:cNvPr id="4" name="Online Media 3">
            <a:hlinkClick r:id="" action="ppaction://media"/>
            <a:extLst>
              <a:ext uri="{FF2B5EF4-FFF2-40B4-BE49-F238E27FC236}">
                <a16:creationId xmlns:a16="http://schemas.microsoft.com/office/drawing/2014/main" id="{50D6B757-996E-4997-95F5-095176BE51BA}"/>
              </a:ext>
            </a:extLst>
          </p:cNvPr>
          <p:cNvPicPr>
            <a:picLocks noGrp="1" noRot="1" noChangeAspect="1"/>
          </p:cNvPicPr>
          <p:nvPr>
            <p:ph idx="1"/>
            <a:videoFile r:link="rId1"/>
          </p:nvPr>
        </p:nvPicPr>
        <p:blipFill>
          <a:blip r:embed="rId3"/>
          <a:stretch>
            <a:fillRect/>
          </a:stretch>
        </p:blipFill>
        <p:spPr>
          <a:xfrm>
            <a:off x="3659092" y="225101"/>
            <a:ext cx="7655453" cy="5741590"/>
          </a:xfrm>
          <a:prstGeom prst="rect">
            <a:avLst/>
          </a:prstGeom>
        </p:spPr>
      </p:pic>
      <p:sp>
        <p:nvSpPr>
          <p:cNvPr id="5" name="Footer Placeholder 4">
            <a:extLst>
              <a:ext uri="{FF2B5EF4-FFF2-40B4-BE49-F238E27FC236}">
                <a16:creationId xmlns:a16="http://schemas.microsoft.com/office/drawing/2014/main" id="{ACFAFD92-EC29-43FA-9182-E1CBD4E12F83}"/>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2259826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 close up of a logo&#10;&#10;Description generated with high confidence">
            <a:extLst>
              <a:ext uri="{FF2B5EF4-FFF2-40B4-BE49-F238E27FC236}">
                <a16:creationId xmlns:a16="http://schemas.microsoft.com/office/drawing/2014/main" id="{DAFDC8D7-C9ED-47A0-803D-24461CFAEF89}"/>
              </a:ext>
            </a:extLst>
          </p:cNvPr>
          <p:cNvPicPr>
            <a:picLocks noChangeAspect="1"/>
          </p:cNvPicPr>
          <p:nvPr/>
        </p:nvPicPr>
        <p:blipFill rotWithShape="1">
          <a:blip r:embed="rId2">
            <a:duotone>
              <a:prstClr val="black"/>
              <a:schemeClr val="bg2">
                <a:tint val="45000"/>
                <a:satMod val="400000"/>
              </a:schemeClr>
            </a:duotone>
            <a:alphaModFix amt="25000"/>
            <a:extLst>
              <a:ext uri="{BEBA8EAE-BF5A-486C-A8C5-ECC9F3942E4B}">
                <a14:imgProps xmlns:a14="http://schemas.microsoft.com/office/drawing/2010/main">
                  <a14:imgLayer r:embed="rId3">
                    <a14:imgEffect>
                      <a14:colorTemperature colorTemp="11500"/>
                    </a14:imgEffect>
                    <a14:imgEffect>
                      <a14:saturation sat="143000"/>
                    </a14:imgEffect>
                    <a14:imgEffect>
                      <a14:brightnessContrast bright="-91000"/>
                    </a14:imgEffect>
                  </a14:imgLayer>
                </a14:imgProps>
              </a:ext>
            </a:extLst>
          </a:blip>
          <a:srcRect l="14912" r="13532"/>
          <a:stretch/>
        </p:blipFill>
        <p:spPr>
          <a:xfrm>
            <a:off x="20" y="10"/>
            <a:ext cx="12191980" cy="6857990"/>
          </a:xfrm>
          <a:prstGeom prst="rect">
            <a:avLst/>
          </a:prstGeom>
        </p:spPr>
      </p:pic>
      <p:cxnSp>
        <p:nvCxnSpPr>
          <p:cNvPr id="9" name="Straight Connector 8">
            <a:extLst>
              <a:ext uri="{FF2B5EF4-FFF2-40B4-BE49-F238E27FC236}">
                <a16:creationId xmlns:a16="http://schemas.microsoft.com/office/drawing/2014/main" id="{CA6D172C-500C-4261-8699-974108E679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B7F70BE-C400-4DDF-804C-FBB7EF503A32}"/>
              </a:ext>
            </a:extLst>
          </p:cNvPr>
          <p:cNvSpPr>
            <a:spLocks noGrp="1"/>
          </p:cNvSpPr>
          <p:nvPr>
            <p:ph type="title"/>
          </p:nvPr>
        </p:nvSpPr>
        <p:spPr>
          <a:xfrm>
            <a:off x="1024128" y="585216"/>
            <a:ext cx="9720072" cy="1499616"/>
          </a:xfrm>
        </p:spPr>
        <p:txBody>
          <a:bodyPr>
            <a:normAutofit/>
          </a:bodyPr>
          <a:lstStyle/>
          <a:p>
            <a:r>
              <a:rPr lang="en-US">
                <a:solidFill>
                  <a:schemeClr val="tx1"/>
                </a:solidFill>
              </a:rPr>
              <a:t>Inside a Deep Neural Network </a:t>
            </a:r>
            <a:endParaRPr lang="en-IN">
              <a:solidFill>
                <a:schemeClr val="tx1"/>
              </a:solidFill>
            </a:endParaRPr>
          </a:p>
        </p:txBody>
      </p:sp>
      <p:sp>
        <p:nvSpPr>
          <p:cNvPr id="3" name="Content Placeholder 2">
            <a:extLst>
              <a:ext uri="{FF2B5EF4-FFF2-40B4-BE49-F238E27FC236}">
                <a16:creationId xmlns:a16="http://schemas.microsoft.com/office/drawing/2014/main" id="{FFFC3693-8D8C-437D-90AA-D4026CF73535}"/>
              </a:ext>
            </a:extLst>
          </p:cNvPr>
          <p:cNvSpPr>
            <a:spLocks noGrp="1"/>
          </p:cNvSpPr>
          <p:nvPr>
            <p:ph idx="1"/>
          </p:nvPr>
        </p:nvSpPr>
        <p:spPr>
          <a:xfrm>
            <a:off x="1024128" y="2286000"/>
            <a:ext cx="9720071" cy="4023360"/>
          </a:xfrm>
        </p:spPr>
        <p:txBody>
          <a:bodyPr>
            <a:normAutofit/>
          </a:bodyPr>
          <a:lstStyle/>
          <a:p>
            <a:r>
              <a:rPr lang="en-US" dirty="0"/>
              <a:t>A deep neural network combines multiple nonlinear processing layers, using simple elements operating in parallel and inspired by biological nervous systems. </a:t>
            </a:r>
          </a:p>
          <a:p>
            <a:endParaRPr lang="en-US" dirty="0"/>
          </a:p>
          <a:p>
            <a:r>
              <a:rPr lang="en-US" dirty="0"/>
              <a:t>It consists of an input layer, several hidden layers, and an output layer. The layers are interconnected via nodes, or neurons, with each hidden layer using the output of the previous layer as its input. </a:t>
            </a:r>
            <a:endParaRPr lang="en-IN" dirty="0"/>
          </a:p>
        </p:txBody>
      </p:sp>
      <p:sp>
        <p:nvSpPr>
          <p:cNvPr id="5" name="Footer Placeholder 4">
            <a:extLst>
              <a:ext uri="{FF2B5EF4-FFF2-40B4-BE49-F238E27FC236}">
                <a16:creationId xmlns:a16="http://schemas.microsoft.com/office/drawing/2014/main" id="{0101AA55-4438-44ED-BA1A-A32520703EC2}"/>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39546053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descr="https://cdn-images-1.medium.com/max/2000/1*gccuMDV8fXjcvz1RSk4kgQ.png">
            <a:extLst>
              <a:ext uri="{FF2B5EF4-FFF2-40B4-BE49-F238E27FC236}">
                <a16:creationId xmlns:a16="http://schemas.microsoft.com/office/drawing/2014/main" id="{8E28EB57-A8BD-43A6-9D08-1E933F5595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423"/>
          <a:stretch/>
        </p:blipFill>
        <p:spPr bwMode="auto">
          <a:xfrm>
            <a:off x="439937" y="306037"/>
            <a:ext cx="9598798" cy="597885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C8E0FEC-666B-4D5F-976F-56D3FE749307}"/>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366693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cdn-images-1.medium.com/max/2000/1*gccuMDV8fXjcvz1RSk4kgQ.png">
            <a:extLst>
              <a:ext uri="{FF2B5EF4-FFF2-40B4-BE49-F238E27FC236}">
                <a16:creationId xmlns:a16="http://schemas.microsoft.com/office/drawing/2014/main" id="{8E28EB57-A8BD-43A6-9D08-1E933F5595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 t="42246" r="205" b="28882"/>
          <a:stretch/>
        </p:blipFill>
        <p:spPr bwMode="auto">
          <a:xfrm>
            <a:off x="282621" y="727587"/>
            <a:ext cx="11138593" cy="481780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73094302-EA0D-4EFB-B0FC-297DC275F440}"/>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226030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cdn-images-1.medium.com/max/2000/1*gccuMDV8fXjcvz1RSk4kgQ.png">
            <a:extLst>
              <a:ext uri="{FF2B5EF4-FFF2-40B4-BE49-F238E27FC236}">
                <a16:creationId xmlns:a16="http://schemas.microsoft.com/office/drawing/2014/main" id="{8E28EB57-A8BD-43A6-9D08-1E933F5595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 t="71237" r="205" b="-109"/>
          <a:stretch/>
        </p:blipFill>
        <p:spPr bwMode="auto">
          <a:xfrm>
            <a:off x="321949" y="737418"/>
            <a:ext cx="10865813" cy="469981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AA4F2D3-4AB6-4104-9263-F014E7E208EB}"/>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2511826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eep Learning algorithms">
            <a:extLst>
              <a:ext uri="{FF2B5EF4-FFF2-40B4-BE49-F238E27FC236}">
                <a16:creationId xmlns:a16="http://schemas.microsoft.com/office/drawing/2014/main" id="{2ADF9AA7-3468-4E0D-B3CE-EE3F4B3FE6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8993" y="309715"/>
            <a:ext cx="10734013" cy="576146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95B964B-EB9D-4831-9120-E60A9B081C2B}"/>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3280242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cap="none" dirty="0">
                <a:solidFill>
                  <a:schemeClr val="accent2">
                    <a:lumMod val="50000"/>
                  </a:schemeClr>
                </a:solidFill>
                <a:latin typeface="Arial" panose="020B0604020202020204" pitchFamily="34" charset="0"/>
                <a:cs typeface="Arial" panose="020B0604020202020204" pitchFamily="34" charset="0"/>
              </a:rPr>
              <a:t>Use cases</a:t>
            </a:r>
          </a:p>
        </p:txBody>
      </p:sp>
      <p:sp>
        <p:nvSpPr>
          <p:cNvPr id="3" name="Content Placeholder 2"/>
          <p:cNvSpPr>
            <a:spLocks noGrp="1"/>
          </p:cNvSpPr>
          <p:nvPr>
            <p:ph idx="1"/>
          </p:nvPr>
        </p:nvSpPr>
        <p:spPr/>
        <p:txBody>
          <a:bodyPr>
            <a:normAutofit lnSpcReduction="10000"/>
          </a:bodyPr>
          <a:lstStyle/>
          <a:p>
            <a:r>
              <a:rPr lang="en-US" sz="2400" dirty="0">
                <a:latin typeface="Arial" panose="020B0604020202020204" pitchFamily="34" charset="0"/>
                <a:cs typeface="Arial" panose="020B0604020202020204" pitchFamily="34" charset="0"/>
              </a:rPr>
              <a:t> </a:t>
            </a:r>
            <a:r>
              <a:rPr lang="en-US" sz="2400" dirty="0">
                <a:solidFill>
                  <a:srgbClr val="0070C0"/>
                </a:solidFill>
                <a:latin typeface="Arial" panose="020B0604020202020204" pitchFamily="34" charset="0"/>
                <a:cs typeface="Arial" panose="020B0604020202020204" pitchFamily="34" charset="0"/>
              </a:rPr>
              <a:t>Text Processing ( Sensitivity Analysis, Named Entity recognition)</a:t>
            </a:r>
          </a:p>
          <a:p>
            <a:pPr marL="0" indent="0">
              <a:buNone/>
            </a:pPr>
            <a:r>
              <a:rPr lang="en-US" sz="2400" dirty="0">
                <a:latin typeface="Arial" panose="020B0604020202020204" pitchFamily="34" charset="0"/>
                <a:cs typeface="Arial" panose="020B0604020202020204" pitchFamily="34" charset="0"/>
              </a:rPr>
              <a:t>	   - RNTN (Recursive Neural Tensor Network)  OR Recurrent Net</a:t>
            </a:r>
          </a:p>
          <a:p>
            <a:endParaRPr lang="en-US" sz="2400" dirty="0">
              <a:latin typeface="Arial" panose="020B0604020202020204" pitchFamily="34" charset="0"/>
              <a:cs typeface="Arial" panose="020B0604020202020204" pitchFamily="34" charset="0"/>
            </a:endParaRPr>
          </a:p>
          <a:p>
            <a:r>
              <a:rPr lang="en-US" sz="2400" dirty="0">
                <a:solidFill>
                  <a:srgbClr val="0070C0"/>
                </a:solidFill>
                <a:latin typeface="Arial" panose="020B0604020202020204" pitchFamily="34" charset="0"/>
                <a:cs typeface="Arial" panose="020B0604020202020204" pitchFamily="34" charset="0"/>
              </a:rPr>
              <a:t>Image Recognition </a:t>
            </a:r>
            <a:r>
              <a:rPr lang="en-US" sz="2400" dirty="0">
                <a:latin typeface="Arial" panose="020B0604020202020204" pitchFamily="34" charset="0"/>
                <a:cs typeface="Arial" panose="020B0604020202020204" pitchFamily="34" charset="0"/>
              </a:rPr>
              <a:t>– DBN(Deep Belief Network), Convolution Net</a:t>
            </a:r>
          </a:p>
          <a:p>
            <a:pPr marL="0" indent="0">
              <a:buNone/>
            </a:pPr>
            <a:endParaRPr lang="en-US" sz="2400" dirty="0">
              <a:latin typeface="Arial" panose="020B0604020202020204" pitchFamily="34" charset="0"/>
              <a:cs typeface="Arial" panose="020B0604020202020204" pitchFamily="34" charset="0"/>
            </a:endParaRPr>
          </a:p>
          <a:p>
            <a:r>
              <a:rPr lang="en-US" sz="2400" dirty="0">
                <a:solidFill>
                  <a:srgbClr val="0070C0"/>
                </a:solidFill>
                <a:latin typeface="Arial" panose="020B0604020202020204" pitchFamily="34" charset="0"/>
                <a:cs typeface="Arial" panose="020B0604020202020204" pitchFamily="34" charset="0"/>
              </a:rPr>
              <a:t>Object Recognition</a:t>
            </a:r>
            <a:r>
              <a:rPr lang="en-US" sz="2400" dirty="0">
                <a:latin typeface="Arial" panose="020B0604020202020204" pitchFamily="34" charset="0"/>
                <a:cs typeface="Arial" panose="020B0604020202020204" pitchFamily="34" charset="0"/>
              </a:rPr>
              <a:t> – RNTN, Convolution Net </a:t>
            </a:r>
          </a:p>
          <a:p>
            <a:endParaRPr lang="en-US" sz="2400" dirty="0">
              <a:latin typeface="Arial" panose="020B0604020202020204" pitchFamily="34" charset="0"/>
              <a:cs typeface="Arial" panose="020B0604020202020204" pitchFamily="34" charset="0"/>
            </a:endParaRPr>
          </a:p>
          <a:p>
            <a:r>
              <a:rPr lang="en-US" sz="2400" dirty="0">
                <a:solidFill>
                  <a:srgbClr val="0070C0"/>
                </a:solidFill>
                <a:latin typeface="Arial" panose="020B0604020202020204" pitchFamily="34" charset="0"/>
                <a:cs typeface="Arial" panose="020B0604020202020204" pitchFamily="34" charset="0"/>
              </a:rPr>
              <a:t>Speech Recognition   </a:t>
            </a:r>
            <a:r>
              <a:rPr lang="en-US" sz="2400" dirty="0">
                <a:latin typeface="Arial" panose="020B0604020202020204" pitchFamily="34" charset="0"/>
                <a:cs typeface="Arial" panose="020B0604020202020204" pitchFamily="34" charset="0"/>
              </a:rPr>
              <a:t>- Recurrent Net</a:t>
            </a:r>
          </a:p>
        </p:txBody>
      </p:sp>
      <p:sp>
        <p:nvSpPr>
          <p:cNvPr id="4" name="Footer Placeholder 3"/>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1725806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Anshu Pandey</a:t>
            </a:r>
            <a:endParaRPr lang="en-US" dirty="0"/>
          </a:p>
        </p:txBody>
      </p:sp>
      <p:sp>
        <p:nvSpPr>
          <p:cNvPr id="3" name="Rectangle 2"/>
          <p:cNvSpPr/>
          <p:nvPr/>
        </p:nvSpPr>
        <p:spPr>
          <a:xfrm>
            <a:off x="1227734" y="2063248"/>
            <a:ext cx="8404608" cy="369332"/>
          </a:xfrm>
          <a:prstGeom prst="rect">
            <a:avLst/>
          </a:prstGeom>
        </p:spPr>
        <p:txBody>
          <a:bodyPr wrap="none">
            <a:spAutoFit/>
          </a:bodyPr>
          <a:lstStyle/>
          <a:p>
            <a:r>
              <a:rPr lang="en-US" dirty="0"/>
              <a:t>For Projects 							http://cs229.stanford.edu/projects2013.html</a:t>
            </a:r>
          </a:p>
        </p:txBody>
      </p:sp>
      <p:sp>
        <p:nvSpPr>
          <p:cNvPr id="4" name="Rectangle 3"/>
          <p:cNvSpPr/>
          <p:nvPr/>
        </p:nvSpPr>
        <p:spPr>
          <a:xfrm>
            <a:off x="1227734" y="2797344"/>
            <a:ext cx="8259953" cy="369332"/>
          </a:xfrm>
          <a:prstGeom prst="rect">
            <a:avLst/>
          </a:prstGeom>
        </p:spPr>
        <p:txBody>
          <a:bodyPr wrap="none">
            <a:spAutoFit/>
          </a:bodyPr>
          <a:lstStyle/>
          <a:p>
            <a:r>
              <a:rPr lang="en-US" dirty="0"/>
              <a:t>For python Libraries					http://www.lfd.uci.edu/~gohlke/pythonlibs/</a:t>
            </a:r>
          </a:p>
        </p:txBody>
      </p:sp>
      <p:sp>
        <p:nvSpPr>
          <p:cNvPr id="5" name="Rectangle 4"/>
          <p:cNvSpPr/>
          <p:nvPr/>
        </p:nvSpPr>
        <p:spPr>
          <a:xfrm>
            <a:off x="1227734" y="3511294"/>
            <a:ext cx="7836441" cy="369332"/>
          </a:xfrm>
          <a:prstGeom prst="rect">
            <a:avLst/>
          </a:prstGeom>
        </p:spPr>
        <p:txBody>
          <a:bodyPr wrap="none">
            <a:spAutoFit/>
          </a:bodyPr>
          <a:lstStyle/>
          <a:p>
            <a:r>
              <a:rPr lang="en-US" dirty="0"/>
              <a:t>For ML Data							http://archive.ics.uci.edu/ml/index.php</a:t>
            </a:r>
          </a:p>
        </p:txBody>
      </p:sp>
      <p:sp>
        <p:nvSpPr>
          <p:cNvPr id="6" name="Rectangle 5"/>
          <p:cNvSpPr/>
          <p:nvPr/>
        </p:nvSpPr>
        <p:spPr>
          <a:xfrm>
            <a:off x="1227734" y="4225244"/>
            <a:ext cx="6960560" cy="369332"/>
          </a:xfrm>
          <a:prstGeom prst="rect">
            <a:avLst/>
          </a:prstGeom>
        </p:spPr>
        <p:txBody>
          <a:bodyPr wrap="none">
            <a:spAutoFit/>
          </a:bodyPr>
          <a:lstStyle/>
          <a:p>
            <a:r>
              <a:rPr lang="en-US" dirty="0" err="1"/>
              <a:t>Scikit</a:t>
            </a:r>
            <a:r>
              <a:rPr lang="en-US" dirty="0"/>
              <a:t>-Learn							http://scikit-learn.org/stable/</a:t>
            </a:r>
          </a:p>
        </p:txBody>
      </p:sp>
      <p:sp>
        <p:nvSpPr>
          <p:cNvPr id="7" name="Rectangle 6"/>
          <p:cNvSpPr/>
          <p:nvPr/>
        </p:nvSpPr>
        <p:spPr>
          <a:xfrm>
            <a:off x="1227734" y="5004200"/>
            <a:ext cx="8213082" cy="369332"/>
          </a:xfrm>
          <a:prstGeom prst="rect">
            <a:avLst/>
          </a:prstGeom>
        </p:spPr>
        <p:txBody>
          <a:bodyPr wrap="none">
            <a:spAutoFit/>
          </a:bodyPr>
          <a:lstStyle/>
          <a:p>
            <a:r>
              <a:rPr lang="en-US" dirty="0"/>
              <a:t>Data Mining Book 						https://www.amazon.com/dp/0123748569</a:t>
            </a:r>
          </a:p>
        </p:txBody>
      </p:sp>
    </p:spTree>
    <p:extLst>
      <p:ext uri="{BB962C8B-B14F-4D97-AF65-F5344CB8AC3E}">
        <p14:creationId xmlns:p14="http://schemas.microsoft.com/office/powerpoint/2010/main" val="2079234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E194971-2F2D-44B0-8AE6-FF2DCCEE0A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5">
            <a:extLst>
              <a:ext uri="{FF2B5EF4-FFF2-40B4-BE49-F238E27FC236}">
                <a16:creationId xmlns:a16="http://schemas.microsoft.com/office/drawing/2014/main" id="{1FF9A61E-EB11-4C46-82E1-3E00A3B4B4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5E564EB3-35F2-4EFF-87DC-642DC020526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64F47E8-C2CA-43A6-9404-03BADA34D76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9" name="Rectangle 28">
            <a:extLst>
              <a:ext uri="{FF2B5EF4-FFF2-40B4-BE49-F238E27FC236}">
                <a16:creationId xmlns:a16="http://schemas.microsoft.com/office/drawing/2014/main" id="{36A995F0-906C-4573-A739-16EED217D85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31" name="Straight Connector 30">
            <a:extLst>
              <a:ext uri="{FF2B5EF4-FFF2-40B4-BE49-F238E27FC236}">
                <a16:creationId xmlns:a16="http://schemas.microsoft.com/office/drawing/2014/main" id="{C3F5F06D-7250-43A5-9B61-0B7F1FD7E39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7E9942E-93C8-4B24-9978-DBD698E1E4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257E73A6-12C9-4E53-8C65-6BC11CB0AEAD}"/>
              </a:ext>
            </a:extLst>
          </p:cNvPr>
          <p:cNvSpPr>
            <a:spLocks noGrp="1"/>
          </p:cNvSpPr>
          <p:nvPr>
            <p:ph type="title"/>
          </p:nvPr>
        </p:nvSpPr>
        <p:spPr>
          <a:xfrm>
            <a:off x="5590120" y="1105351"/>
            <a:ext cx="5477071" cy="3023981"/>
          </a:xfrm>
        </p:spPr>
        <p:txBody>
          <a:bodyPr vert="horz" lIns="91440" tIns="45720" rIns="91440" bIns="45720" rtlCol="0" anchor="b">
            <a:normAutofit/>
          </a:bodyPr>
          <a:lstStyle/>
          <a:p>
            <a:r>
              <a:rPr lang="en-US" sz="4400" cap="all" spc="200">
                <a:solidFill>
                  <a:schemeClr val="bg1"/>
                </a:solidFill>
              </a:rPr>
              <a:t>Thank you</a:t>
            </a:r>
          </a:p>
        </p:txBody>
      </p:sp>
      <p:sp>
        <p:nvSpPr>
          <p:cNvPr id="3" name="Content Placeholder 2">
            <a:extLst>
              <a:ext uri="{FF2B5EF4-FFF2-40B4-BE49-F238E27FC236}">
                <a16:creationId xmlns:a16="http://schemas.microsoft.com/office/drawing/2014/main" id="{185C4244-795E-47AD-ACCC-EA7C214C8BF0}"/>
              </a:ext>
            </a:extLst>
          </p:cNvPr>
          <p:cNvSpPr>
            <a:spLocks noGrp="1"/>
          </p:cNvSpPr>
          <p:nvPr>
            <p:ph sz="quarter" idx="13"/>
          </p:nvPr>
        </p:nvSpPr>
        <p:spPr>
          <a:xfrm>
            <a:off x="5590120" y="4297556"/>
            <a:ext cx="5477071" cy="1431695"/>
          </a:xfrm>
        </p:spPr>
        <p:txBody>
          <a:bodyPr vert="horz" lIns="91440" tIns="45720" rIns="91440" bIns="45720" rtlCol="0" anchor="t">
            <a:normAutofit/>
          </a:bodyPr>
          <a:lstStyle/>
          <a:p>
            <a:pPr marL="0" indent="0">
              <a:lnSpc>
                <a:spcPct val="100000"/>
              </a:lnSpc>
              <a:spcBef>
                <a:spcPts val="0"/>
              </a:spcBef>
              <a:buNone/>
            </a:pPr>
            <a:r>
              <a:rPr lang="en-US" sz="1600" dirty="0">
                <a:solidFill>
                  <a:schemeClr val="bg1"/>
                </a:solidFill>
              </a:rPr>
              <a:t>Anshu Pandey</a:t>
            </a:r>
          </a:p>
          <a:p>
            <a:pPr marL="0" indent="0">
              <a:lnSpc>
                <a:spcPct val="100000"/>
              </a:lnSpc>
              <a:spcBef>
                <a:spcPts val="0"/>
              </a:spcBef>
              <a:buNone/>
            </a:pPr>
            <a:r>
              <a:rPr lang="en-US" sz="1600" dirty="0">
                <a:solidFill>
                  <a:schemeClr val="bg1"/>
                </a:solidFill>
                <a:hlinkClick r:id="rId3"/>
              </a:rPr>
              <a:t>https://www.linkedin.com/in/anshupandey/</a:t>
            </a:r>
            <a:r>
              <a:rPr lang="en-US" sz="1600" dirty="0">
                <a:solidFill>
                  <a:schemeClr val="bg1"/>
                </a:solidFill>
              </a:rPr>
              <a:t> </a:t>
            </a:r>
          </a:p>
        </p:txBody>
      </p:sp>
      <p:sp>
        <p:nvSpPr>
          <p:cNvPr id="4" name="Footer Placeholder 3">
            <a:extLst>
              <a:ext uri="{FF2B5EF4-FFF2-40B4-BE49-F238E27FC236}">
                <a16:creationId xmlns:a16="http://schemas.microsoft.com/office/drawing/2014/main" id="{797F082F-BA32-4245-8912-2D5443A9B940}"/>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284181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duotone>
              <a:prstClr val="black"/>
              <a:schemeClr val="bg2">
                <a:tint val="45000"/>
                <a:satMod val="400000"/>
              </a:schemeClr>
            </a:duotone>
            <a:alphaModFix amt="25000"/>
            <a:extLst>
              <a:ext uri="{28A0092B-C50C-407E-A947-70E740481C1C}">
                <a14:useLocalDpi xmlns:a14="http://schemas.microsoft.com/office/drawing/2010/main" val="0"/>
              </a:ext>
            </a:extLst>
          </a:blip>
          <a:srcRect t="5199" b="10532"/>
          <a:stretch/>
        </p:blipFill>
        <p:spPr>
          <a:xfrm>
            <a:off x="20" y="10"/>
            <a:ext cx="12191980" cy="6857990"/>
          </a:xfrm>
          <a:prstGeom prst="rect">
            <a:avLst/>
          </a:prstGeom>
        </p:spPr>
      </p:pic>
      <p:sp>
        <p:nvSpPr>
          <p:cNvPr id="4" name="Title 3"/>
          <p:cNvSpPr>
            <a:spLocks noGrp="1"/>
          </p:cNvSpPr>
          <p:nvPr>
            <p:ph type="title"/>
          </p:nvPr>
        </p:nvSpPr>
        <p:spPr>
          <a:xfrm>
            <a:off x="1024128" y="585216"/>
            <a:ext cx="9720072" cy="1499616"/>
          </a:xfrm>
        </p:spPr>
        <p:txBody>
          <a:bodyPr vert="horz" lIns="91440" tIns="45720" rIns="91440" bIns="45720" rtlCol="0" anchor="ctr">
            <a:normAutofit/>
          </a:bodyPr>
          <a:lstStyle/>
          <a:p>
            <a:r>
              <a:rPr lang="en-US">
                <a:solidFill>
                  <a:schemeClr val="tx1"/>
                </a:solidFill>
              </a:rPr>
              <a:t>Agenda </a:t>
            </a:r>
          </a:p>
        </p:txBody>
      </p:sp>
      <p:sp>
        <p:nvSpPr>
          <p:cNvPr id="6" name="TextBox 5"/>
          <p:cNvSpPr txBox="1"/>
          <p:nvPr/>
        </p:nvSpPr>
        <p:spPr>
          <a:xfrm>
            <a:off x="1024128" y="2286000"/>
            <a:ext cx="9720071" cy="4023360"/>
          </a:xfrm>
          <a:prstGeom prst="rect">
            <a:avLst/>
          </a:prstGeom>
        </p:spPr>
        <p:txBody>
          <a:bodyPr vert="horz" lIns="45720" tIns="45720" rIns="45720" bIns="45720" rtlCol="0">
            <a:normAutofit/>
          </a:bodyPr>
          <a:lstStyle/>
          <a:p>
            <a:pPr marL="504217" indent="-504217" defTabSz="914400">
              <a:lnSpc>
                <a:spcPct val="90000"/>
              </a:lnSpc>
              <a:spcAft>
                <a:spcPts val="588"/>
              </a:spcAft>
              <a:buClr>
                <a:schemeClr val="accent3"/>
              </a:buClr>
              <a:buFont typeface="+mj-lt"/>
              <a:buAutoNum type="arabicPeriod"/>
            </a:pPr>
            <a:r>
              <a:rPr lang="en-US" dirty="0"/>
              <a:t>Deep Learning Introduction</a:t>
            </a:r>
          </a:p>
          <a:p>
            <a:pPr marL="504217" indent="-504217" defTabSz="914400">
              <a:lnSpc>
                <a:spcPct val="90000"/>
              </a:lnSpc>
              <a:spcAft>
                <a:spcPts val="588"/>
              </a:spcAft>
              <a:buClr>
                <a:schemeClr val="accent3"/>
              </a:buClr>
              <a:buFont typeface="+mj-lt"/>
              <a:buAutoNum type="arabicPeriod"/>
            </a:pPr>
            <a:r>
              <a:rPr lang="en-US" dirty="0"/>
              <a:t>Deep Learning v/s Machine Learning</a:t>
            </a:r>
          </a:p>
          <a:p>
            <a:pPr marL="504217" indent="-504217" defTabSz="914400">
              <a:lnSpc>
                <a:spcPct val="90000"/>
              </a:lnSpc>
              <a:spcAft>
                <a:spcPts val="588"/>
              </a:spcAft>
              <a:buClr>
                <a:schemeClr val="accent3"/>
              </a:buClr>
              <a:buFont typeface="+mj-lt"/>
              <a:buAutoNum type="arabicPeriod"/>
            </a:pPr>
            <a:r>
              <a:rPr lang="en-US" dirty="0"/>
              <a:t>Convolutional Neural Network </a:t>
            </a:r>
          </a:p>
          <a:p>
            <a:pPr marL="504217" indent="-504217" defTabSz="914400">
              <a:lnSpc>
                <a:spcPct val="90000"/>
              </a:lnSpc>
              <a:spcAft>
                <a:spcPts val="588"/>
              </a:spcAft>
              <a:buClr>
                <a:schemeClr val="accent3"/>
              </a:buClr>
              <a:buFont typeface="+mj-lt"/>
              <a:buAutoNum type="arabicPeriod"/>
            </a:pPr>
            <a:r>
              <a:rPr lang="en-US" dirty="0"/>
              <a:t>Example 1 – MNIST-CNN using </a:t>
            </a:r>
            <a:r>
              <a:rPr lang="en-US" dirty="0" err="1"/>
              <a:t>keras</a:t>
            </a:r>
            <a:endParaRPr lang="en-US" dirty="0"/>
          </a:p>
        </p:txBody>
      </p:sp>
      <p:sp>
        <p:nvSpPr>
          <p:cNvPr id="2" name="Footer Placeholder 1">
            <a:extLst>
              <a:ext uri="{FF2B5EF4-FFF2-40B4-BE49-F238E27FC236}">
                <a16:creationId xmlns:a16="http://schemas.microsoft.com/office/drawing/2014/main" id="{ED594EB4-AE7C-4725-A075-16F0BBF79ADB}"/>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231257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1E579D7-446A-4B79-B0AF-B3C12F6539C5}"/>
              </a:ext>
            </a:extLst>
          </p:cNvPr>
          <p:cNvPicPr>
            <a:picLocks noChangeAspect="1"/>
          </p:cNvPicPr>
          <p:nvPr/>
        </p:nvPicPr>
        <p:blipFill rotWithShape="1">
          <a:blip r:embed="rId2">
            <a:duotone>
              <a:prstClr val="black"/>
              <a:schemeClr val="bg2">
                <a:tint val="45000"/>
                <a:satMod val="400000"/>
              </a:schemeClr>
            </a:duotone>
            <a:alphaModFix amt="25000"/>
          </a:blip>
          <a:srcRect l="29024" r="15865" b="-1"/>
          <a:stretch/>
        </p:blipFill>
        <p:spPr>
          <a:xfrm>
            <a:off x="20" y="10"/>
            <a:ext cx="12191980" cy="6857990"/>
          </a:xfrm>
          <a:prstGeom prst="rect">
            <a:avLst/>
          </a:prstGeom>
        </p:spPr>
      </p:pic>
      <p:cxnSp>
        <p:nvCxnSpPr>
          <p:cNvPr id="14" name="Straight Connector 13">
            <a:extLst>
              <a:ext uri="{FF2B5EF4-FFF2-40B4-BE49-F238E27FC236}">
                <a16:creationId xmlns:a16="http://schemas.microsoft.com/office/drawing/2014/main" id="{CA6D172C-500C-4261-8699-974108E679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030BCA1A-6D84-4B75-9C7B-650BE103FD7A}"/>
              </a:ext>
            </a:extLst>
          </p:cNvPr>
          <p:cNvSpPr>
            <a:spLocks noGrp="1"/>
          </p:cNvSpPr>
          <p:nvPr>
            <p:ph type="title"/>
          </p:nvPr>
        </p:nvSpPr>
        <p:spPr>
          <a:xfrm>
            <a:off x="1024128" y="585216"/>
            <a:ext cx="9720072" cy="1499616"/>
          </a:xfrm>
        </p:spPr>
        <p:txBody>
          <a:bodyPr>
            <a:normAutofit/>
          </a:bodyPr>
          <a:lstStyle/>
          <a:p>
            <a:r>
              <a:rPr lang="en-IN">
                <a:solidFill>
                  <a:schemeClr val="tx1"/>
                </a:solidFill>
              </a:rPr>
              <a:t>What is Deep Learning?</a:t>
            </a:r>
          </a:p>
        </p:txBody>
      </p:sp>
      <p:sp>
        <p:nvSpPr>
          <p:cNvPr id="7" name="Content Placeholder 6">
            <a:extLst>
              <a:ext uri="{FF2B5EF4-FFF2-40B4-BE49-F238E27FC236}">
                <a16:creationId xmlns:a16="http://schemas.microsoft.com/office/drawing/2014/main" id="{13EE362B-3C30-4E82-8A0F-4A5738C6C946}"/>
              </a:ext>
            </a:extLst>
          </p:cNvPr>
          <p:cNvSpPr>
            <a:spLocks noGrp="1"/>
          </p:cNvSpPr>
          <p:nvPr>
            <p:ph idx="1"/>
          </p:nvPr>
        </p:nvSpPr>
        <p:spPr>
          <a:xfrm>
            <a:off x="1024128" y="2286000"/>
            <a:ext cx="9720071" cy="4023360"/>
          </a:xfrm>
        </p:spPr>
        <p:txBody>
          <a:bodyPr>
            <a:normAutofit/>
          </a:bodyPr>
          <a:lstStyle/>
          <a:p>
            <a:r>
              <a:rPr lang="en-US" dirty="0"/>
              <a:t>Deep learning is a type of machine learning in which a model learns to perform classification tasks directly from images, text, or sound. </a:t>
            </a:r>
          </a:p>
          <a:p>
            <a:endParaRPr lang="en-US" dirty="0"/>
          </a:p>
          <a:p>
            <a:r>
              <a:rPr lang="en-US" dirty="0"/>
              <a:t>Deep learning is usually implemented using a neural network architecture. </a:t>
            </a:r>
          </a:p>
          <a:p>
            <a:endParaRPr lang="en-US" dirty="0"/>
          </a:p>
          <a:p>
            <a:r>
              <a:rPr lang="en-US" dirty="0"/>
              <a:t>The term “deep” refers to the number of layers in the network—the more layers, the deeper the network. Traditional neural networks contain only 2 or 3 layers, while deep networks can have hundreds.</a:t>
            </a:r>
            <a:endParaRPr lang="en-IN" dirty="0"/>
          </a:p>
          <a:p>
            <a:endParaRPr lang="en-IN" dirty="0"/>
          </a:p>
        </p:txBody>
      </p:sp>
      <p:sp>
        <p:nvSpPr>
          <p:cNvPr id="2" name="Footer Placeholder 1">
            <a:extLst>
              <a:ext uri="{FF2B5EF4-FFF2-40B4-BE49-F238E27FC236}">
                <a16:creationId xmlns:a16="http://schemas.microsoft.com/office/drawing/2014/main" id="{122F5E73-6C84-4090-8216-3F2C4048F765}"/>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304769606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CBA76EF9-8332-4C55-A238-2CB3201BA13F}"/>
              </a:ext>
            </a:extLst>
          </p:cNvPr>
          <p:cNvPicPr>
            <a:picLocks noChangeAspect="1"/>
          </p:cNvPicPr>
          <p:nvPr/>
        </p:nvPicPr>
        <p:blipFill>
          <a:blip r:embed="rId2"/>
          <a:stretch>
            <a:fillRect/>
          </a:stretch>
        </p:blipFill>
        <p:spPr>
          <a:xfrm>
            <a:off x="4642342" y="929791"/>
            <a:ext cx="6909577" cy="4998417"/>
          </a:xfrm>
          <a:prstGeom prst="rect">
            <a:avLst/>
          </a:prstGeom>
        </p:spPr>
      </p:pic>
      <p:sp>
        <p:nvSpPr>
          <p:cNvPr id="2" name="Title 1">
            <a:extLst>
              <a:ext uri="{FF2B5EF4-FFF2-40B4-BE49-F238E27FC236}">
                <a16:creationId xmlns:a16="http://schemas.microsoft.com/office/drawing/2014/main" id="{230888E9-2280-42F6-803E-5416D492263F}"/>
              </a:ext>
            </a:extLst>
          </p:cNvPr>
          <p:cNvSpPr>
            <a:spLocks noGrp="1"/>
          </p:cNvSpPr>
          <p:nvPr>
            <p:ph type="title"/>
          </p:nvPr>
        </p:nvSpPr>
        <p:spPr>
          <a:xfrm>
            <a:off x="1024128" y="585216"/>
            <a:ext cx="3618214" cy="1499616"/>
          </a:xfrm>
        </p:spPr>
        <p:txBody>
          <a:bodyPr>
            <a:normAutofit/>
          </a:bodyPr>
          <a:lstStyle/>
          <a:p>
            <a:r>
              <a:rPr lang="en-US" sz="2500" dirty="0"/>
              <a:t>What is the Difference Between Deep Learning and Machine Learning?</a:t>
            </a:r>
            <a:endParaRPr lang="en-IN" sz="2500" dirty="0"/>
          </a:p>
        </p:txBody>
      </p:sp>
      <p:sp>
        <p:nvSpPr>
          <p:cNvPr id="3" name="Content Placeholder 2">
            <a:extLst>
              <a:ext uri="{FF2B5EF4-FFF2-40B4-BE49-F238E27FC236}">
                <a16:creationId xmlns:a16="http://schemas.microsoft.com/office/drawing/2014/main" id="{F1F9C5C3-E73F-44D3-BD2E-68EF46B61962}"/>
              </a:ext>
            </a:extLst>
          </p:cNvPr>
          <p:cNvSpPr>
            <a:spLocks noGrp="1"/>
          </p:cNvSpPr>
          <p:nvPr>
            <p:ph idx="1"/>
          </p:nvPr>
        </p:nvSpPr>
        <p:spPr>
          <a:xfrm>
            <a:off x="1024128" y="2286000"/>
            <a:ext cx="3618214" cy="3931920"/>
          </a:xfrm>
        </p:spPr>
        <p:txBody>
          <a:bodyPr>
            <a:normAutofit/>
          </a:bodyPr>
          <a:lstStyle/>
          <a:p>
            <a:r>
              <a:rPr lang="en-US" dirty="0"/>
              <a:t>Deep learning is a subtype of machine learning. With machine learning, you manually extract the relevant features of an image.</a:t>
            </a:r>
          </a:p>
          <a:p>
            <a:r>
              <a:rPr lang="en-US" dirty="0"/>
              <a:t>With deep learning, you feed the raw images directly into a deep neural network that learns the features automatically.</a:t>
            </a:r>
            <a:endParaRPr lang="en-IN" dirty="0"/>
          </a:p>
        </p:txBody>
      </p:sp>
      <p:sp>
        <p:nvSpPr>
          <p:cNvPr id="5" name="Footer Placeholder 4">
            <a:extLst>
              <a:ext uri="{FF2B5EF4-FFF2-40B4-BE49-F238E27FC236}">
                <a16:creationId xmlns:a16="http://schemas.microsoft.com/office/drawing/2014/main" id="{63DB7F36-BC98-4DF2-881E-5E21B63334C4}"/>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329124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CD44-6F2D-49FB-9B8C-FBC9E5A03382}"/>
              </a:ext>
            </a:extLst>
          </p:cNvPr>
          <p:cNvSpPr>
            <a:spLocks noGrp="1"/>
          </p:cNvSpPr>
          <p:nvPr>
            <p:ph type="title"/>
          </p:nvPr>
        </p:nvSpPr>
        <p:spPr/>
        <p:txBody>
          <a:bodyPr/>
          <a:lstStyle/>
          <a:p>
            <a:r>
              <a:rPr lang="en-US" dirty="0"/>
              <a:t>What is the Difference Between Deep Learning and Machine Learning?</a:t>
            </a:r>
            <a:endParaRPr lang="en-IN" dirty="0"/>
          </a:p>
        </p:txBody>
      </p:sp>
      <p:graphicFrame>
        <p:nvGraphicFramePr>
          <p:cNvPr id="4" name="Content Placeholder 3">
            <a:extLst>
              <a:ext uri="{FF2B5EF4-FFF2-40B4-BE49-F238E27FC236}">
                <a16:creationId xmlns:a16="http://schemas.microsoft.com/office/drawing/2014/main" id="{0B18BA8C-D4B2-4C4F-9A14-1A6ABA030153}"/>
              </a:ext>
            </a:extLst>
          </p:cNvPr>
          <p:cNvGraphicFramePr>
            <a:graphicFrameLocks noGrp="1"/>
          </p:cNvGraphicFramePr>
          <p:nvPr>
            <p:ph idx="1"/>
            <p:extLst>
              <p:ext uri="{D42A27DB-BD31-4B8C-83A1-F6EECF244321}">
                <p14:modId xmlns:p14="http://schemas.microsoft.com/office/powerpoint/2010/main" val="824907192"/>
              </p:ext>
            </p:extLst>
          </p:nvPr>
        </p:nvGraphicFramePr>
        <p:xfrm>
          <a:off x="1188205" y="2408903"/>
          <a:ext cx="9815590" cy="3785419"/>
        </p:xfrm>
        <a:graphic>
          <a:graphicData uri="http://schemas.openxmlformats.org/drawingml/2006/table">
            <a:tbl>
              <a:tblPr firstRow="1" bandRow="1">
                <a:tableStyleId>{5C22544A-7EE6-4342-B048-85BDC9FD1C3A}</a:tableStyleId>
              </a:tblPr>
              <a:tblGrid>
                <a:gridCol w="4907795">
                  <a:extLst>
                    <a:ext uri="{9D8B030D-6E8A-4147-A177-3AD203B41FA5}">
                      <a16:colId xmlns:a16="http://schemas.microsoft.com/office/drawing/2014/main" val="3232781758"/>
                    </a:ext>
                  </a:extLst>
                </a:gridCol>
                <a:gridCol w="4907795">
                  <a:extLst>
                    <a:ext uri="{9D8B030D-6E8A-4147-A177-3AD203B41FA5}">
                      <a16:colId xmlns:a16="http://schemas.microsoft.com/office/drawing/2014/main" val="3072489200"/>
                    </a:ext>
                  </a:extLst>
                </a:gridCol>
              </a:tblGrid>
              <a:tr h="654270">
                <a:tc>
                  <a:txBody>
                    <a:bodyPr/>
                    <a:lstStyle/>
                    <a:p>
                      <a:r>
                        <a:rPr lang="en-IN" sz="2200" dirty="0"/>
                        <a:t>Machine Learning</a:t>
                      </a:r>
                    </a:p>
                  </a:txBody>
                  <a:tcPr/>
                </a:tc>
                <a:tc>
                  <a:txBody>
                    <a:bodyPr/>
                    <a:lstStyle/>
                    <a:p>
                      <a:r>
                        <a:rPr lang="en-IN" sz="2200" dirty="0"/>
                        <a:t>Deep Learning</a:t>
                      </a:r>
                    </a:p>
                  </a:txBody>
                  <a:tcPr/>
                </a:tc>
                <a:extLst>
                  <a:ext uri="{0D108BD9-81ED-4DB2-BD59-A6C34878D82A}">
                    <a16:rowId xmlns:a16="http://schemas.microsoft.com/office/drawing/2014/main" val="3346604794"/>
                  </a:ext>
                </a:extLst>
              </a:tr>
              <a:tr h="654270">
                <a:tc>
                  <a:txBody>
                    <a:bodyPr/>
                    <a:lstStyle/>
                    <a:p>
                      <a:r>
                        <a:rPr lang="en-IN" sz="2200" dirty="0"/>
                        <a:t>+ Good results with small datasets</a:t>
                      </a:r>
                    </a:p>
                  </a:txBody>
                  <a:tcPr/>
                </a:tc>
                <a:tc>
                  <a:txBody>
                    <a:bodyPr/>
                    <a:lstStyle/>
                    <a:p>
                      <a:r>
                        <a:rPr lang="en-IN" sz="2200" dirty="0"/>
                        <a:t>- Requires very large data sets</a:t>
                      </a:r>
                    </a:p>
                  </a:txBody>
                  <a:tcPr/>
                </a:tc>
                <a:extLst>
                  <a:ext uri="{0D108BD9-81ED-4DB2-BD59-A6C34878D82A}">
                    <a16:rowId xmlns:a16="http://schemas.microsoft.com/office/drawing/2014/main" val="2534369999"/>
                  </a:ext>
                </a:extLst>
              </a:tr>
              <a:tr h="654270">
                <a:tc>
                  <a:txBody>
                    <a:bodyPr/>
                    <a:lstStyle/>
                    <a:p>
                      <a:r>
                        <a:rPr lang="en-IN" sz="2200" dirty="0"/>
                        <a:t>+ Quick to train a model</a:t>
                      </a:r>
                    </a:p>
                  </a:txBody>
                  <a:tcPr/>
                </a:tc>
                <a:tc>
                  <a:txBody>
                    <a:bodyPr/>
                    <a:lstStyle/>
                    <a:p>
                      <a:r>
                        <a:rPr lang="en-IN" sz="2200" dirty="0"/>
                        <a:t>- Computationally Intensive</a:t>
                      </a:r>
                    </a:p>
                  </a:txBody>
                  <a:tcPr/>
                </a:tc>
                <a:extLst>
                  <a:ext uri="{0D108BD9-81ED-4DB2-BD59-A6C34878D82A}">
                    <a16:rowId xmlns:a16="http://schemas.microsoft.com/office/drawing/2014/main" val="1297649769"/>
                  </a:ext>
                </a:extLst>
              </a:tr>
              <a:tr h="1168339">
                <a:tc>
                  <a:txBody>
                    <a:bodyPr/>
                    <a:lstStyle/>
                    <a:p>
                      <a:r>
                        <a:rPr lang="en-IN" sz="2200" dirty="0"/>
                        <a:t>- Need to try different features and classifiers to achieve best results.</a:t>
                      </a:r>
                    </a:p>
                  </a:txBody>
                  <a:tcPr/>
                </a:tc>
                <a:tc>
                  <a:txBody>
                    <a:bodyPr/>
                    <a:lstStyle/>
                    <a:p>
                      <a:r>
                        <a:rPr lang="en-IN" sz="2200" dirty="0"/>
                        <a:t>+ Learns features and classifiers automatically</a:t>
                      </a:r>
                    </a:p>
                  </a:txBody>
                  <a:tcPr/>
                </a:tc>
                <a:extLst>
                  <a:ext uri="{0D108BD9-81ED-4DB2-BD59-A6C34878D82A}">
                    <a16:rowId xmlns:a16="http://schemas.microsoft.com/office/drawing/2014/main" val="3094963942"/>
                  </a:ext>
                </a:extLst>
              </a:tr>
              <a:tr h="654270">
                <a:tc>
                  <a:txBody>
                    <a:bodyPr/>
                    <a:lstStyle/>
                    <a:p>
                      <a:r>
                        <a:rPr lang="en-IN" sz="2200" dirty="0"/>
                        <a:t>- Accuracy plateaus</a:t>
                      </a:r>
                    </a:p>
                  </a:txBody>
                  <a:tcPr/>
                </a:tc>
                <a:tc>
                  <a:txBody>
                    <a:bodyPr/>
                    <a:lstStyle/>
                    <a:p>
                      <a:r>
                        <a:rPr lang="en-IN" sz="2200" dirty="0"/>
                        <a:t>+ Accuracy is unlimited</a:t>
                      </a:r>
                    </a:p>
                  </a:txBody>
                  <a:tcPr/>
                </a:tc>
                <a:extLst>
                  <a:ext uri="{0D108BD9-81ED-4DB2-BD59-A6C34878D82A}">
                    <a16:rowId xmlns:a16="http://schemas.microsoft.com/office/drawing/2014/main" val="1700662186"/>
                  </a:ext>
                </a:extLst>
              </a:tr>
            </a:tbl>
          </a:graphicData>
        </a:graphic>
      </p:graphicFrame>
      <p:sp>
        <p:nvSpPr>
          <p:cNvPr id="3" name="Footer Placeholder 2">
            <a:extLst>
              <a:ext uri="{FF2B5EF4-FFF2-40B4-BE49-F238E27FC236}">
                <a16:creationId xmlns:a16="http://schemas.microsoft.com/office/drawing/2014/main" id="{B9067FFB-42DD-4718-B440-FA81B229093B}"/>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208460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2D744-FBD2-459C-9475-635F9B31EB4F}"/>
              </a:ext>
            </a:extLst>
          </p:cNvPr>
          <p:cNvSpPr>
            <a:spLocks noGrp="1"/>
          </p:cNvSpPr>
          <p:nvPr>
            <p:ph type="title"/>
          </p:nvPr>
        </p:nvSpPr>
        <p:spPr/>
        <p:txBody>
          <a:bodyPr/>
          <a:lstStyle/>
          <a:p>
            <a:r>
              <a:rPr lang="en-IN" dirty="0"/>
              <a:t>Deep Learning Applications</a:t>
            </a:r>
          </a:p>
        </p:txBody>
      </p:sp>
      <p:sp>
        <p:nvSpPr>
          <p:cNvPr id="3" name="Content Placeholder 2">
            <a:extLst>
              <a:ext uri="{FF2B5EF4-FFF2-40B4-BE49-F238E27FC236}">
                <a16:creationId xmlns:a16="http://schemas.microsoft.com/office/drawing/2014/main" id="{241BC2A3-6081-49C7-860F-81AFBFE9CE5D}"/>
              </a:ext>
            </a:extLst>
          </p:cNvPr>
          <p:cNvSpPr>
            <a:spLocks noGrp="1"/>
          </p:cNvSpPr>
          <p:nvPr>
            <p:ph idx="1"/>
          </p:nvPr>
        </p:nvSpPr>
        <p:spPr/>
        <p:txBody>
          <a:bodyPr>
            <a:normAutofit/>
          </a:bodyPr>
          <a:lstStyle/>
          <a:p>
            <a:r>
              <a:rPr lang="en-US" dirty="0"/>
              <a:t>Deep learning is especially well-suited to identification applications such as face recognition, text translation, voice recognition, and advanced driver assistance systems, including, lane classification and traffic sign recognition.</a:t>
            </a:r>
            <a:endParaRPr lang="en-IN" dirty="0"/>
          </a:p>
          <a:p>
            <a:r>
              <a:rPr lang="en-US" dirty="0"/>
              <a:t>Here are just a few examples of deep learning at work:</a:t>
            </a:r>
          </a:p>
          <a:p>
            <a:pPr>
              <a:buFont typeface="Wingdings" panose="05000000000000000000" pitchFamily="2" charset="2"/>
              <a:buChar char="§"/>
            </a:pPr>
            <a:r>
              <a:rPr lang="en-US" dirty="0"/>
              <a:t>A self-driving vehicle slows down as it approaches a pedestrian crosswalk.</a:t>
            </a:r>
          </a:p>
          <a:p>
            <a:pPr>
              <a:buFont typeface="Wingdings" panose="05000000000000000000" pitchFamily="2" charset="2"/>
              <a:buChar char="§"/>
            </a:pPr>
            <a:r>
              <a:rPr lang="en-US" dirty="0"/>
              <a:t>An ATM rejects a counterfeit bank note.</a:t>
            </a:r>
          </a:p>
          <a:p>
            <a:pPr>
              <a:buFont typeface="Wingdings" panose="05000000000000000000" pitchFamily="2" charset="2"/>
              <a:buChar char="§"/>
            </a:pPr>
            <a:r>
              <a:rPr lang="en-US" dirty="0"/>
              <a:t>A smartphone app gives an instant translation of a foreign street sign.</a:t>
            </a:r>
          </a:p>
        </p:txBody>
      </p:sp>
      <p:sp>
        <p:nvSpPr>
          <p:cNvPr id="4" name="Footer Placeholder 3">
            <a:extLst>
              <a:ext uri="{FF2B5EF4-FFF2-40B4-BE49-F238E27FC236}">
                <a16:creationId xmlns:a16="http://schemas.microsoft.com/office/drawing/2014/main" id="{C6B726CC-E732-4E34-83E4-FF1CC7293D02}"/>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83009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8F12-7140-4925-83E7-83773380FB5F}"/>
              </a:ext>
            </a:extLst>
          </p:cNvPr>
          <p:cNvSpPr>
            <a:spLocks noGrp="1"/>
          </p:cNvSpPr>
          <p:nvPr>
            <p:ph type="title"/>
          </p:nvPr>
        </p:nvSpPr>
        <p:spPr/>
        <p:txBody>
          <a:bodyPr/>
          <a:lstStyle/>
          <a:p>
            <a:endParaRPr lang="en-IN"/>
          </a:p>
        </p:txBody>
      </p:sp>
      <p:pic>
        <p:nvPicPr>
          <p:cNvPr id="4" name="Online Media 3">
            <a:hlinkClick r:id="" action="ppaction://media"/>
            <a:extLst>
              <a:ext uri="{FF2B5EF4-FFF2-40B4-BE49-F238E27FC236}">
                <a16:creationId xmlns:a16="http://schemas.microsoft.com/office/drawing/2014/main" id="{E6B865FE-065C-409D-B893-D66D1EAA968E}"/>
              </a:ext>
            </a:extLst>
          </p:cNvPr>
          <p:cNvPicPr>
            <a:picLocks noGrp="1" noRot="1" noChangeAspect="1"/>
          </p:cNvPicPr>
          <p:nvPr>
            <p:ph idx="1"/>
            <a:videoFile r:link="rId1"/>
          </p:nvPr>
        </p:nvPicPr>
        <p:blipFill>
          <a:blip r:embed="rId3"/>
          <a:stretch>
            <a:fillRect/>
          </a:stretch>
        </p:blipFill>
        <p:spPr>
          <a:xfrm>
            <a:off x="1838036" y="79627"/>
            <a:ext cx="8451273" cy="6338456"/>
          </a:xfrm>
          <a:prstGeom prst="rect">
            <a:avLst/>
          </a:prstGeom>
        </p:spPr>
      </p:pic>
      <p:sp>
        <p:nvSpPr>
          <p:cNvPr id="5" name="Footer Placeholder 4">
            <a:extLst>
              <a:ext uri="{FF2B5EF4-FFF2-40B4-BE49-F238E27FC236}">
                <a16:creationId xmlns:a16="http://schemas.microsoft.com/office/drawing/2014/main" id="{123F8CEB-5EB7-4FD7-8F52-9FE0590613A1}"/>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356180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FD08-5505-4F9E-AFA6-B6BABFA439DC}"/>
              </a:ext>
            </a:extLst>
          </p:cNvPr>
          <p:cNvSpPr>
            <a:spLocks noGrp="1"/>
          </p:cNvSpPr>
          <p:nvPr>
            <p:ph type="title"/>
          </p:nvPr>
        </p:nvSpPr>
        <p:spPr/>
        <p:txBody>
          <a:bodyPr/>
          <a:lstStyle/>
          <a:p>
            <a:r>
              <a:rPr lang="en-IN" dirty="0"/>
              <a:t>Image Captioning</a:t>
            </a:r>
          </a:p>
        </p:txBody>
      </p:sp>
      <p:pic>
        <p:nvPicPr>
          <p:cNvPr id="4" name="Picture 3">
            <a:extLst>
              <a:ext uri="{FF2B5EF4-FFF2-40B4-BE49-F238E27FC236}">
                <a16:creationId xmlns:a16="http://schemas.microsoft.com/office/drawing/2014/main" id="{4E720AA4-69D9-4551-8453-69124B40B24D}"/>
              </a:ext>
            </a:extLst>
          </p:cNvPr>
          <p:cNvPicPr>
            <a:picLocks noChangeAspect="1"/>
          </p:cNvPicPr>
          <p:nvPr/>
        </p:nvPicPr>
        <p:blipFill>
          <a:blip r:embed="rId2"/>
          <a:stretch>
            <a:fillRect/>
          </a:stretch>
        </p:blipFill>
        <p:spPr>
          <a:xfrm>
            <a:off x="0" y="2277665"/>
            <a:ext cx="12192000" cy="3995119"/>
          </a:xfrm>
          <a:prstGeom prst="rect">
            <a:avLst/>
          </a:prstGeom>
        </p:spPr>
      </p:pic>
      <p:sp>
        <p:nvSpPr>
          <p:cNvPr id="5" name="Footer Placeholder 4">
            <a:extLst>
              <a:ext uri="{FF2B5EF4-FFF2-40B4-BE49-F238E27FC236}">
                <a16:creationId xmlns:a16="http://schemas.microsoft.com/office/drawing/2014/main" id="{2DC1C832-2106-4FCC-862F-B79557F90B57}"/>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216360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9D49-581E-4082-B2F5-D6122108164A}"/>
              </a:ext>
            </a:extLst>
          </p:cNvPr>
          <p:cNvSpPr>
            <a:spLocks noGrp="1"/>
          </p:cNvSpPr>
          <p:nvPr>
            <p:ph type="title"/>
          </p:nvPr>
        </p:nvSpPr>
        <p:spPr/>
        <p:txBody>
          <a:bodyPr/>
          <a:lstStyle/>
          <a:p>
            <a:r>
              <a:rPr lang="en-US" dirty="0"/>
              <a:t>Computational Resources for Deep Learning</a:t>
            </a:r>
            <a:endParaRPr lang="en-IN" dirty="0"/>
          </a:p>
        </p:txBody>
      </p:sp>
      <p:sp>
        <p:nvSpPr>
          <p:cNvPr id="3" name="Content Placeholder 2">
            <a:extLst>
              <a:ext uri="{FF2B5EF4-FFF2-40B4-BE49-F238E27FC236}">
                <a16:creationId xmlns:a16="http://schemas.microsoft.com/office/drawing/2014/main" id="{87B1AB35-927E-4900-A21C-34FEB367040F}"/>
              </a:ext>
            </a:extLst>
          </p:cNvPr>
          <p:cNvSpPr>
            <a:spLocks noGrp="1"/>
          </p:cNvSpPr>
          <p:nvPr>
            <p:ph idx="1"/>
          </p:nvPr>
        </p:nvSpPr>
        <p:spPr/>
        <p:txBody>
          <a:bodyPr>
            <a:normAutofit/>
          </a:bodyPr>
          <a:lstStyle/>
          <a:p>
            <a:r>
              <a:rPr lang="en-US" dirty="0"/>
              <a:t>Training a deep learning model can take hours, days, or weeks, depending on the size of the data and the amount of processing power you have available.</a:t>
            </a:r>
          </a:p>
          <a:p>
            <a:endParaRPr lang="en-US" dirty="0"/>
          </a:p>
          <a:p>
            <a:pPr marL="0" indent="0">
              <a:buNone/>
            </a:pPr>
            <a:r>
              <a:rPr lang="en-US" dirty="0"/>
              <a:t>Currently, there are three computation options: CPU-based, </a:t>
            </a:r>
            <a:r>
              <a:rPr lang="en-US" dirty="0" err="1"/>
              <a:t>GPUbased</a:t>
            </a:r>
            <a:r>
              <a:rPr lang="en-US" dirty="0"/>
              <a:t>, and cloud-based.</a:t>
            </a:r>
          </a:p>
          <a:p>
            <a:pPr>
              <a:buFont typeface="Wingdings" panose="05000000000000000000" pitchFamily="2" charset="2"/>
              <a:buChar char="§"/>
            </a:pPr>
            <a:r>
              <a:rPr lang="en-US" dirty="0"/>
              <a:t>CPU-based computation is the simplest and most readily available option. Using CPU-based computation only for simple examples using a pretrained network.</a:t>
            </a:r>
          </a:p>
          <a:p>
            <a:pPr>
              <a:buFont typeface="Wingdings" panose="05000000000000000000" pitchFamily="2" charset="2"/>
              <a:buChar char="§"/>
            </a:pPr>
            <a:r>
              <a:rPr lang="en-US" dirty="0"/>
              <a:t>Using a GPU reduces network training time from days to hours. </a:t>
            </a:r>
          </a:p>
          <a:p>
            <a:pPr>
              <a:buFont typeface="Wingdings" panose="05000000000000000000" pitchFamily="2" charset="2"/>
              <a:buChar char="§"/>
            </a:pPr>
            <a:r>
              <a:rPr lang="en-US" dirty="0"/>
              <a:t>Cloud-based GPU computation means that you don’t have to buy and set up the hardware yourself.</a:t>
            </a:r>
            <a:endParaRPr lang="en-IN" dirty="0"/>
          </a:p>
        </p:txBody>
      </p:sp>
      <p:sp>
        <p:nvSpPr>
          <p:cNvPr id="4" name="Footer Placeholder 3">
            <a:extLst>
              <a:ext uri="{FF2B5EF4-FFF2-40B4-BE49-F238E27FC236}">
                <a16:creationId xmlns:a16="http://schemas.microsoft.com/office/drawing/2014/main" id="{BC07D17D-CE51-4971-868B-5881871DE7D2}"/>
              </a:ext>
            </a:extLst>
          </p:cNvPr>
          <p:cNvSpPr>
            <a:spLocks noGrp="1"/>
          </p:cNvSpPr>
          <p:nvPr>
            <p:ph type="ftr" sz="quarter" idx="11"/>
          </p:nvPr>
        </p:nvSpPr>
        <p:spPr/>
        <p:txBody>
          <a:bodyPr/>
          <a:lstStyle/>
          <a:p>
            <a:r>
              <a:rPr lang="en-US"/>
              <a:t>Anshu Pandey</a:t>
            </a:r>
            <a:endParaRPr lang="en-US" dirty="0"/>
          </a:p>
        </p:txBody>
      </p:sp>
    </p:spTree>
    <p:extLst>
      <p:ext uri="{BB962C8B-B14F-4D97-AF65-F5344CB8AC3E}">
        <p14:creationId xmlns:p14="http://schemas.microsoft.com/office/powerpoint/2010/main" val="20221671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1_Integra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2_Integra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3666</TotalTime>
  <Words>815</Words>
  <Application>Microsoft Office PowerPoint</Application>
  <PresentationFormat>Widescreen</PresentationFormat>
  <Paragraphs>84</Paragraphs>
  <Slides>18</Slides>
  <Notes>1</Notes>
  <HiddenSlides>0</HiddenSlides>
  <MMClips>2</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Calibri Light</vt:lpstr>
      <vt:lpstr>Segoe UI</vt:lpstr>
      <vt:lpstr>Tw Cen MT</vt:lpstr>
      <vt:lpstr>Tw Cen MT Condensed</vt:lpstr>
      <vt:lpstr>Wingdings</vt:lpstr>
      <vt:lpstr>Wingdings 3</vt:lpstr>
      <vt:lpstr>1_Integral</vt:lpstr>
      <vt:lpstr>2_Integral</vt:lpstr>
      <vt:lpstr>Deep Learning</vt:lpstr>
      <vt:lpstr>Agenda </vt:lpstr>
      <vt:lpstr>What is Deep Learning?</vt:lpstr>
      <vt:lpstr>What is the Difference Between Deep Learning and Machine Learning?</vt:lpstr>
      <vt:lpstr>What is the Difference Between Deep Learning and Machine Learning?</vt:lpstr>
      <vt:lpstr>Deep Learning Applications</vt:lpstr>
      <vt:lpstr>PowerPoint Presentation</vt:lpstr>
      <vt:lpstr>Image Captioning</vt:lpstr>
      <vt:lpstr>Computational Resources for Deep Learning</vt:lpstr>
      <vt:lpstr>Self Driving Car Simulation using CNN</vt:lpstr>
      <vt:lpstr>Inside a Deep Neural Network </vt:lpstr>
      <vt:lpstr>PowerPoint Presentation</vt:lpstr>
      <vt:lpstr>PowerPoint Presentation</vt:lpstr>
      <vt:lpstr>PowerPoint Presentation</vt:lpstr>
      <vt:lpstr>PowerPoint Presentation</vt:lpstr>
      <vt:lpstr>Use cases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dc:title>
  <dc:creator>Aashish Pandey</dc:creator>
  <cp:lastModifiedBy>Anshu Pandey</cp:lastModifiedBy>
  <cp:revision>112</cp:revision>
  <dcterms:created xsi:type="dcterms:W3CDTF">2018-01-23T14:07:42Z</dcterms:created>
  <dcterms:modified xsi:type="dcterms:W3CDTF">2020-09-01T09:45:20Z</dcterms:modified>
</cp:coreProperties>
</file>