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3"/>
  </p:notesMasterIdLst>
  <p:sldIdLst>
    <p:sldId id="256" r:id="rId2"/>
    <p:sldId id="257" r:id="rId3"/>
    <p:sldId id="258" r:id="rId4"/>
    <p:sldId id="259" r:id="rId5"/>
    <p:sldId id="260" r:id="rId6"/>
    <p:sldId id="261" r:id="rId7"/>
    <p:sldId id="281" r:id="rId8"/>
    <p:sldId id="263" r:id="rId9"/>
    <p:sldId id="273" r:id="rId10"/>
    <p:sldId id="274" r:id="rId11"/>
    <p:sldId id="275" r:id="rId12"/>
    <p:sldId id="276" r:id="rId13"/>
    <p:sldId id="277" r:id="rId14"/>
    <p:sldId id="278" r:id="rId15"/>
    <p:sldId id="265" r:id="rId16"/>
    <p:sldId id="269" r:id="rId17"/>
    <p:sldId id="270" r:id="rId18"/>
    <p:sldId id="271" r:id="rId19"/>
    <p:sldId id="272" r:id="rId20"/>
    <p:sldId id="280" r:id="rId21"/>
    <p:sldId id="279"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kshat Mehta" initials="AM" lastIdx="1" clrIdx="0">
    <p:extLst>
      <p:ext uri="{19B8F6BF-5375-455C-9EA6-DF929625EA0E}">
        <p15:presenceInfo xmlns:p15="http://schemas.microsoft.com/office/powerpoint/2012/main" userId="a042d77567d4139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8" d="100"/>
          <a:sy n="68" d="100"/>
        </p:scale>
        <p:origin x="616"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0705C-BAF5-204F-B26E-737A538D92F2}" type="datetimeFigureOut">
              <a:rPr lang="en-US" smtClean="0"/>
              <a:t>10/12/2023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F3311A-52A8-F845-B974-781C27F683F0}" type="slidenum">
              <a:rPr lang="en-US" smtClean="0"/>
              <a:t>‹#›</a:t>
            </a:fld>
            <a:endParaRPr lang="en-US"/>
          </a:p>
        </p:txBody>
      </p:sp>
    </p:spTree>
    <p:extLst>
      <p:ext uri="{BB962C8B-B14F-4D97-AF65-F5344CB8AC3E}">
        <p14:creationId xmlns:p14="http://schemas.microsoft.com/office/powerpoint/2010/main" val="23327254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Sequence Diagram</a:t>
            </a:r>
            <a:endParaRPr lang="en-US"/>
          </a:p>
        </p:txBody>
      </p:sp>
      <p:sp>
        <p:nvSpPr>
          <p:cNvPr id="4" name="Slide Number Placeholder 3"/>
          <p:cNvSpPr>
            <a:spLocks noGrp="1"/>
          </p:cNvSpPr>
          <p:nvPr>
            <p:ph type="sldNum" sz="quarter" idx="5"/>
          </p:nvPr>
        </p:nvSpPr>
        <p:spPr/>
        <p:txBody>
          <a:bodyPr/>
          <a:lstStyle/>
          <a:p>
            <a:fld id="{0FF3311A-52A8-F845-B974-781C27F683F0}" type="slidenum">
              <a:rPr lang="en-US" smtClean="0"/>
              <a:t>13</a:t>
            </a:fld>
            <a:endParaRPr lang="en-US"/>
          </a:p>
        </p:txBody>
      </p:sp>
    </p:spTree>
    <p:extLst>
      <p:ext uri="{BB962C8B-B14F-4D97-AF65-F5344CB8AC3E}">
        <p14:creationId xmlns:p14="http://schemas.microsoft.com/office/powerpoint/2010/main" val="14542346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Class Diagram</a:t>
            </a:r>
            <a:endParaRPr lang="en-US"/>
          </a:p>
        </p:txBody>
      </p:sp>
      <p:sp>
        <p:nvSpPr>
          <p:cNvPr id="4" name="Slide Number Placeholder 3"/>
          <p:cNvSpPr>
            <a:spLocks noGrp="1"/>
          </p:cNvSpPr>
          <p:nvPr>
            <p:ph type="sldNum" sz="quarter" idx="5"/>
          </p:nvPr>
        </p:nvSpPr>
        <p:spPr/>
        <p:txBody>
          <a:bodyPr/>
          <a:lstStyle/>
          <a:p>
            <a:fld id="{0FF3311A-52A8-F845-B974-781C27F683F0}" type="slidenum">
              <a:rPr lang="en-US" smtClean="0"/>
              <a:t>14</a:t>
            </a:fld>
            <a:endParaRPr lang="en-US"/>
          </a:p>
        </p:txBody>
      </p:sp>
    </p:spTree>
    <p:extLst>
      <p:ext uri="{BB962C8B-B14F-4D97-AF65-F5344CB8AC3E}">
        <p14:creationId xmlns:p14="http://schemas.microsoft.com/office/powerpoint/2010/main" val="38912903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1A4343B-6C09-479C-9EB6-717925BC4445}" type="datetimeFigureOut">
              <a:rPr lang="en-IN" smtClean="0"/>
              <a:t>12-10-2023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E0D665-378D-4BED-8C06-971B13557845}"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605761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1A4343B-6C09-479C-9EB6-717925BC4445}" type="datetimeFigureOut">
              <a:rPr lang="en-IN" smtClean="0"/>
              <a:t>12-10-2023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E0D665-378D-4BED-8C06-971B13557845}" type="slidenum">
              <a:rPr lang="en-IN" smtClean="0"/>
              <a:t>‹#›</a:t>
            </a:fld>
            <a:endParaRPr lang="en-IN"/>
          </a:p>
        </p:txBody>
      </p:sp>
    </p:spTree>
    <p:extLst>
      <p:ext uri="{BB962C8B-B14F-4D97-AF65-F5344CB8AC3E}">
        <p14:creationId xmlns:p14="http://schemas.microsoft.com/office/powerpoint/2010/main" val="9600906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1A4343B-6C09-479C-9EB6-717925BC4445}" type="datetimeFigureOut">
              <a:rPr lang="en-IN" smtClean="0"/>
              <a:t>12-10-2023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E0D665-378D-4BED-8C06-971B13557845}" type="slidenum">
              <a:rPr lang="en-IN" smtClean="0"/>
              <a:t>‹#›</a:t>
            </a:fld>
            <a:endParaRPr lang="en-IN"/>
          </a:p>
        </p:txBody>
      </p:sp>
    </p:spTree>
    <p:extLst>
      <p:ext uri="{BB962C8B-B14F-4D97-AF65-F5344CB8AC3E}">
        <p14:creationId xmlns:p14="http://schemas.microsoft.com/office/powerpoint/2010/main" val="9006140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1A4343B-6C09-479C-9EB6-717925BC4445}" type="datetimeFigureOut">
              <a:rPr lang="en-IN" smtClean="0"/>
              <a:t>12-10-2023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E0D665-378D-4BED-8C06-971B13557845}" type="slidenum">
              <a:rPr lang="en-IN" smtClean="0"/>
              <a:t>‹#›</a:t>
            </a:fld>
            <a:endParaRPr lang="en-IN"/>
          </a:p>
        </p:txBody>
      </p:sp>
    </p:spTree>
    <p:extLst>
      <p:ext uri="{BB962C8B-B14F-4D97-AF65-F5344CB8AC3E}">
        <p14:creationId xmlns:p14="http://schemas.microsoft.com/office/powerpoint/2010/main" val="34725524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1A4343B-6C09-479C-9EB6-717925BC4445}" type="datetimeFigureOut">
              <a:rPr lang="en-IN" smtClean="0"/>
              <a:t>12-10-2023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E0D665-378D-4BED-8C06-971B13557845}"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994828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1A4343B-6C09-479C-9EB6-717925BC4445}" type="datetimeFigureOut">
              <a:rPr lang="en-IN" smtClean="0"/>
              <a:t>12-10-2023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AE0D665-378D-4BED-8C06-971B13557845}" type="slidenum">
              <a:rPr lang="en-IN" smtClean="0"/>
              <a:t>‹#›</a:t>
            </a:fld>
            <a:endParaRPr lang="en-IN"/>
          </a:p>
        </p:txBody>
      </p:sp>
    </p:spTree>
    <p:extLst>
      <p:ext uri="{BB962C8B-B14F-4D97-AF65-F5344CB8AC3E}">
        <p14:creationId xmlns:p14="http://schemas.microsoft.com/office/powerpoint/2010/main" val="4069134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1A4343B-6C09-479C-9EB6-717925BC4445}" type="datetimeFigureOut">
              <a:rPr lang="en-IN" smtClean="0"/>
              <a:t>12-10-2023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AE0D665-378D-4BED-8C06-971B13557845}" type="slidenum">
              <a:rPr lang="en-IN" smtClean="0"/>
              <a:t>‹#›</a:t>
            </a:fld>
            <a:endParaRPr lang="en-IN"/>
          </a:p>
        </p:txBody>
      </p:sp>
    </p:spTree>
    <p:extLst>
      <p:ext uri="{BB962C8B-B14F-4D97-AF65-F5344CB8AC3E}">
        <p14:creationId xmlns:p14="http://schemas.microsoft.com/office/powerpoint/2010/main" val="38878504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1A4343B-6C09-479C-9EB6-717925BC4445}" type="datetimeFigureOut">
              <a:rPr lang="en-IN" smtClean="0"/>
              <a:t>12-10-2023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AE0D665-378D-4BED-8C06-971B13557845}" type="slidenum">
              <a:rPr lang="en-IN" smtClean="0"/>
              <a:t>‹#›</a:t>
            </a:fld>
            <a:endParaRPr lang="en-IN"/>
          </a:p>
        </p:txBody>
      </p:sp>
    </p:spTree>
    <p:extLst>
      <p:ext uri="{BB962C8B-B14F-4D97-AF65-F5344CB8AC3E}">
        <p14:creationId xmlns:p14="http://schemas.microsoft.com/office/powerpoint/2010/main" val="24495305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31A4343B-6C09-479C-9EB6-717925BC4445}" type="datetimeFigureOut">
              <a:rPr lang="en-IN" smtClean="0"/>
              <a:t>12-10-2023</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8AE0D665-378D-4BED-8C06-971B13557845}" type="slidenum">
              <a:rPr lang="en-IN" smtClean="0"/>
              <a:t>‹#›</a:t>
            </a:fld>
            <a:endParaRPr lang="en-IN"/>
          </a:p>
        </p:txBody>
      </p:sp>
    </p:spTree>
    <p:extLst>
      <p:ext uri="{BB962C8B-B14F-4D97-AF65-F5344CB8AC3E}">
        <p14:creationId xmlns:p14="http://schemas.microsoft.com/office/powerpoint/2010/main" val="4487275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1A4343B-6C09-479C-9EB6-717925BC4445}" type="datetimeFigureOut">
              <a:rPr lang="en-IN" smtClean="0"/>
              <a:t>12-10-2023</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8AE0D665-378D-4BED-8C06-971B13557845}" type="slidenum">
              <a:rPr lang="en-IN" smtClean="0"/>
              <a:t>‹#›</a:t>
            </a:fld>
            <a:endParaRPr lang="en-IN"/>
          </a:p>
        </p:txBody>
      </p:sp>
    </p:spTree>
    <p:extLst>
      <p:ext uri="{BB962C8B-B14F-4D97-AF65-F5344CB8AC3E}">
        <p14:creationId xmlns:p14="http://schemas.microsoft.com/office/powerpoint/2010/main" val="11096676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1A4343B-6C09-479C-9EB6-717925BC4445}" type="datetimeFigureOut">
              <a:rPr lang="en-IN" smtClean="0"/>
              <a:t>12-10-2023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AE0D665-378D-4BED-8C06-971B13557845}" type="slidenum">
              <a:rPr lang="en-IN" smtClean="0"/>
              <a:t>‹#›</a:t>
            </a:fld>
            <a:endParaRPr lang="en-IN"/>
          </a:p>
        </p:txBody>
      </p:sp>
    </p:spTree>
    <p:extLst>
      <p:ext uri="{BB962C8B-B14F-4D97-AF65-F5344CB8AC3E}">
        <p14:creationId xmlns:p14="http://schemas.microsoft.com/office/powerpoint/2010/main" val="38554256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31A4343B-6C09-479C-9EB6-717925BC4445}" type="datetimeFigureOut">
              <a:rPr lang="en-IN" smtClean="0"/>
              <a:t>12-10-2023</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8AE0D665-378D-4BED-8C06-971B13557845}"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85534085"/>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hyperlink" Target="https://www.researchgate.net/publication/282185969_Game_Design_Research" TargetMode="External"/><Relationship Id="rId2" Type="http://schemas.openxmlformats.org/officeDocument/2006/relationships/hyperlink" Target="https://www.researchgate.net/publication/224603701_Modeling_player_experience_in_Super_Mario_Bros"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EBEFEE5C-00BE-4987-AED3-30576A2F46F9}"/>
              </a:ext>
            </a:extLst>
          </p:cNvPr>
          <p:cNvSpPr>
            <a:spLocks noGrp="1"/>
          </p:cNvSpPr>
          <p:nvPr>
            <p:ph type="body" idx="4294967295"/>
          </p:nvPr>
        </p:nvSpPr>
        <p:spPr>
          <a:xfrm>
            <a:off x="1414509" y="3032541"/>
            <a:ext cx="10058400" cy="1143000"/>
          </a:xfrm>
        </p:spPr>
        <p:txBody>
          <a:bodyPr>
            <a:noAutofit/>
          </a:bodyPr>
          <a:lstStyle/>
          <a:p>
            <a:pPr marL="0" lvl="0" indent="0" algn="ctr" rtl="0">
              <a:spcBef>
                <a:spcPts val="0"/>
              </a:spcBef>
              <a:spcAft>
                <a:spcPts val="0"/>
              </a:spcAft>
              <a:buNone/>
            </a:pPr>
            <a:r>
              <a:rPr lang="en-IN" sz="3600" b="1" dirty="0" smtClean="0">
                <a:latin typeface="Times New Roman"/>
                <a:ea typeface="Times New Roman"/>
                <a:cs typeface="Times New Roman"/>
                <a:sym typeface="Times New Roman"/>
              </a:rPr>
              <a:t>IT </a:t>
            </a:r>
            <a:r>
              <a:rPr lang="en-IN" sz="3600" b="1" dirty="0">
                <a:latin typeface="Times New Roman"/>
                <a:ea typeface="Times New Roman"/>
                <a:cs typeface="Times New Roman"/>
                <a:sym typeface="Times New Roman"/>
              </a:rPr>
              <a:t>Engineering Department</a:t>
            </a:r>
          </a:p>
          <a:p>
            <a:pPr marL="0" lvl="0" indent="0" algn="ctr" rtl="0">
              <a:spcBef>
                <a:spcPts val="0"/>
              </a:spcBef>
              <a:spcAft>
                <a:spcPts val="0"/>
              </a:spcAft>
              <a:buClr>
                <a:schemeClr val="dk1"/>
              </a:buClr>
              <a:buSzPts val="1100"/>
              <a:buFont typeface="Arial"/>
              <a:buNone/>
            </a:pPr>
            <a:r>
              <a:rPr lang="en-IN" sz="3200" dirty="0" err="1" smtClean="0">
                <a:latin typeface="Times New Roman"/>
                <a:ea typeface="Times New Roman"/>
                <a:cs typeface="Times New Roman"/>
                <a:sym typeface="Times New Roman"/>
              </a:rPr>
              <a:t>Finolex</a:t>
            </a:r>
            <a:r>
              <a:rPr lang="en-IN" sz="3200" dirty="0" smtClean="0">
                <a:latin typeface="Times New Roman"/>
                <a:ea typeface="Times New Roman"/>
                <a:cs typeface="Times New Roman"/>
                <a:sym typeface="Times New Roman"/>
              </a:rPr>
              <a:t> Academy of Management and Technology</a:t>
            </a:r>
            <a:endParaRPr lang="en-IN" sz="3200" dirty="0">
              <a:latin typeface="Times New Roman"/>
              <a:ea typeface="Times New Roman"/>
              <a:cs typeface="Times New Roman"/>
              <a:sym typeface="Times New Roman"/>
            </a:endParaRPr>
          </a:p>
          <a:p>
            <a:pPr marL="0" indent="0" algn="ctr">
              <a:spcBef>
                <a:spcPts val="0"/>
              </a:spcBef>
              <a:spcAft>
                <a:spcPts val="0"/>
              </a:spcAft>
              <a:buClr>
                <a:schemeClr val="dk1"/>
              </a:buClr>
              <a:buSzPts val="1100"/>
              <a:buNone/>
            </a:pPr>
            <a:r>
              <a:rPr lang="en-IN" sz="2400" b="1" dirty="0" smtClean="0">
                <a:latin typeface="Times New Roman"/>
                <a:ea typeface="Times New Roman"/>
                <a:cs typeface="Times New Roman"/>
                <a:sym typeface="Times New Roman"/>
              </a:rPr>
              <a:t>UNIVERSITY </a:t>
            </a:r>
            <a:r>
              <a:rPr lang="en-IN" sz="2400" b="1" dirty="0">
                <a:latin typeface="Times New Roman"/>
                <a:ea typeface="Times New Roman"/>
                <a:cs typeface="Times New Roman"/>
                <a:sym typeface="Times New Roman"/>
              </a:rPr>
              <a:t>OF MUMBAI</a:t>
            </a:r>
          </a:p>
          <a:p>
            <a:pPr marL="0" lvl="0" indent="0" algn="ctr" rtl="0">
              <a:spcBef>
                <a:spcPts val="0"/>
              </a:spcBef>
              <a:spcAft>
                <a:spcPts val="0"/>
              </a:spcAft>
              <a:buNone/>
            </a:pPr>
            <a:r>
              <a:rPr lang="en-IN" sz="3200" dirty="0">
                <a:latin typeface="Times New Roman"/>
                <a:ea typeface="Times New Roman"/>
                <a:cs typeface="Times New Roman"/>
                <a:sym typeface="Times New Roman"/>
              </a:rPr>
              <a:t>Academic Year</a:t>
            </a:r>
          </a:p>
          <a:p>
            <a:pPr marL="0" lvl="0" indent="0" algn="ctr" rtl="0">
              <a:spcBef>
                <a:spcPts val="0"/>
              </a:spcBef>
              <a:spcAft>
                <a:spcPts val="0"/>
              </a:spcAft>
              <a:buNone/>
            </a:pPr>
            <a:r>
              <a:rPr lang="en-IN" sz="3200" dirty="0">
                <a:latin typeface="Times New Roman"/>
                <a:ea typeface="Times New Roman"/>
                <a:cs typeface="Times New Roman"/>
                <a:sym typeface="Times New Roman"/>
              </a:rPr>
              <a:t> </a:t>
            </a:r>
            <a:r>
              <a:rPr lang="en-IN" sz="3200" b="1" dirty="0" smtClean="0">
                <a:latin typeface="Times New Roman"/>
                <a:ea typeface="Times New Roman"/>
                <a:cs typeface="Times New Roman"/>
                <a:sym typeface="Times New Roman"/>
              </a:rPr>
              <a:t>2023-2024</a:t>
            </a:r>
            <a:endParaRPr lang="en-IN" sz="3200" b="1" dirty="0"/>
          </a:p>
        </p:txBody>
      </p:sp>
      <p:cxnSp>
        <p:nvCxnSpPr>
          <p:cNvPr id="5" name="Straight Arrow Connector 4"/>
          <p:cNvCxnSpPr/>
          <p:nvPr/>
        </p:nvCxnSpPr>
        <p:spPr>
          <a:xfrm>
            <a:off x="6155703" y="1781666"/>
            <a:ext cx="914400" cy="914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8" name="image2.png"/>
          <p:cNvPicPr/>
          <p:nvPr/>
        </p:nvPicPr>
        <p:blipFill>
          <a:blip r:embed="rId2"/>
          <a:srcRect/>
          <a:stretch>
            <a:fillRect/>
          </a:stretch>
        </p:blipFill>
        <p:spPr>
          <a:xfrm>
            <a:off x="5411474" y="370006"/>
            <a:ext cx="2064470" cy="2326060"/>
          </a:xfrm>
          <a:prstGeom prst="rect">
            <a:avLst/>
          </a:prstGeom>
          <a:ln/>
        </p:spPr>
      </p:pic>
    </p:spTree>
    <p:extLst>
      <p:ext uri="{BB962C8B-B14F-4D97-AF65-F5344CB8AC3E}">
        <p14:creationId xmlns:p14="http://schemas.microsoft.com/office/powerpoint/2010/main" val="13361142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D4C95B1-39B8-4F93-B914-DFD2DCFAC8C7}"/>
              </a:ext>
            </a:extLst>
          </p:cNvPr>
          <p:cNvSpPr txBox="1"/>
          <p:nvPr/>
        </p:nvSpPr>
        <p:spPr>
          <a:xfrm>
            <a:off x="5638800" y="2971800"/>
            <a:ext cx="914400" cy="914400"/>
          </a:xfrm>
          <a:prstGeom prst="rect">
            <a:avLst/>
          </a:prstGeom>
          <a:noFill/>
        </p:spPr>
        <p:txBody>
          <a:bodyPr wrap="square" rtlCol="0">
            <a:spAutoFit/>
          </a:bodyPr>
          <a:lstStyle/>
          <a:p>
            <a:endParaRPr lang="en-IN" dirty="0"/>
          </a:p>
        </p:txBody>
      </p:sp>
      <p:sp>
        <p:nvSpPr>
          <p:cNvPr id="6" name="TextBox 5">
            <a:extLst>
              <a:ext uri="{FF2B5EF4-FFF2-40B4-BE49-F238E27FC236}">
                <a16:creationId xmlns:a16="http://schemas.microsoft.com/office/drawing/2014/main" id="{08792CFD-34ED-46CC-AEF6-3726F1F837A8}"/>
              </a:ext>
            </a:extLst>
          </p:cNvPr>
          <p:cNvSpPr txBox="1"/>
          <p:nvPr/>
        </p:nvSpPr>
        <p:spPr>
          <a:xfrm>
            <a:off x="2210540" y="408373"/>
            <a:ext cx="8052046" cy="369332"/>
          </a:xfrm>
          <a:prstGeom prst="rect">
            <a:avLst/>
          </a:prstGeom>
          <a:noFill/>
        </p:spPr>
        <p:txBody>
          <a:bodyPr wrap="square" rtlCol="0">
            <a:spAutoFit/>
          </a:bodyPr>
          <a:lstStyle/>
          <a:p>
            <a:r>
              <a:rPr lang="en-US" dirty="0"/>
              <a:t>DFD Level “1”</a:t>
            </a:r>
            <a:endParaRPr lang="en-IN" dirty="0"/>
          </a:p>
        </p:txBody>
      </p:sp>
      <p:pic>
        <p:nvPicPr>
          <p:cNvPr id="5" name="Picture 4">
            <a:extLst>
              <a:ext uri="{FF2B5EF4-FFF2-40B4-BE49-F238E27FC236}">
                <a16:creationId xmlns:a16="http://schemas.microsoft.com/office/drawing/2014/main" id="{081B9AD0-1BAC-B7F6-4622-53FECDEBF6C3}"/>
              </a:ext>
            </a:extLst>
          </p:cNvPr>
          <p:cNvPicPr>
            <a:picLocks noChangeAspect="1"/>
          </p:cNvPicPr>
          <p:nvPr/>
        </p:nvPicPr>
        <p:blipFill rotWithShape="1">
          <a:blip r:embed="rId2">
            <a:extLst>
              <a:ext uri="{28A0092B-C50C-407E-A947-70E740481C1C}">
                <a14:useLocalDpi xmlns:a14="http://schemas.microsoft.com/office/drawing/2010/main" val="0"/>
              </a:ext>
            </a:extLst>
          </a:blip>
          <a:srcRect l="9118" t="18693" r="22720" b="14249"/>
          <a:stretch/>
        </p:blipFill>
        <p:spPr>
          <a:xfrm>
            <a:off x="1940859" y="1129552"/>
            <a:ext cx="8310282" cy="4598895"/>
          </a:xfrm>
          <a:prstGeom prst="rect">
            <a:avLst/>
          </a:prstGeom>
        </p:spPr>
      </p:pic>
    </p:spTree>
    <p:extLst>
      <p:ext uri="{BB962C8B-B14F-4D97-AF65-F5344CB8AC3E}">
        <p14:creationId xmlns:p14="http://schemas.microsoft.com/office/powerpoint/2010/main" val="4107744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41A38CEA-F319-42B8-9EFA-DA5453964023}"/>
              </a:ext>
            </a:extLst>
          </p:cNvPr>
          <p:cNvSpPr txBox="1"/>
          <p:nvPr/>
        </p:nvSpPr>
        <p:spPr>
          <a:xfrm>
            <a:off x="1216239" y="79899"/>
            <a:ext cx="2325951" cy="369332"/>
          </a:xfrm>
          <a:prstGeom prst="rect">
            <a:avLst/>
          </a:prstGeom>
          <a:noFill/>
        </p:spPr>
        <p:txBody>
          <a:bodyPr wrap="square" rtlCol="0">
            <a:spAutoFit/>
          </a:bodyPr>
          <a:lstStyle/>
          <a:p>
            <a:r>
              <a:rPr lang="en-IN" b="1"/>
              <a:t>Architecture Diagram</a:t>
            </a:r>
          </a:p>
        </p:txBody>
      </p:sp>
      <p:pic>
        <p:nvPicPr>
          <p:cNvPr id="2" name="Picture 1">
            <a:extLst>
              <a:ext uri="{FF2B5EF4-FFF2-40B4-BE49-F238E27FC236}">
                <a16:creationId xmlns:a16="http://schemas.microsoft.com/office/drawing/2014/main" id="{B9CCED1C-3644-1319-FFEA-11238EA942D0}"/>
              </a:ext>
            </a:extLst>
          </p:cNvPr>
          <p:cNvPicPr>
            <a:picLocks noChangeAspect="1"/>
          </p:cNvPicPr>
          <p:nvPr/>
        </p:nvPicPr>
        <p:blipFill>
          <a:blip r:embed="rId2"/>
          <a:stretch>
            <a:fillRect/>
          </a:stretch>
        </p:blipFill>
        <p:spPr>
          <a:xfrm>
            <a:off x="1488281" y="839390"/>
            <a:ext cx="9215438" cy="5179219"/>
          </a:xfrm>
          <a:prstGeom prst="rect">
            <a:avLst/>
          </a:prstGeom>
        </p:spPr>
      </p:pic>
    </p:spTree>
    <p:extLst>
      <p:ext uri="{BB962C8B-B14F-4D97-AF65-F5344CB8AC3E}">
        <p14:creationId xmlns:p14="http://schemas.microsoft.com/office/powerpoint/2010/main" val="7432359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86468D-1884-44D7-8FDC-32F20103B272}"/>
              </a:ext>
            </a:extLst>
          </p:cNvPr>
          <p:cNvSpPr>
            <a:spLocks noGrp="1"/>
          </p:cNvSpPr>
          <p:nvPr>
            <p:ph type="title" idx="4294967295"/>
          </p:nvPr>
        </p:nvSpPr>
        <p:spPr>
          <a:xfrm>
            <a:off x="517922" y="1573213"/>
            <a:ext cx="9848850" cy="1605756"/>
          </a:xfrm>
        </p:spPr>
        <p:txBody>
          <a:bodyPr/>
          <a:lstStyle/>
          <a:p>
            <a:r>
              <a:rPr lang="en-US" b="1" dirty="0">
                <a:latin typeface="+mn-lt"/>
              </a:rPr>
              <a:t>Use Case Diagram</a:t>
            </a:r>
            <a:endParaRPr lang="en-IN" b="1" dirty="0">
              <a:latin typeface="+mn-lt"/>
            </a:endParaRPr>
          </a:p>
        </p:txBody>
      </p:sp>
      <p:pic>
        <p:nvPicPr>
          <p:cNvPr id="3" name="Picture 2">
            <a:extLst>
              <a:ext uri="{FF2B5EF4-FFF2-40B4-BE49-F238E27FC236}">
                <a16:creationId xmlns:a16="http://schemas.microsoft.com/office/drawing/2014/main" id="{4952EF0E-EE15-1317-9B9F-2D245C16A9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156369"/>
            <a:ext cx="5817235" cy="6045200"/>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29675435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0BC5397-2973-99BA-66D9-4D373B227155}"/>
              </a:ext>
            </a:extLst>
          </p:cNvPr>
          <p:cNvSpPr txBox="1"/>
          <p:nvPr/>
        </p:nvSpPr>
        <p:spPr>
          <a:xfrm>
            <a:off x="1047750" y="2844225"/>
            <a:ext cx="6098976" cy="584775"/>
          </a:xfrm>
          <a:prstGeom prst="rect">
            <a:avLst/>
          </a:prstGeom>
          <a:noFill/>
        </p:spPr>
        <p:txBody>
          <a:bodyPr wrap="square">
            <a:spAutoFit/>
          </a:bodyPr>
          <a:lstStyle/>
          <a:p>
            <a:r>
              <a:rPr lang="en-IN" sz="3200" b="1"/>
              <a:t>Flow Chart</a:t>
            </a:r>
            <a:endParaRPr lang="en-US" sz="3200" b="1"/>
          </a:p>
        </p:txBody>
      </p:sp>
      <p:pic>
        <p:nvPicPr>
          <p:cNvPr id="2" name="Picture 1">
            <a:extLst>
              <a:ext uri="{FF2B5EF4-FFF2-40B4-BE49-F238E27FC236}">
                <a16:creationId xmlns:a16="http://schemas.microsoft.com/office/drawing/2014/main" id="{AD7BF0DB-21E9-5E23-5C05-A70CF6C2B2E9}"/>
              </a:ext>
            </a:extLst>
          </p:cNvPr>
          <p:cNvPicPr>
            <a:picLocks noChangeAspect="1"/>
          </p:cNvPicPr>
          <p:nvPr/>
        </p:nvPicPr>
        <p:blipFill rotWithShape="1">
          <a:blip r:embed="rId3"/>
          <a:srcRect l="20871" t="15316" r="25136" b="10320"/>
          <a:stretch/>
        </p:blipFill>
        <p:spPr bwMode="auto">
          <a:xfrm>
            <a:off x="4893469" y="156924"/>
            <a:ext cx="6250781" cy="5972651"/>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7888924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8F68C-EBAE-BE07-0E14-BF6A469157BA}"/>
              </a:ext>
            </a:extLst>
          </p:cNvPr>
          <p:cNvSpPr>
            <a:spLocks noGrp="1"/>
          </p:cNvSpPr>
          <p:nvPr>
            <p:ph type="title"/>
          </p:nvPr>
        </p:nvSpPr>
        <p:spPr/>
        <p:txBody>
          <a:bodyPr/>
          <a:lstStyle/>
          <a:p>
            <a:r>
              <a:rPr lang="en-IN" b="1">
                <a:latin typeface="+mn-lt"/>
              </a:rPr>
              <a:t>Technology Stack</a:t>
            </a:r>
            <a:endParaRPr lang="en-US" b="1">
              <a:latin typeface="+mn-lt"/>
            </a:endParaRPr>
          </a:p>
        </p:txBody>
      </p:sp>
      <p:sp>
        <p:nvSpPr>
          <p:cNvPr id="4" name="Content Placeholder 3">
            <a:extLst>
              <a:ext uri="{FF2B5EF4-FFF2-40B4-BE49-F238E27FC236}">
                <a16:creationId xmlns:a16="http://schemas.microsoft.com/office/drawing/2014/main" id="{AF77782B-9EEE-C780-FB06-44734382E6B4}"/>
              </a:ext>
            </a:extLst>
          </p:cNvPr>
          <p:cNvSpPr>
            <a:spLocks noGrp="1"/>
          </p:cNvSpPr>
          <p:nvPr>
            <p:ph idx="1"/>
          </p:nvPr>
        </p:nvSpPr>
        <p:spPr/>
        <p:txBody>
          <a:bodyPr>
            <a:normAutofit fontScale="25000" lnSpcReduction="20000"/>
          </a:bodyPr>
          <a:lstStyle/>
          <a:p>
            <a:r>
              <a:rPr lang="en-IN" sz="1800" b="1">
                <a:solidFill>
                  <a:srgbClr val="000000"/>
                </a:solidFill>
                <a:effectLst/>
                <a:latin typeface="Times New Roman" panose="02020603050405020304" pitchFamily="18" charset="0"/>
                <a:ea typeface="Times New Roman" panose="02020603050405020304" pitchFamily="18" charset="0"/>
              </a:rPr>
              <a:t> </a:t>
            </a:r>
            <a:endParaRPr lang="en-US" sz="1800">
              <a:solidFill>
                <a:srgbClr val="000000"/>
              </a:solidFill>
              <a:effectLst/>
              <a:latin typeface="Times New Roman" panose="02020603050405020304" pitchFamily="18" charset="0"/>
              <a:ea typeface="Times New Roman" panose="02020603050405020304" pitchFamily="18" charset="0"/>
            </a:endParaRPr>
          </a:p>
          <a:p>
            <a:pPr marL="0" indent="0">
              <a:buNone/>
            </a:pPr>
            <a:r>
              <a:rPr lang="en-IN" sz="5600" b="1">
                <a:solidFill>
                  <a:srgbClr val="000000"/>
                </a:solidFill>
                <a:effectLst/>
                <a:latin typeface="Times New Roman" panose="02020603050405020304" pitchFamily="18" charset="0"/>
                <a:ea typeface="Times New Roman" panose="02020603050405020304" pitchFamily="18" charset="0"/>
              </a:rPr>
              <a:t>● SOFTWARE REQUIRMENT</a:t>
            </a:r>
            <a:endParaRPr lang="en-US" sz="5600" b="1">
              <a:solidFill>
                <a:srgbClr val="000000"/>
              </a:solidFill>
              <a:effectLst/>
              <a:latin typeface="Times New Roman" panose="02020603050405020304" pitchFamily="18" charset="0"/>
              <a:ea typeface="Times New Roman" panose="02020603050405020304" pitchFamily="18" charset="0"/>
            </a:endParaRPr>
          </a:p>
          <a:p>
            <a:r>
              <a:rPr lang="en-IN" sz="5600" b="1">
                <a:solidFill>
                  <a:srgbClr val="000000"/>
                </a:solidFill>
                <a:effectLst/>
                <a:latin typeface="Times New Roman" panose="02020603050405020304" pitchFamily="18" charset="0"/>
                <a:ea typeface="Times New Roman" panose="02020603050405020304" pitchFamily="18" charset="0"/>
              </a:rPr>
              <a:t> </a:t>
            </a:r>
            <a:endParaRPr lang="en-US" sz="5600">
              <a:solidFill>
                <a:srgbClr val="000000"/>
              </a:solidFill>
              <a:effectLst/>
              <a:latin typeface="Times New Roman" panose="02020603050405020304" pitchFamily="18" charset="0"/>
              <a:ea typeface="Times New Roman" panose="02020603050405020304" pitchFamily="18" charset="0"/>
            </a:endParaRPr>
          </a:p>
          <a:p>
            <a:pPr lvl="0"/>
            <a:r>
              <a:rPr lang="en-IN" sz="5600">
                <a:solidFill>
                  <a:srgbClr val="000000"/>
                </a:solidFill>
                <a:effectLst/>
                <a:latin typeface="Times New Roman" panose="02020603050405020304" pitchFamily="18" charset="0"/>
                <a:ea typeface="Times New Roman" panose="02020603050405020304" pitchFamily="18" charset="0"/>
              </a:rPr>
              <a:t>HTML</a:t>
            </a:r>
            <a:endParaRPr lang="en-US" sz="5600">
              <a:solidFill>
                <a:srgbClr val="000000"/>
              </a:solidFill>
              <a:effectLst/>
              <a:latin typeface="Times New Roman" panose="02020603050405020304" pitchFamily="18" charset="0"/>
              <a:ea typeface="Times New Roman" panose="02020603050405020304" pitchFamily="18" charset="0"/>
            </a:endParaRPr>
          </a:p>
          <a:p>
            <a:pPr lvl="0"/>
            <a:r>
              <a:rPr lang="en-IN" sz="5600">
                <a:solidFill>
                  <a:srgbClr val="000000"/>
                </a:solidFill>
                <a:effectLst/>
                <a:latin typeface="Times New Roman" panose="02020603050405020304" pitchFamily="18" charset="0"/>
                <a:ea typeface="Times New Roman" panose="02020603050405020304" pitchFamily="18" charset="0"/>
              </a:rPr>
              <a:t>CSS</a:t>
            </a:r>
            <a:endParaRPr lang="en-US" sz="5600">
              <a:solidFill>
                <a:srgbClr val="000000"/>
              </a:solidFill>
              <a:effectLst/>
              <a:latin typeface="Times New Roman" panose="02020603050405020304" pitchFamily="18" charset="0"/>
              <a:ea typeface="Times New Roman" panose="02020603050405020304" pitchFamily="18" charset="0"/>
            </a:endParaRPr>
          </a:p>
          <a:p>
            <a:pPr lvl="0"/>
            <a:r>
              <a:rPr lang="en-IN" sz="5600">
                <a:solidFill>
                  <a:srgbClr val="000000"/>
                </a:solidFill>
                <a:effectLst/>
                <a:latin typeface="Times New Roman" panose="02020603050405020304" pitchFamily="18" charset="0"/>
                <a:ea typeface="Times New Roman" panose="02020603050405020304" pitchFamily="18" charset="0"/>
              </a:rPr>
              <a:t>JavaScript</a:t>
            </a:r>
            <a:endParaRPr lang="en-US" sz="5600">
              <a:solidFill>
                <a:srgbClr val="000000"/>
              </a:solidFill>
              <a:effectLst/>
              <a:latin typeface="Times New Roman" panose="02020603050405020304" pitchFamily="18" charset="0"/>
              <a:ea typeface="Times New Roman" panose="02020603050405020304" pitchFamily="18" charset="0"/>
            </a:endParaRPr>
          </a:p>
          <a:p>
            <a:r>
              <a:rPr lang="en-IN" sz="1800">
                <a:solidFill>
                  <a:srgbClr val="000000"/>
                </a:solidFill>
                <a:effectLst/>
                <a:latin typeface="Times New Roman" panose="02020603050405020304" pitchFamily="18" charset="0"/>
                <a:ea typeface="Times New Roman" panose="02020603050405020304" pitchFamily="18" charset="0"/>
              </a:rPr>
              <a:t> </a:t>
            </a:r>
            <a:endParaRPr lang="en-US" sz="1800">
              <a:solidFill>
                <a:srgbClr val="000000"/>
              </a:solidFill>
              <a:effectLst/>
              <a:latin typeface="Times New Roman" panose="02020603050405020304" pitchFamily="18" charset="0"/>
              <a:ea typeface="Times New Roman" panose="02020603050405020304" pitchFamily="18" charset="0"/>
            </a:endParaRPr>
          </a:p>
          <a:p>
            <a:r>
              <a:rPr lang="en-IN" sz="1800">
                <a:solidFill>
                  <a:srgbClr val="000000"/>
                </a:solidFill>
                <a:effectLst/>
                <a:latin typeface="Times New Roman" panose="02020603050405020304" pitchFamily="18" charset="0"/>
                <a:ea typeface="Times New Roman" panose="02020603050405020304" pitchFamily="18" charset="0"/>
              </a:rPr>
              <a:t>          </a:t>
            </a:r>
            <a:endParaRPr lang="en-US" sz="1800">
              <a:solidFill>
                <a:srgbClr val="000000"/>
              </a:solidFill>
              <a:effectLst/>
              <a:latin typeface="Times New Roman" panose="02020603050405020304" pitchFamily="18" charset="0"/>
              <a:ea typeface="Times New Roman" panose="02020603050405020304" pitchFamily="18" charset="0"/>
            </a:endParaRPr>
          </a:p>
          <a:p>
            <a:r>
              <a:rPr lang="en-IN" sz="1800" b="1">
                <a:solidFill>
                  <a:srgbClr val="000000"/>
                </a:solidFill>
                <a:effectLst/>
                <a:latin typeface="Times New Roman" panose="02020603050405020304" pitchFamily="18" charset="0"/>
                <a:ea typeface="Times New Roman" panose="02020603050405020304" pitchFamily="18" charset="0"/>
              </a:rPr>
              <a:t> </a:t>
            </a:r>
            <a:endParaRPr lang="en-US" sz="1800">
              <a:solidFill>
                <a:srgbClr val="000000"/>
              </a:solidFill>
              <a:effectLst/>
              <a:latin typeface="Times New Roman" panose="02020603050405020304" pitchFamily="18" charset="0"/>
              <a:ea typeface="Times New Roman" panose="02020603050405020304" pitchFamily="18" charset="0"/>
            </a:endParaRPr>
          </a:p>
          <a:p>
            <a:pPr lvl="0"/>
            <a:r>
              <a:rPr lang="en-IN" sz="5600" b="1">
                <a:solidFill>
                  <a:srgbClr val="000000"/>
                </a:solidFill>
                <a:effectLst/>
                <a:latin typeface="Times New Roman" panose="02020603050405020304" pitchFamily="18" charset="0"/>
                <a:ea typeface="Times New Roman" panose="02020603050405020304" pitchFamily="18" charset="0"/>
              </a:rPr>
              <a:t>● HARDWARE REQUIRMENT</a:t>
            </a:r>
            <a:endParaRPr lang="en-US" sz="5600">
              <a:solidFill>
                <a:srgbClr val="000000"/>
              </a:solidFill>
              <a:effectLst/>
              <a:latin typeface="Times New Roman" panose="02020603050405020304" pitchFamily="18" charset="0"/>
              <a:ea typeface="Times New Roman" panose="02020603050405020304" pitchFamily="18" charset="0"/>
            </a:endParaRPr>
          </a:p>
          <a:p>
            <a:r>
              <a:rPr lang="en-IN" sz="5600">
                <a:solidFill>
                  <a:srgbClr val="000000"/>
                </a:solidFill>
                <a:effectLst/>
                <a:latin typeface="Times New Roman" panose="02020603050405020304" pitchFamily="18" charset="0"/>
                <a:ea typeface="Times New Roman" panose="02020603050405020304" pitchFamily="18" charset="0"/>
              </a:rPr>
              <a:t> </a:t>
            </a:r>
            <a:endParaRPr lang="en-US" sz="5600">
              <a:solidFill>
                <a:srgbClr val="000000"/>
              </a:solidFill>
              <a:effectLst/>
              <a:latin typeface="Times New Roman" panose="02020603050405020304" pitchFamily="18" charset="0"/>
              <a:ea typeface="Times New Roman" panose="02020603050405020304" pitchFamily="18" charset="0"/>
            </a:endParaRPr>
          </a:p>
          <a:p>
            <a:pPr lvl="0"/>
            <a:r>
              <a:rPr lang="en-IN" sz="5600" b="1">
                <a:solidFill>
                  <a:srgbClr val="000000"/>
                </a:solidFill>
                <a:effectLst/>
                <a:latin typeface="Times New Roman" panose="02020603050405020304" pitchFamily="18" charset="0"/>
                <a:ea typeface="Times New Roman" panose="02020603050405020304" pitchFamily="18" charset="0"/>
              </a:rPr>
              <a:t>CPU</a:t>
            </a:r>
            <a:r>
              <a:rPr lang="en-IN" sz="5600">
                <a:solidFill>
                  <a:srgbClr val="000000"/>
                </a:solidFill>
                <a:effectLst/>
                <a:latin typeface="Times New Roman" panose="02020603050405020304" pitchFamily="18" charset="0"/>
                <a:ea typeface="Times New Roman" panose="02020603050405020304" pitchFamily="18" charset="0"/>
              </a:rPr>
              <a:t>-AMD Ryzen™ 7 4800H Mobile Processor, Intel i3- 10</a:t>
            </a:r>
            <a:r>
              <a:rPr lang="en-IN" sz="5600" baseline="30000">
                <a:solidFill>
                  <a:srgbClr val="000000"/>
                </a:solidFill>
                <a:effectLst/>
                <a:latin typeface="Times New Roman" panose="02020603050405020304" pitchFamily="18" charset="0"/>
                <a:ea typeface="Times New Roman" panose="02020603050405020304" pitchFamily="18" charset="0"/>
              </a:rPr>
              <a:t>th</a:t>
            </a:r>
            <a:r>
              <a:rPr lang="en-IN" sz="5600">
                <a:solidFill>
                  <a:srgbClr val="000000"/>
                </a:solidFill>
                <a:effectLst/>
                <a:latin typeface="Times New Roman" panose="02020603050405020304" pitchFamily="18" charset="0"/>
                <a:ea typeface="Times New Roman" panose="02020603050405020304" pitchFamily="18" charset="0"/>
              </a:rPr>
              <a:t> generation</a:t>
            </a:r>
            <a:endParaRPr lang="en-US" sz="5600">
              <a:solidFill>
                <a:srgbClr val="000000"/>
              </a:solidFill>
              <a:effectLst/>
              <a:latin typeface="Times New Roman" panose="02020603050405020304" pitchFamily="18" charset="0"/>
              <a:ea typeface="Times New Roman" panose="02020603050405020304" pitchFamily="18" charset="0"/>
            </a:endParaRPr>
          </a:p>
          <a:p>
            <a:pPr lvl="0"/>
            <a:r>
              <a:rPr lang="en-IN" sz="5600" b="1">
                <a:solidFill>
                  <a:srgbClr val="000000"/>
                </a:solidFill>
                <a:effectLst/>
                <a:latin typeface="Times New Roman" panose="02020603050405020304" pitchFamily="18" charset="0"/>
                <a:ea typeface="Times New Roman" panose="02020603050405020304" pitchFamily="18" charset="0"/>
              </a:rPr>
              <a:t>STORAGE</a:t>
            </a:r>
            <a:r>
              <a:rPr lang="en-IN" sz="5600">
                <a:solidFill>
                  <a:srgbClr val="000000"/>
                </a:solidFill>
                <a:effectLst/>
                <a:latin typeface="Times New Roman" panose="02020603050405020304" pitchFamily="18" charset="0"/>
                <a:ea typeface="Times New Roman" panose="02020603050405020304" pitchFamily="18" charset="0"/>
              </a:rPr>
              <a:t>-8GB DDR5-4800,SO-DIMM x 2 slot</a:t>
            </a:r>
            <a:endParaRPr lang="en-US" sz="5600">
              <a:solidFill>
                <a:srgbClr val="000000"/>
              </a:solidFill>
              <a:effectLst/>
              <a:latin typeface="Times New Roman" panose="02020603050405020304" pitchFamily="18" charset="0"/>
              <a:ea typeface="Times New Roman" panose="02020603050405020304" pitchFamily="18" charset="0"/>
            </a:endParaRPr>
          </a:p>
          <a:p>
            <a:r>
              <a:rPr lang="en-IN" sz="5600">
                <a:solidFill>
                  <a:srgbClr val="000000"/>
                </a:solidFill>
                <a:effectLst/>
                <a:latin typeface="Times New Roman" panose="02020603050405020304" pitchFamily="18" charset="0"/>
                <a:ea typeface="Times New Roman" panose="02020603050405020304" pitchFamily="18" charset="0"/>
              </a:rPr>
              <a:t>                     512GB M.2 NVMe™ PCIe® 4.0 SSD</a:t>
            </a:r>
            <a:endParaRPr lang="en-US" sz="5600">
              <a:solidFill>
                <a:srgbClr val="000000"/>
              </a:solidFill>
              <a:effectLst/>
              <a:latin typeface="Times New Roman" panose="02020603050405020304" pitchFamily="18" charset="0"/>
              <a:ea typeface="Times New Roman" panose="02020603050405020304" pitchFamily="18" charset="0"/>
            </a:endParaRPr>
          </a:p>
          <a:p>
            <a:r>
              <a:rPr lang="en-IN" sz="1800">
                <a:solidFill>
                  <a:srgbClr val="000000"/>
                </a:solidFill>
                <a:effectLst/>
                <a:latin typeface="Times New Roman" panose="02020603050405020304" pitchFamily="18" charset="0"/>
                <a:ea typeface="Times New Roman" panose="02020603050405020304" pitchFamily="18" charset="0"/>
              </a:rPr>
              <a:t> </a:t>
            </a:r>
            <a:endParaRPr lang="en-US" sz="1800">
              <a:solidFill>
                <a:srgbClr val="000000"/>
              </a:solidFill>
              <a:effectLst/>
              <a:latin typeface="Times New Roman" panose="02020603050405020304" pitchFamily="18" charset="0"/>
              <a:ea typeface="Times New Roman" panose="02020603050405020304" pitchFamily="18" charset="0"/>
            </a:endParaRPr>
          </a:p>
          <a:p>
            <a:r>
              <a:rPr lang="en-IN" sz="1800">
                <a:solidFill>
                  <a:srgbClr val="000000"/>
                </a:solidFill>
                <a:effectLst/>
                <a:latin typeface="Times New Roman" panose="02020603050405020304" pitchFamily="18" charset="0"/>
                <a:ea typeface="Times New Roman" panose="02020603050405020304" pitchFamily="18" charset="0"/>
              </a:rPr>
              <a:t> </a:t>
            </a:r>
            <a:endParaRPr lang="en-US" sz="1800">
              <a:solidFill>
                <a:srgbClr val="000000"/>
              </a:solidFill>
              <a:effectLst/>
              <a:latin typeface="Times New Roman" panose="02020603050405020304" pitchFamily="18" charset="0"/>
              <a:ea typeface="Times New Roman" panose="02020603050405020304" pitchFamily="18" charset="0"/>
            </a:endParaRPr>
          </a:p>
          <a:p>
            <a:r>
              <a:rPr lang="en-IN" sz="1800">
                <a:solidFill>
                  <a:srgbClr val="000000"/>
                </a:solidFill>
                <a:effectLst/>
                <a:latin typeface="Times New Roman" panose="02020603050405020304" pitchFamily="18" charset="0"/>
                <a:ea typeface="Times New Roman" panose="02020603050405020304" pitchFamily="18" charset="0"/>
              </a:rPr>
              <a:t> </a:t>
            </a:r>
            <a:endParaRPr lang="en-US" sz="1800">
              <a:solidFill>
                <a:srgbClr val="000000"/>
              </a:solidFill>
              <a:effectLst/>
              <a:latin typeface="Times New Roman" panose="02020603050405020304" pitchFamily="18" charset="0"/>
              <a:ea typeface="Times New Roman" panose="02020603050405020304" pitchFamily="18" charset="0"/>
            </a:endParaRPr>
          </a:p>
          <a:p>
            <a:endParaRPr lang="en-US"/>
          </a:p>
        </p:txBody>
      </p:sp>
    </p:spTree>
    <p:extLst>
      <p:ext uri="{BB962C8B-B14F-4D97-AF65-F5344CB8AC3E}">
        <p14:creationId xmlns:p14="http://schemas.microsoft.com/office/powerpoint/2010/main" val="28384969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 name="Picture 36">
            <a:extLst>
              <a:ext uri="{FF2B5EF4-FFF2-40B4-BE49-F238E27FC236}">
                <a16:creationId xmlns:a16="http://schemas.microsoft.com/office/drawing/2014/main" id="{F81A2FA6-5629-F66B-BB8D-A11035F917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9452" y="1357312"/>
            <a:ext cx="9376173" cy="4857751"/>
          </a:xfrm>
          <a:prstGeom prst="rect">
            <a:avLst/>
          </a:prstGeom>
        </p:spPr>
      </p:pic>
      <p:sp>
        <p:nvSpPr>
          <p:cNvPr id="2" name="Title 1">
            <a:extLst>
              <a:ext uri="{FF2B5EF4-FFF2-40B4-BE49-F238E27FC236}">
                <a16:creationId xmlns:a16="http://schemas.microsoft.com/office/drawing/2014/main" id="{9CCA9E0F-C4C0-CB85-3338-D0C49505B106}"/>
              </a:ext>
            </a:extLst>
          </p:cNvPr>
          <p:cNvSpPr>
            <a:spLocks noGrp="1"/>
          </p:cNvSpPr>
          <p:nvPr>
            <p:ph type="title"/>
          </p:nvPr>
        </p:nvSpPr>
        <p:spPr>
          <a:xfrm>
            <a:off x="3615929" y="-749241"/>
            <a:ext cx="10058400" cy="1749365"/>
          </a:xfrm>
        </p:spPr>
        <p:txBody>
          <a:bodyPr/>
          <a:lstStyle/>
          <a:p>
            <a:r>
              <a:rPr lang="en-IN" b="1" u="sng">
                <a:latin typeface="+mn-lt"/>
              </a:rPr>
              <a:t>Implementation</a:t>
            </a:r>
            <a:endParaRPr lang="en-US" b="1" u="sng">
              <a:latin typeface="+mn-lt"/>
            </a:endParaRPr>
          </a:p>
        </p:txBody>
      </p:sp>
    </p:spTree>
    <p:extLst>
      <p:ext uri="{BB962C8B-B14F-4D97-AF65-F5344CB8AC3E}">
        <p14:creationId xmlns:p14="http://schemas.microsoft.com/office/powerpoint/2010/main" val="20837038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2DF19D7F-A51F-1EBF-784F-1F9EB56161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1945"/>
            <a:ext cx="12192000" cy="6899945"/>
          </a:xfrm>
          <a:prstGeom prst="rect">
            <a:avLst/>
          </a:prstGeom>
        </p:spPr>
      </p:pic>
    </p:spTree>
    <p:extLst>
      <p:ext uri="{BB962C8B-B14F-4D97-AF65-F5344CB8AC3E}">
        <p14:creationId xmlns:p14="http://schemas.microsoft.com/office/powerpoint/2010/main" val="12760636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719ECA4-0E2F-334C-497E-E14D711A05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703867"/>
            <a:ext cx="3390476" cy="2695238"/>
          </a:xfrm>
          <a:prstGeom prst="rect">
            <a:avLst/>
          </a:prstGeom>
        </p:spPr>
      </p:pic>
      <p:pic>
        <p:nvPicPr>
          <p:cNvPr id="6" name="Picture 5">
            <a:extLst>
              <a:ext uri="{FF2B5EF4-FFF2-40B4-BE49-F238E27FC236}">
                <a16:creationId xmlns:a16="http://schemas.microsoft.com/office/drawing/2014/main" id="{2974F107-2E12-DA6D-F444-43A1000C29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01876" y="444617"/>
            <a:ext cx="5666667" cy="1200000"/>
          </a:xfrm>
          <a:prstGeom prst="rect">
            <a:avLst/>
          </a:prstGeom>
        </p:spPr>
      </p:pic>
      <p:pic>
        <p:nvPicPr>
          <p:cNvPr id="8" name="Picture 7">
            <a:extLst>
              <a:ext uri="{FF2B5EF4-FFF2-40B4-BE49-F238E27FC236}">
                <a16:creationId xmlns:a16="http://schemas.microsoft.com/office/drawing/2014/main" id="{EDE65E72-9039-08DD-475C-E884CB9E704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01526" y="2747887"/>
            <a:ext cx="2511138" cy="1084277"/>
          </a:xfrm>
          <a:prstGeom prst="rect">
            <a:avLst/>
          </a:prstGeom>
        </p:spPr>
      </p:pic>
      <p:pic>
        <p:nvPicPr>
          <p:cNvPr id="10" name="Picture 9">
            <a:extLst>
              <a:ext uri="{FF2B5EF4-FFF2-40B4-BE49-F238E27FC236}">
                <a16:creationId xmlns:a16="http://schemas.microsoft.com/office/drawing/2014/main" id="{017EB0B9-B565-69E5-EC40-E5816727DCD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657405" y="5109511"/>
            <a:ext cx="2511138" cy="1084277"/>
          </a:xfrm>
          <a:prstGeom prst="rect">
            <a:avLst/>
          </a:prstGeom>
        </p:spPr>
      </p:pic>
      <p:sp>
        <p:nvSpPr>
          <p:cNvPr id="15" name="TextBox 14">
            <a:extLst>
              <a:ext uri="{FF2B5EF4-FFF2-40B4-BE49-F238E27FC236}">
                <a16:creationId xmlns:a16="http://schemas.microsoft.com/office/drawing/2014/main" id="{F206336A-59FE-453E-B62D-7FEBA2366F0E}"/>
              </a:ext>
            </a:extLst>
          </p:cNvPr>
          <p:cNvSpPr txBox="1"/>
          <p:nvPr/>
        </p:nvSpPr>
        <p:spPr>
          <a:xfrm flipH="1">
            <a:off x="2273416" y="771787"/>
            <a:ext cx="2734811" cy="707886"/>
          </a:xfrm>
          <a:prstGeom prst="rect">
            <a:avLst/>
          </a:prstGeom>
          <a:noFill/>
        </p:spPr>
        <p:txBody>
          <a:bodyPr wrap="square" rtlCol="0">
            <a:spAutoFit/>
          </a:bodyPr>
          <a:lstStyle/>
          <a:p>
            <a:r>
              <a:rPr lang="en-US" sz="4000" dirty="0"/>
              <a:t>HEALTHBAR</a:t>
            </a:r>
          </a:p>
        </p:txBody>
      </p:sp>
      <p:sp>
        <p:nvSpPr>
          <p:cNvPr id="16" name="TextBox 15">
            <a:extLst>
              <a:ext uri="{FF2B5EF4-FFF2-40B4-BE49-F238E27FC236}">
                <a16:creationId xmlns:a16="http://schemas.microsoft.com/office/drawing/2014/main" id="{99C02FA1-270C-DAC4-A4A5-BAAFBD88C37A}"/>
              </a:ext>
            </a:extLst>
          </p:cNvPr>
          <p:cNvSpPr txBox="1"/>
          <p:nvPr/>
        </p:nvSpPr>
        <p:spPr>
          <a:xfrm>
            <a:off x="3847750" y="4368458"/>
            <a:ext cx="1535186" cy="1200329"/>
          </a:xfrm>
          <a:prstGeom prst="rect">
            <a:avLst/>
          </a:prstGeom>
          <a:noFill/>
        </p:spPr>
        <p:txBody>
          <a:bodyPr wrap="square" rtlCol="0">
            <a:spAutoFit/>
          </a:bodyPr>
          <a:lstStyle/>
          <a:p>
            <a:r>
              <a:rPr lang="en-US" sz="3600" dirty="0"/>
              <a:t>GAME MENU</a:t>
            </a:r>
          </a:p>
        </p:txBody>
      </p:sp>
      <p:sp>
        <p:nvSpPr>
          <p:cNvPr id="17" name="TextBox 16">
            <a:extLst>
              <a:ext uri="{FF2B5EF4-FFF2-40B4-BE49-F238E27FC236}">
                <a16:creationId xmlns:a16="http://schemas.microsoft.com/office/drawing/2014/main" id="{ADF09248-7EF8-1B7C-B0CA-F3F6E16DAFF1}"/>
              </a:ext>
            </a:extLst>
          </p:cNvPr>
          <p:cNvSpPr txBox="1"/>
          <p:nvPr/>
        </p:nvSpPr>
        <p:spPr>
          <a:xfrm>
            <a:off x="6241409" y="2747887"/>
            <a:ext cx="2364298" cy="1200329"/>
          </a:xfrm>
          <a:prstGeom prst="rect">
            <a:avLst/>
          </a:prstGeom>
          <a:noFill/>
        </p:spPr>
        <p:txBody>
          <a:bodyPr wrap="square" rtlCol="0">
            <a:spAutoFit/>
          </a:bodyPr>
          <a:lstStyle/>
          <a:p>
            <a:r>
              <a:rPr lang="en-US" sz="3600" dirty="0"/>
              <a:t>     WEB</a:t>
            </a:r>
          </a:p>
          <a:p>
            <a:r>
              <a:rPr lang="en-US" sz="3600" dirty="0"/>
              <a:t>SHOOTER</a:t>
            </a:r>
          </a:p>
        </p:txBody>
      </p:sp>
      <p:sp>
        <p:nvSpPr>
          <p:cNvPr id="18" name="TextBox 17">
            <a:extLst>
              <a:ext uri="{FF2B5EF4-FFF2-40B4-BE49-F238E27FC236}">
                <a16:creationId xmlns:a16="http://schemas.microsoft.com/office/drawing/2014/main" id="{1A3CDE80-2C57-EB8B-8BBA-A9320F6DC0F2}"/>
              </a:ext>
            </a:extLst>
          </p:cNvPr>
          <p:cNvSpPr txBox="1"/>
          <p:nvPr/>
        </p:nvSpPr>
        <p:spPr>
          <a:xfrm>
            <a:off x="6711193" y="5051486"/>
            <a:ext cx="1742116" cy="1200329"/>
          </a:xfrm>
          <a:prstGeom prst="rect">
            <a:avLst/>
          </a:prstGeom>
          <a:noFill/>
        </p:spPr>
        <p:txBody>
          <a:bodyPr wrap="square" rtlCol="0">
            <a:spAutoFit/>
          </a:bodyPr>
          <a:lstStyle/>
          <a:p>
            <a:r>
              <a:rPr lang="en-US" sz="3600" dirty="0"/>
              <a:t>GAME </a:t>
            </a:r>
          </a:p>
          <a:p>
            <a:r>
              <a:rPr lang="en-US" sz="3600" dirty="0"/>
              <a:t>SCORE</a:t>
            </a:r>
          </a:p>
        </p:txBody>
      </p:sp>
    </p:spTree>
    <p:extLst>
      <p:ext uri="{BB962C8B-B14F-4D97-AF65-F5344CB8AC3E}">
        <p14:creationId xmlns:p14="http://schemas.microsoft.com/office/powerpoint/2010/main" val="27211389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2B66045-2E2B-DC26-C97F-CE6E8CA72D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106" y="-92278"/>
            <a:ext cx="8638606" cy="3048842"/>
          </a:xfrm>
          <a:prstGeom prst="rect">
            <a:avLst/>
          </a:prstGeom>
        </p:spPr>
      </p:pic>
      <p:pic>
        <p:nvPicPr>
          <p:cNvPr id="6" name="Picture 5">
            <a:extLst>
              <a:ext uri="{FF2B5EF4-FFF2-40B4-BE49-F238E27FC236}">
                <a16:creationId xmlns:a16="http://schemas.microsoft.com/office/drawing/2014/main" id="{9C974CC7-7AD2-4FBE-09D0-67D60EA785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53197" y="3219799"/>
            <a:ext cx="7905750" cy="3048842"/>
          </a:xfrm>
          <a:prstGeom prst="rect">
            <a:avLst/>
          </a:prstGeom>
        </p:spPr>
      </p:pic>
    </p:spTree>
    <p:extLst>
      <p:ext uri="{BB962C8B-B14F-4D97-AF65-F5344CB8AC3E}">
        <p14:creationId xmlns:p14="http://schemas.microsoft.com/office/powerpoint/2010/main" val="36346479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EB53F0D2-B953-9A03-4893-4863ED62BC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9000" y="3107532"/>
            <a:ext cx="8637984" cy="2874376"/>
          </a:xfrm>
          <a:prstGeom prst="rect">
            <a:avLst/>
          </a:prstGeom>
        </p:spPr>
      </p:pic>
      <p:pic>
        <p:nvPicPr>
          <p:cNvPr id="10" name="Picture 9">
            <a:extLst>
              <a:ext uri="{FF2B5EF4-FFF2-40B4-BE49-F238E27FC236}">
                <a16:creationId xmlns:a16="http://schemas.microsoft.com/office/drawing/2014/main" id="{254BEDD3-E7B1-7BA6-684C-FC671E889FD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
            <a:ext cx="9126141" cy="2518172"/>
          </a:xfrm>
          <a:prstGeom prst="rect">
            <a:avLst/>
          </a:prstGeom>
        </p:spPr>
      </p:pic>
    </p:spTree>
    <p:extLst>
      <p:ext uri="{BB962C8B-B14F-4D97-AF65-F5344CB8AC3E}">
        <p14:creationId xmlns:p14="http://schemas.microsoft.com/office/powerpoint/2010/main" val="19518512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DA980A7-2E60-4E6F-92E0-F637BAB62759}"/>
              </a:ext>
            </a:extLst>
          </p:cNvPr>
          <p:cNvSpPr txBox="1"/>
          <p:nvPr/>
        </p:nvSpPr>
        <p:spPr>
          <a:xfrm>
            <a:off x="3048740" y="298474"/>
            <a:ext cx="6094520" cy="5262979"/>
          </a:xfrm>
          <a:prstGeom prst="rect">
            <a:avLst/>
          </a:prstGeom>
          <a:noFill/>
        </p:spPr>
        <p:txBody>
          <a:bodyPr wrap="square">
            <a:spAutoFit/>
          </a:bodyPr>
          <a:lstStyle/>
          <a:p>
            <a:pPr marL="0" lvl="0" indent="0" algn="ctr" rtl="0">
              <a:spcBef>
                <a:spcPts val="0"/>
              </a:spcBef>
              <a:spcAft>
                <a:spcPts val="0"/>
              </a:spcAft>
              <a:buClr>
                <a:schemeClr val="dk1"/>
              </a:buClr>
              <a:buSzPts val="1100"/>
              <a:buFont typeface="Arial"/>
              <a:buNone/>
            </a:pPr>
            <a:r>
              <a:rPr lang="en-IN" sz="3200" dirty="0">
                <a:latin typeface="Times New Roman" panose="02020603050405020304" pitchFamily="18" charset="0"/>
                <a:ea typeface="Times New Roman"/>
                <a:cs typeface="Times New Roman" panose="02020603050405020304" pitchFamily="18" charset="0"/>
                <a:sym typeface="Times New Roman"/>
              </a:rPr>
              <a:t> A Project </a:t>
            </a:r>
            <a:r>
              <a:rPr lang="en-IN" sz="3200" dirty="0" smtClean="0">
                <a:latin typeface="Times New Roman" panose="02020603050405020304" pitchFamily="18" charset="0"/>
                <a:ea typeface="Times New Roman"/>
                <a:cs typeface="Times New Roman" panose="02020603050405020304" pitchFamily="18" charset="0"/>
                <a:sym typeface="Times New Roman"/>
              </a:rPr>
              <a:t>Presentation</a:t>
            </a:r>
            <a:r>
              <a:rPr lang="en-IN" sz="3200" dirty="0" smtClean="0">
                <a:latin typeface="Times New Roman" panose="02020603050405020304" pitchFamily="18" charset="0"/>
                <a:ea typeface="Times New Roman"/>
                <a:cs typeface="Times New Roman" panose="02020603050405020304" pitchFamily="18" charset="0"/>
                <a:sym typeface="Times New Roman"/>
              </a:rPr>
              <a:t> </a:t>
            </a:r>
            <a:r>
              <a:rPr lang="en-IN" sz="3200" dirty="0">
                <a:latin typeface="Times New Roman" panose="02020603050405020304" pitchFamily="18" charset="0"/>
                <a:ea typeface="Times New Roman"/>
                <a:cs typeface="Times New Roman" panose="02020603050405020304" pitchFamily="18" charset="0"/>
                <a:sym typeface="Times New Roman"/>
              </a:rPr>
              <a:t>on</a:t>
            </a:r>
          </a:p>
          <a:p>
            <a:pPr marL="0" lvl="0" indent="0" algn="ctr" rtl="0">
              <a:spcBef>
                <a:spcPts val="0"/>
              </a:spcBef>
              <a:spcAft>
                <a:spcPts val="0"/>
              </a:spcAft>
              <a:buClr>
                <a:schemeClr val="dk1"/>
              </a:buClr>
              <a:buSzPts val="1100"/>
              <a:buFont typeface="Arial"/>
              <a:buNone/>
            </a:pPr>
            <a:r>
              <a:rPr lang="en-IN" sz="4000" b="1" dirty="0">
                <a:latin typeface="Times New Roman" panose="02020603050405020304" pitchFamily="18" charset="0"/>
                <a:ea typeface="Times New Roman"/>
                <a:cs typeface="Times New Roman" panose="02020603050405020304" pitchFamily="18" charset="0"/>
                <a:sym typeface="Times New Roman"/>
              </a:rPr>
              <a:t>‘GAMING BOX’</a:t>
            </a:r>
          </a:p>
          <a:p>
            <a:pPr marL="0" lvl="0" indent="0" algn="ctr" rtl="0">
              <a:spcBef>
                <a:spcPts val="0"/>
              </a:spcBef>
              <a:spcAft>
                <a:spcPts val="0"/>
              </a:spcAft>
              <a:buClr>
                <a:schemeClr val="dk1"/>
              </a:buClr>
              <a:buSzPts val="1100"/>
              <a:buFont typeface="Arial"/>
              <a:buNone/>
            </a:pPr>
            <a:r>
              <a:rPr lang="en-IN" sz="2400" b="1" dirty="0">
                <a:latin typeface="Times New Roman" panose="02020603050405020304" pitchFamily="18" charset="0"/>
                <a:ea typeface="Times New Roman"/>
                <a:cs typeface="Times New Roman" panose="02020603050405020304" pitchFamily="18" charset="0"/>
                <a:sym typeface="Times New Roman"/>
              </a:rPr>
              <a:t/>
            </a:r>
            <a:br>
              <a:rPr lang="en-IN" sz="2400" b="1" dirty="0">
                <a:latin typeface="Times New Roman" panose="02020603050405020304" pitchFamily="18" charset="0"/>
                <a:ea typeface="Times New Roman"/>
                <a:cs typeface="Times New Roman" panose="02020603050405020304" pitchFamily="18" charset="0"/>
                <a:sym typeface="Times New Roman"/>
              </a:rPr>
            </a:br>
            <a:r>
              <a:rPr lang="en-IN" sz="2400" dirty="0" smtClean="0">
                <a:latin typeface="Times New Roman" panose="02020603050405020304" pitchFamily="18" charset="0"/>
                <a:ea typeface="Times New Roman"/>
                <a:cs typeface="Times New Roman" panose="02020603050405020304" pitchFamily="18" charset="0"/>
                <a:sym typeface="Times New Roman"/>
              </a:rPr>
              <a:t>By</a:t>
            </a:r>
          </a:p>
          <a:p>
            <a:pPr marL="0" lvl="0" indent="0" algn="ctr" rtl="0">
              <a:spcBef>
                <a:spcPts val="0"/>
              </a:spcBef>
              <a:spcAft>
                <a:spcPts val="0"/>
              </a:spcAft>
              <a:buClr>
                <a:schemeClr val="dk1"/>
              </a:buClr>
              <a:buSzPts val="1100"/>
              <a:buFont typeface="Arial"/>
              <a:buNone/>
            </a:pPr>
            <a:r>
              <a:rPr lang="en-IN" sz="2400" b="1" dirty="0">
                <a:latin typeface="Times New Roman" panose="02020603050405020304" pitchFamily="18" charset="0"/>
                <a:ea typeface="Times New Roman"/>
                <a:cs typeface="Times New Roman" panose="02020603050405020304" pitchFamily="18" charset="0"/>
                <a:sym typeface="Times New Roman"/>
              </a:rPr>
              <a:t/>
            </a:r>
            <a:br>
              <a:rPr lang="en-IN" sz="2400" b="1" dirty="0">
                <a:latin typeface="Times New Roman" panose="02020603050405020304" pitchFamily="18" charset="0"/>
                <a:ea typeface="Times New Roman"/>
                <a:cs typeface="Times New Roman" panose="02020603050405020304" pitchFamily="18" charset="0"/>
                <a:sym typeface="Times New Roman"/>
              </a:rPr>
            </a:br>
            <a:r>
              <a:rPr lang="en-IN" sz="2800" dirty="0" smtClean="0">
                <a:latin typeface="Times New Roman" panose="02020603050405020304" pitchFamily="18" charset="0"/>
                <a:cs typeface="Times New Roman" panose="02020603050405020304" pitchFamily="18" charset="0"/>
              </a:rPr>
              <a:t>Aditi Srivastava</a:t>
            </a:r>
            <a:r>
              <a:rPr lang="en-IN" sz="2800" dirty="0">
                <a:latin typeface="Times New Roman" panose="02020603050405020304" pitchFamily="18" charset="0"/>
                <a:cs typeface="Times New Roman" panose="02020603050405020304" pitchFamily="18" charset="0"/>
              </a:rPr>
              <a:t/>
            </a:r>
            <a:br>
              <a:rPr lang="en-IN" sz="2800" dirty="0">
                <a:latin typeface="Times New Roman" panose="02020603050405020304" pitchFamily="18" charset="0"/>
                <a:cs typeface="Times New Roman" panose="02020603050405020304" pitchFamily="18" charset="0"/>
              </a:rPr>
            </a:br>
            <a:r>
              <a:rPr lang="en-IN" sz="2800" dirty="0" err="1" smtClean="0">
                <a:latin typeface="Times New Roman" panose="02020603050405020304" pitchFamily="18" charset="0"/>
                <a:cs typeface="Times New Roman" panose="02020603050405020304" pitchFamily="18" charset="0"/>
              </a:rPr>
              <a:t>Srushti</a:t>
            </a:r>
            <a:r>
              <a:rPr lang="en-IN" sz="2800" dirty="0" smtClean="0">
                <a:latin typeface="Times New Roman" panose="02020603050405020304" pitchFamily="18" charset="0"/>
                <a:cs typeface="Times New Roman" panose="02020603050405020304" pitchFamily="18" charset="0"/>
              </a:rPr>
              <a:t> </a:t>
            </a:r>
            <a:r>
              <a:rPr lang="en-IN" sz="2800" dirty="0" err="1" smtClean="0">
                <a:latin typeface="Times New Roman" panose="02020603050405020304" pitchFamily="18" charset="0"/>
                <a:cs typeface="Times New Roman" panose="02020603050405020304" pitchFamily="18" charset="0"/>
              </a:rPr>
              <a:t>Rane</a:t>
            </a:r>
            <a:endParaRPr lang="en-IN" sz="2800" dirty="0">
              <a:latin typeface="Times New Roman" panose="02020603050405020304" pitchFamily="18" charset="0"/>
              <a:cs typeface="Times New Roman" panose="02020603050405020304" pitchFamily="18" charset="0"/>
            </a:endParaRPr>
          </a:p>
          <a:p>
            <a:pPr algn="ctr"/>
            <a:r>
              <a:rPr lang="en-IN" sz="2800" dirty="0" smtClean="0">
                <a:latin typeface="Times New Roman" panose="02020603050405020304" pitchFamily="18" charset="0"/>
                <a:cs typeface="Times New Roman" panose="02020603050405020304" pitchFamily="18" charset="0"/>
              </a:rPr>
              <a:t>Maithili Yadav</a:t>
            </a:r>
            <a:endParaRPr lang="en-IN" sz="2800" dirty="0">
              <a:latin typeface="Times New Roman" panose="02020603050405020304" pitchFamily="18" charset="0"/>
              <a:cs typeface="Times New Roman" panose="02020603050405020304" pitchFamily="18" charset="0"/>
            </a:endParaRPr>
          </a:p>
          <a:p>
            <a:pPr algn="ctr"/>
            <a:r>
              <a:rPr lang="en-IN" sz="2800" dirty="0" err="1" smtClean="0">
                <a:latin typeface="Times New Roman" panose="02020603050405020304" pitchFamily="18" charset="0"/>
                <a:cs typeface="Times New Roman" panose="02020603050405020304" pitchFamily="18" charset="0"/>
              </a:rPr>
              <a:t>Soniya</a:t>
            </a:r>
            <a:r>
              <a:rPr lang="en-IN" sz="2800" dirty="0" smtClean="0">
                <a:latin typeface="Times New Roman" panose="02020603050405020304" pitchFamily="18" charset="0"/>
                <a:cs typeface="Times New Roman" panose="02020603050405020304" pitchFamily="18" charset="0"/>
              </a:rPr>
              <a:t> </a:t>
            </a:r>
            <a:r>
              <a:rPr lang="en-IN" sz="2800" dirty="0" err="1" smtClean="0">
                <a:latin typeface="Times New Roman" panose="02020603050405020304" pitchFamily="18" charset="0"/>
                <a:cs typeface="Times New Roman" panose="02020603050405020304" pitchFamily="18" charset="0"/>
              </a:rPr>
              <a:t>Raorane</a:t>
            </a:r>
            <a:r>
              <a:rPr lang="en-IN" sz="2400" dirty="0">
                <a:latin typeface="Times New Roman" panose="02020603050405020304" pitchFamily="18" charset="0"/>
                <a:cs typeface="Times New Roman" panose="02020603050405020304" pitchFamily="18" charset="0"/>
              </a:rPr>
              <a:t/>
            </a:r>
            <a:br>
              <a:rPr lang="en-IN" sz="2400" dirty="0">
                <a:latin typeface="Times New Roman" panose="02020603050405020304" pitchFamily="18" charset="0"/>
                <a:cs typeface="Times New Roman" panose="02020603050405020304" pitchFamily="18" charset="0"/>
              </a:rPr>
            </a:br>
            <a:r>
              <a:rPr lang="en-IN" sz="2400" dirty="0">
                <a:latin typeface="Times New Roman" panose="02020603050405020304" pitchFamily="18" charset="0"/>
                <a:cs typeface="Times New Roman" panose="02020603050405020304" pitchFamily="18" charset="0"/>
              </a:rPr>
              <a:t/>
            </a:r>
            <a:br>
              <a:rPr lang="en-IN" sz="2400" dirty="0">
                <a:latin typeface="Times New Roman" panose="02020603050405020304" pitchFamily="18" charset="0"/>
                <a:cs typeface="Times New Roman" panose="02020603050405020304" pitchFamily="18" charset="0"/>
              </a:rPr>
            </a:br>
            <a:r>
              <a:rPr lang="en-IN" sz="2800" dirty="0">
                <a:latin typeface="Times New Roman" panose="02020603050405020304" pitchFamily="18" charset="0"/>
                <a:ea typeface="Times New Roman"/>
                <a:cs typeface="Times New Roman" panose="02020603050405020304" pitchFamily="18" charset="0"/>
                <a:sym typeface="Times New Roman"/>
              </a:rPr>
              <a:t>Under the Guidance of</a:t>
            </a:r>
          </a:p>
          <a:p>
            <a:pPr marL="0" lvl="0" indent="0" algn="ctr" rtl="0">
              <a:spcBef>
                <a:spcPts val="0"/>
              </a:spcBef>
              <a:spcAft>
                <a:spcPts val="0"/>
              </a:spcAft>
              <a:buClr>
                <a:schemeClr val="dk1"/>
              </a:buClr>
              <a:buSzPts val="1100"/>
              <a:buFont typeface="Arial"/>
              <a:buNone/>
            </a:pPr>
            <a:r>
              <a:rPr lang="en-IN" sz="2800" b="1" dirty="0" err="1" smtClean="0">
                <a:latin typeface="Times New Roman" panose="02020603050405020304" pitchFamily="18" charset="0"/>
                <a:cs typeface="Times New Roman" panose="02020603050405020304" pitchFamily="18" charset="0"/>
              </a:rPr>
              <a:t>Prof.</a:t>
            </a:r>
            <a:r>
              <a:rPr lang="en-IN" sz="2800" b="1" dirty="0" smtClean="0">
                <a:latin typeface="Times New Roman" panose="02020603050405020304" pitchFamily="18" charset="0"/>
                <a:cs typeface="Times New Roman" panose="02020603050405020304" pitchFamily="18" charset="0"/>
              </a:rPr>
              <a:t> </a:t>
            </a:r>
            <a:r>
              <a:rPr lang="en-IN" sz="2800" b="1" dirty="0" err="1" smtClean="0">
                <a:latin typeface="Times New Roman" panose="02020603050405020304" pitchFamily="18" charset="0"/>
                <a:cs typeface="Times New Roman" panose="02020603050405020304" pitchFamily="18" charset="0"/>
              </a:rPr>
              <a:t>Onkar</a:t>
            </a:r>
            <a:r>
              <a:rPr lang="en-IN" sz="2800" b="1" dirty="0" smtClean="0">
                <a:latin typeface="Times New Roman" panose="02020603050405020304" pitchFamily="18" charset="0"/>
                <a:cs typeface="Times New Roman" panose="02020603050405020304" pitchFamily="18" charset="0"/>
              </a:rPr>
              <a:t> Dike Sir</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227418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61743-7046-55DA-6377-2FBCEE28C1DB}"/>
              </a:ext>
            </a:extLst>
          </p:cNvPr>
          <p:cNvSpPr>
            <a:spLocks noGrp="1"/>
          </p:cNvSpPr>
          <p:nvPr>
            <p:ph type="title"/>
          </p:nvPr>
        </p:nvSpPr>
        <p:spPr/>
        <p:txBody>
          <a:bodyPr/>
          <a:lstStyle/>
          <a:p>
            <a:r>
              <a:rPr lang="en-IN" b="1">
                <a:latin typeface="+mn-lt"/>
              </a:rPr>
              <a:t>REFERENCE</a:t>
            </a:r>
            <a:endParaRPr lang="en-US" b="1">
              <a:latin typeface="+mn-lt"/>
            </a:endParaRPr>
          </a:p>
        </p:txBody>
      </p:sp>
      <p:sp>
        <p:nvSpPr>
          <p:cNvPr id="3" name="Content Placeholder 2">
            <a:extLst>
              <a:ext uri="{FF2B5EF4-FFF2-40B4-BE49-F238E27FC236}">
                <a16:creationId xmlns:a16="http://schemas.microsoft.com/office/drawing/2014/main" id="{9A9E194A-4169-95DB-B45C-4324100C4B1A}"/>
              </a:ext>
            </a:extLst>
          </p:cNvPr>
          <p:cNvSpPr>
            <a:spLocks noGrp="1"/>
          </p:cNvSpPr>
          <p:nvPr>
            <p:ph idx="1"/>
          </p:nvPr>
        </p:nvSpPr>
        <p:spPr/>
        <p:txBody>
          <a:bodyPr/>
          <a:lstStyle/>
          <a:p>
            <a:pPr fontAlgn="base"/>
            <a:r>
              <a:rPr lang="en-IN">
                <a:solidFill>
                  <a:srgbClr val="111111"/>
                </a:solidFill>
              </a:rPr>
              <a:t>◆ </a:t>
            </a:r>
            <a:r>
              <a:rPr lang="en-US" b="0" i="0" u="none" strike="noStrike">
                <a:solidFill>
                  <a:srgbClr val="111111"/>
                </a:solidFill>
                <a:effectLst/>
              </a:rPr>
              <a:t>Modeling player experience in Super Mario Bros</a:t>
            </a:r>
            <a:endParaRPr lang="en-US" b="0" i="0" u="none" strike="noStrike">
              <a:solidFill>
                <a:srgbClr val="595959"/>
              </a:solidFill>
              <a:effectLst/>
            </a:endParaRPr>
          </a:p>
          <a:p>
            <a:pPr rtl="0"/>
            <a:r>
              <a:rPr lang="en-US" b="0" i="0" u="none" strike="noStrike">
                <a:solidFill>
                  <a:schemeClr val="tx1"/>
                </a:solidFill>
                <a:effectLst/>
                <a:hlinkClick r:id="rId2">
                  <a:extLst>
                    <a:ext uri="{A12FA001-AC4F-418D-AE19-62706E023703}">
                      <ahyp:hlinkClr xmlns="" xmlns:ahyp="http://schemas.microsoft.com/office/drawing/2018/hyperlinkcolor" val="tx"/>
                    </a:ext>
                  </a:extLst>
                </a:hlinkClick>
              </a:rPr>
              <a:t>https://www.researchgate.net/publication/224603701_Modeling_player_experience_in_Super_Mario_Bros</a:t>
            </a:r>
            <a:endParaRPr lang="en-IN" b="0" i="0" u="none" strike="noStrike">
              <a:solidFill>
                <a:schemeClr val="tx1"/>
              </a:solidFill>
              <a:effectLst/>
            </a:endParaRPr>
          </a:p>
          <a:p>
            <a:r>
              <a:rPr lang="en-IN" b="0" i="0" u="none" strike="noStrike">
                <a:solidFill>
                  <a:srgbClr val="111111"/>
                </a:solidFill>
                <a:effectLst/>
              </a:rPr>
              <a:t>◆ </a:t>
            </a:r>
            <a:r>
              <a:rPr lang="en-US" b="0" i="0" u="none" strike="noStrike">
                <a:solidFill>
                  <a:srgbClr val="111111"/>
                </a:solidFill>
                <a:effectLst/>
              </a:rPr>
              <a:t>Game Design Research</a:t>
            </a:r>
            <a:endParaRPr lang="en-US">
              <a:effectLst/>
            </a:endParaRPr>
          </a:p>
          <a:p>
            <a:pPr rtl="0"/>
            <a:r>
              <a:rPr lang="en-US" b="0" i="0" u="none" strike="noStrike">
                <a:solidFill>
                  <a:schemeClr val="tx1"/>
                </a:solidFill>
                <a:effectLst/>
                <a:hlinkClick r:id="rId3">
                  <a:extLst>
                    <a:ext uri="{A12FA001-AC4F-418D-AE19-62706E023703}">
                      <ahyp:hlinkClr xmlns="" xmlns:ahyp="http://schemas.microsoft.com/office/drawing/2018/hyperlinkcolor" val="tx"/>
                    </a:ext>
                  </a:extLst>
                </a:hlinkClick>
              </a:rPr>
              <a:t>https://www.researchgate.net/publication/282185969_Game_Design_Research</a:t>
            </a:r>
            <a:endParaRPr lang="en-IN" b="0" i="0" u="none" strike="noStrike">
              <a:solidFill>
                <a:schemeClr val="tx1"/>
              </a:solidFill>
              <a:effectLst/>
            </a:endParaRPr>
          </a:p>
          <a:p>
            <a:r>
              <a:rPr lang="en-IN">
                <a:effectLst/>
              </a:rPr>
              <a:t>◆ Dinosaur Game</a:t>
            </a:r>
          </a:p>
          <a:p>
            <a:r>
              <a:rPr lang="en-US" u="sng">
                <a:solidFill>
                  <a:schemeClr val="tx1"/>
                </a:solidFill>
                <a:effectLst/>
              </a:rPr>
              <a:t>https://codepen.io/MysticReborn/pen/rygqao</a:t>
            </a:r>
          </a:p>
          <a:p>
            <a:endParaRPr lang="en-US"/>
          </a:p>
        </p:txBody>
      </p:sp>
    </p:spTree>
    <p:extLst>
      <p:ext uri="{BB962C8B-B14F-4D97-AF65-F5344CB8AC3E}">
        <p14:creationId xmlns:p14="http://schemas.microsoft.com/office/powerpoint/2010/main" val="24109414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EC3502-FCC3-549A-18A6-688EF8756B7F}"/>
              </a:ext>
            </a:extLst>
          </p:cNvPr>
          <p:cNvSpPr>
            <a:spLocks noGrp="1"/>
          </p:cNvSpPr>
          <p:nvPr>
            <p:ph type="ctrTitle"/>
          </p:nvPr>
        </p:nvSpPr>
        <p:spPr>
          <a:xfrm>
            <a:off x="3383280" y="-137160"/>
            <a:ext cx="10058400" cy="3566160"/>
          </a:xfrm>
        </p:spPr>
        <p:txBody>
          <a:bodyPr/>
          <a:lstStyle/>
          <a:p>
            <a:r>
              <a:rPr lang="en-IN" b="1">
                <a:latin typeface="+mn-lt"/>
              </a:rPr>
              <a:t>THANK YOU!!</a:t>
            </a:r>
            <a:endParaRPr lang="en-US" b="1">
              <a:latin typeface="+mn-lt"/>
            </a:endParaRPr>
          </a:p>
        </p:txBody>
      </p:sp>
    </p:spTree>
    <p:extLst>
      <p:ext uri="{BB962C8B-B14F-4D97-AF65-F5344CB8AC3E}">
        <p14:creationId xmlns:p14="http://schemas.microsoft.com/office/powerpoint/2010/main" val="29781752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AB3A51-BE98-4116-BA90-20E3495102C8}"/>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TABLE OF CONTENTS</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FA0E18E-D1AF-4A32-856C-F4695CE760B1}"/>
              </a:ext>
            </a:extLst>
          </p:cNvPr>
          <p:cNvSpPr>
            <a:spLocks noGrp="1"/>
          </p:cNvSpPr>
          <p:nvPr>
            <p:ph idx="1"/>
          </p:nvPr>
        </p:nvSpPr>
        <p:spPr/>
        <p:txBody>
          <a:bodyPr>
            <a:normAutofit/>
          </a:bodyPr>
          <a:lstStyle/>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1. Problem statement</a:t>
            </a:r>
          </a:p>
          <a:p>
            <a:r>
              <a:rPr lang="en-IN" dirty="0">
                <a:latin typeface="Times New Roman" panose="02020603050405020304" pitchFamily="18" charset="0"/>
                <a:cs typeface="Times New Roman" panose="02020603050405020304" pitchFamily="18" charset="0"/>
              </a:rPr>
              <a:t>2. Objectives</a:t>
            </a:r>
          </a:p>
          <a:p>
            <a:r>
              <a:rPr lang="en-IN" dirty="0">
                <a:latin typeface="Times New Roman" panose="02020603050405020304" pitchFamily="18" charset="0"/>
                <a:cs typeface="Times New Roman" panose="02020603050405020304" pitchFamily="18" charset="0"/>
              </a:rPr>
              <a:t>3. Literature Survey </a:t>
            </a:r>
          </a:p>
          <a:p>
            <a:r>
              <a:rPr lang="en-IN" dirty="0">
                <a:latin typeface="Times New Roman" panose="02020603050405020304" pitchFamily="18" charset="0"/>
                <a:cs typeface="Times New Roman" panose="02020603050405020304" pitchFamily="18" charset="0"/>
              </a:rPr>
              <a:t>4. Proposed System </a:t>
            </a:r>
          </a:p>
          <a:p>
            <a:r>
              <a:rPr lang="en-IN" dirty="0">
                <a:latin typeface="Times New Roman" panose="02020603050405020304" pitchFamily="18" charset="0"/>
                <a:cs typeface="Times New Roman" panose="02020603050405020304" pitchFamily="18" charset="0"/>
              </a:rPr>
              <a:t>5. UML Diagrams   </a:t>
            </a:r>
          </a:p>
          <a:p>
            <a:r>
              <a:rPr lang="en-IN" dirty="0">
                <a:latin typeface="Times New Roman" panose="02020603050405020304" pitchFamily="18" charset="0"/>
                <a:cs typeface="Times New Roman" panose="02020603050405020304" pitchFamily="18" charset="0"/>
              </a:rPr>
              <a:t>6. Implementation </a:t>
            </a:r>
          </a:p>
          <a:p>
            <a:r>
              <a:rPr lang="en-IN" dirty="0">
                <a:latin typeface="Times New Roman" panose="02020603050405020304" pitchFamily="18" charset="0"/>
                <a:cs typeface="Times New Roman" panose="02020603050405020304" pitchFamily="18" charset="0"/>
              </a:rPr>
              <a:t>7. Results </a:t>
            </a:r>
          </a:p>
          <a:p>
            <a:r>
              <a:rPr lang="en-IN" dirty="0">
                <a:latin typeface="Times New Roman" panose="02020603050405020304" pitchFamily="18" charset="0"/>
                <a:cs typeface="Times New Roman" panose="02020603050405020304" pitchFamily="18" charset="0"/>
              </a:rPr>
              <a:t>8. References</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999117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F06E0-D745-4E27-8E2B-216062B1E4C7}"/>
              </a:ext>
            </a:extLst>
          </p:cNvPr>
          <p:cNvSpPr>
            <a:spLocks noGrp="1"/>
          </p:cNvSpPr>
          <p:nvPr>
            <p:ph type="title"/>
          </p:nvPr>
        </p:nvSpPr>
        <p:spPr>
          <a:xfrm>
            <a:off x="1097280" y="259970"/>
            <a:ext cx="10058400" cy="1450757"/>
          </a:xfrm>
        </p:spPr>
        <p:txBody>
          <a:bodyPr>
            <a:normAutofit/>
          </a:bodyPr>
          <a:lstStyle/>
          <a:p>
            <a:r>
              <a:rPr lang="en-US" sz="4000" b="1" dirty="0">
                <a:latin typeface="+mn-lt"/>
                <a:cs typeface="Times New Roman" panose="02020603050405020304" pitchFamily="18" charset="0"/>
              </a:rPr>
              <a:t>PROBLEM STATEMENT</a:t>
            </a:r>
            <a:endParaRPr lang="en-IN" sz="4000" b="1" dirty="0">
              <a:latin typeface="+mn-lt"/>
              <a:cs typeface="Times New Roman" panose="02020603050405020304" pitchFamily="18" charset="0"/>
            </a:endParaRPr>
          </a:p>
        </p:txBody>
      </p:sp>
      <p:sp>
        <p:nvSpPr>
          <p:cNvPr id="3" name="Content Placeholder 2">
            <a:extLst>
              <a:ext uri="{FF2B5EF4-FFF2-40B4-BE49-F238E27FC236}">
                <a16:creationId xmlns:a16="http://schemas.microsoft.com/office/drawing/2014/main" id="{F6434B18-2AB8-437B-B333-FB52EAD48817}"/>
              </a:ext>
            </a:extLst>
          </p:cNvPr>
          <p:cNvSpPr>
            <a:spLocks noGrp="1"/>
          </p:cNvSpPr>
          <p:nvPr>
            <p:ph idx="1"/>
          </p:nvPr>
        </p:nvSpPr>
        <p:spPr/>
        <p:txBody>
          <a:bodyPr>
            <a:normAutofit/>
          </a:bodyPr>
          <a:lstStyle/>
          <a:p>
            <a:pPr algn="just"/>
            <a:r>
              <a:rPr lang="en-IN">
                <a:solidFill>
                  <a:schemeClr val="tx1"/>
                </a:solidFill>
                <a:latin typeface="Times New Roman" panose="02020603050405020304" pitchFamily="18" charset="0"/>
                <a:cs typeface="Times New Roman" panose="02020603050405020304" pitchFamily="18" charset="0"/>
              </a:rPr>
              <a:t> </a:t>
            </a:r>
          </a:p>
          <a:p>
            <a:pPr algn="just"/>
            <a:r>
              <a:rPr lang="en-US">
                <a:solidFill>
                  <a:schemeClr val="tx1"/>
                </a:solidFill>
                <a:cs typeface="Times New Roman" panose="02020603050405020304" pitchFamily="18" charset="0"/>
              </a:rPr>
              <a:t>Web-based games use web technologies like HTML, CSS, and JavaScript to run in a web browser. Some web-based games can be played offline, but most require an internet connection. Web-based games are becoming more popular as the technology to create them improves. HTML5, CSS3, and JavaScript are all web technologies that allow for more complex games to be created.</a:t>
            </a:r>
            <a:endParaRPr lang="en-US" dirty="0">
              <a:solidFill>
                <a:schemeClr val="tx1"/>
              </a:solidFill>
              <a:cs typeface="Times New Roman" panose="02020603050405020304" pitchFamily="18" charset="0"/>
            </a:endParaRPr>
          </a:p>
          <a:p>
            <a:pPr algn="just"/>
            <a:r>
              <a:rPr lang="en-IN">
                <a:solidFill>
                  <a:schemeClr val="tx1"/>
                </a:solidFill>
                <a:cs typeface="Times New Roman" panose="02020603050405020304" pitchFamily="18" charset="0"/>
              </a:rPr>
              <a:t>To implement nostalgic and fun environmental game using web development.</a:t>
            </a:r>
          </a:p>
          <a:p>
            <a:pPr algn="just"/>
            <a:r>
              <a:rPr lang="en-US">
                <a:solidFill>
                  <a:schemeClr val="tx1"/>
                </a:solidFill>
                <a:cs typeface="Times New Roman" panose="02020603050405020304" pitchFamily="18" charset="0"/>
              </a:rPr>
              <a:t>Many </a:t>
            </a:r>
            <a:r>
              <a:rPr lang="en-US" dirty="0">
                <a:solidFill>
                  <a:schemeClr val="tx1"/>
                </a:solidFill>
                <a:cs typeface="Times New Roman" panose="02020603050405020304" pitchFamily="18" charset="0"/>
              </a:rPr>
              <a:t>of the people have many problems and they came home with tiredness. In order to get relieved from that tiredness they want to play games. For such people we have designed this game. Different Colors gives them joy so they wants to play mostly spiderman game which are having color full environment.</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113190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12AFE-A5A7-4D46-ABDC-FAF18D499E5A}"/>
              </a:ext>
            </a:extLst>
          </p:cNvPr>
          <p:cNvSpPr>
            <a:spLocks noGrp="1"/>
          </p:cNvSpPr>
          <p:nvPr>
            <p:ph type="title"/>
          </p:nvPr>
        </p:nvSpPr>
        <p:spPr/>
        <p:txBody>
          <a:bodyPr>
            <a:normAutofit/>
          </a:bodyPr>
          <a:lstStyle/>
          <a:p>
            <a:r>
              <a:rPr lang="en-US" sz="4000" b="1" dirty="0">
                <a:latin typeface="+mn-lt"/>
                <a:cs typeface="Times New Roman" panose="02020603050405020304" pitchFamily="18" charset="0"/>
              </a:rPr>
              <a:t>OBJECTIVES</a:t>
            </a:r>
            <a:endParaRPr lang="en-IN" sz="4000" b="1" dirty="0">
              <a:latin typeface="+mn-lt"/>
              <a:cs typeface="Times New Roman" panose="02020603050405020304" pitchFamily="18" charset="0"/>
            </a:endParaRPr>
          </a:p>
        </p:txBody>
      </p:sp>
      <p:sp>
        <p:nvSpPr>
          <p:cNvPr id="3" name="Content Placeholder 2">
            <a:extLst>
              <a:ext uri="{FF2B5EF4-FFF2-40B4-BE49-F238E27FC236}">
                <a16:creationId xmlns:a16="http://schemas.microsoft.com/office/drawing/2014/main" id="{C80D5759-EA3F-4DF4-9BD8-1683A0697C70}"/>
              </a:ext>
            </a:extLst>
          </p:cNvPr>
          <p:cNvSpPr>
            <a:spLocks noGrp="1"/>
          </p:cNvSpPr>
          <p:nvPr>
            <p:ph idx="1"/>
          </p:nvPr>
        </p:nvSpPr>
        <p:spPr/>
        <p:txBody>
          <a:bodyPr>
            <a:normAutofit fontScale="32500" lnSpcReduction="20000"/>
          </a:bodyPr>
          <a:lstStyle/>
          <a:p>
            <a:pPr algn="just">
              <a:buFont typeface="Wingdings" panose="05000000000000000000" pitchFamily="2" charset="2"/>
              <a:buChar char="Ø"/>
            </a:pPr>
            <a:endParaRPr lang="en-US" dirty="0">
              <a:solidFill>
                <a:schemeClr val="tx1"/>
              </a:solidFill>
              <a:latin typeface="Century Schoolbook" panose="02040604050505020304" pitchFamily="18" charset="0"/>
            </a:endParaRPr>
          </a:p>
          <a:p>
            <a:pPr algn="just">
              <a:buFont typeface="Wingdings" panose="05000000000000000000" pitchFamily="2" charset="2"/>
              <a:buChar char="Ø"/>
            </a:pPr>
            <a:r>
              <a:rPr lang="en-US" sz="8000" dirty="0">
                <a:solidFill>
                  <a:schemeClr val="tx1"/>
                </a:solidFill>
                <a:cs typeface="Times New Roman" panose="02020603050405020304" pitchFamily="18" charset="0"/>
              </a:rPr>
              <a:t>The project’s goal is to Give a Free enjoyment and stress free life so that Any player don’t have to waste time on  Download the game then run </a:t>
            </a:r>
            <a:r>
              <a:rPr lang="en-US" sz="8000">
                <a:solidFill>
                  <a:schemeClr val="tx1"/>
                </a:solidFill>
                <a:cs typeface="Times New Roman" panose="02020603050405020304" pitchFamily="18" charset="0"/>
              </a:rPr>
              <a:t>it.</a:t>
            </a:r>
            <a:endParaRPr lang="en-US" sz="8000" dirty="0">
              <a:solidFill>
                <a:schemeClr val="tx1"/>
              </a:solidFill>
              <a:cs typeface="Times New Roman" panose="02020603050405020304" pitchFamily="18" charset="0"/>
            </a:endParaRPr>
          </a:p>
          <a:p>
            <a:pPr algn="just">
              <a:buFont typeface="Wingdings" panose="05000000000000000000" pitchFamily="2" charset="2"/>
              <a:buChar char="Ø"/>
            </a:pPr>
            <a:r>
              <a:rPr lang="en-US" sz="8000">
                <a:solidFill>
                  <a:schemeClr val="tx1"/>
                </a:solidFill>
                <a:cs typeface="Times New Roman" panose="02020603050405020304" pitchFamily="18" charset="0"/>
              </a:rPr>
              <a:t>Making animations of the characters designed such as attack animation, death animation, etc.</a:t>
            </a:r>
          </a:p>
          <a:p>
            <a:pPr algn="just">
              <a:buFont typeface="Wingdings" panose="05000000000000000000" pitchFamily="2" charset="2"/>
              <a:buChar char="Ø"/>
            </a:pPr>
            <a:r>
              <a:rPr lang="en-US" sz="8000">
                <a:solidFill>
                  <a:schemeClr val="tx1"/>
                </a:solidFill>
                <a:cs typeface="Times New Roman" panose="02020603050405020304" pitchFamily="18" charset="0"/>
              </a:rPr>
              <a:t>Designing the level of the gameplay by placing the characters along with their animations.</a:t>
            </a:r>
            <a:endParaRPr lang="en-IN" sz="8000" dirty="0">
              <a:solidFill>
                <a:schemeClr val="tx1"/>
              </a:solidFill>
              <a:cs typeface="Times New Roman" panose="02020603050405020304" pitchFamily="18" charset="0"/>
            </a:endParaRPr>
          </a:p>
          <a:p>
            <a:pPr algn="just">
              <a:buFont typeface="Wingdings" panose="05000000000000000000" pitchFamily="2" charset="2"/>
              <a:buChar char="Ø"/>
            </a:pPr>
            <a:r>
              <a:rPr lang="en-US" sz="8000" dirty="0">
                <a:solidFill>
                  <a:schemeClr val="tx1"/>
                </a:solidFill>
                <a:cs typeface="Times New Roman" panose="02020603050405020304" pitchFamily="18" charset="0"/>
              </a:rPr>
              <a:t>Our Mini figure spiderman game will help in making an easier, hassle-free and enjoyable experience game for all the people.</a:t>
            </a:r>
            <a:endParaRPr lang="en-IN" sz="8000" dirty="0">
              <a:solidFill>
                <a:schemeClr val="tx1"/>
              </a:solidFill>
              <a:cs typeface="Times New Roman" panose="02020603050405020304" pitchFamily="18" charset="0"/>
            </a:endParaRPr>
          </a:p>
          <a:p>
            <a:pPr algn="just">
              <a:buFont typeface="Wingdings" panose="05000000000000000000" pitchFamily="2" charset="2"/>
              <a:buChar char="Ø"/>
            </a:pPr>
            <a:endParaRPr lang="en-IN" sz="8000" dirty="0">
              <a:solidFill>
                <a:schemeClr val="tx1"/>
              </a:solidFill>
              <a:cs typeface="Times New Roman" panose="02020603050405020304" pitchFamily="18" charset="0"/>
            </a:endParaRPr>
          </a:p>
          <a:p>
            <a:pPr algn="just">
              <a:buFont typeface="Wingdings" panose="05000000000000000000" pitchFamily="2" charset="2"/>
              <a:buChar char="Ø"/>
            </a:pPr>
            <a:endParaRPr lang="en-US" sz="8000" dirty="0">
              <a:solidFill>
                <a:schemeClr val="tx1"/>
              </a:solidFill>
              <a:cs typeface="Times New Roman" panose="02020603050405020304" pitchFamily="18" charset="0"/>
            </a:endParaRPr>
          </a:p>
          <a:p>
            <a:pPr>
              <a:buFont typeface="Wingdings" panose="05000000000000000000" pitchFamily="2" charset="2"/>
              <a:buChar char="Ø"/>
            </a:pPr>
            <a:endParaRPr lang="en-IN" dirty="0"/>
          </a:p>
        </p:txBody>
      </p:sp>
    </p:spTree>
    <p:extLst>
      <p:ext uri="{BB962C8B-B14F-4D97-AF65-F5344CB8AC3E}">
        <p14:creationId xmlns:p14="http://schemas.microsoft.com/office/powerpoint/2010/main" val="13979822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39094E-98C8-4033-8679-A36A1639677A}"/>
              </a:ext>
            </a:extLst>
          </p:cNvPr>
          <p:cNvSpPr>
            <a:spLocks noGrp="1"/>
          </p:cNvSpPr>
          <p:nvPr>
            <p:ph type="title"/>
          </p:nvPr>
        </p:nvSpPr>
        <p:spPr/>
        <p:txBody>
          <a:bodyPr>
            <a:normAutofit/>
          </a:bodyPr>
          <a:lstStyle/>
          <a:p>
            <a:r>
              <a:rPr lang="en-IN" sz="4000" b="1" dirty="0">
                <a:latin typeface="+mn-lt"/>
                <a:cs typeface="Times New Roman" panose="02020603050405020304" pitchFamily="18" charset="0"/>
              </a:rPr>
              <a:t>LITERATURE SURVEY</a:t>
            </a:r>
          </a:p>
        </p:txBody>
      </p:sp>
      <p:pic>
        <p:nvPicPr>
          <p:cNvPr id="6" name="Picture 6">
            <a:extLst>
              <a:ext uri="{FF2B5EF4-FFF2-40B4-BE49-F238E27FC236}">
                <a16:creationId xmlns:a16="http://schemas.microsoft.com/office/drawing/2014/main" id="{DE60F377-6BE7-67A3-EA2D-850840AC6A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3969" y="2208609"/>
            <a:ext cx="9322593" cy="3434954"/>
          </a:xfrm>
          <a:prstGeom prst="rect">
            <a:avLst/>
          </a:prstGeom>
        </p:spPr>
      </p:pic>
    </p:spTree>
    <p:extLst>
      <p:ext uri="{BB962C8B-B14F-4D97-AF65-F5344CB8AC3E}">
        <p14:creationId xmlns:p14="http://schemas.microsoft.com/office/powerpoint/2010/main" val="34575074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E3BC2326-E28E-4E10-89F8-A3E26823CB6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85876" y="1898095"/>
            <a:ext cx="9887663" cy="3749040"/>
          </a:xfrm>
        </p:spPr>
      </p:pic>
    </p:spTree>
    <p:extLst>
      <p:ext uri="{BB962C8B-B14F-4D97-AF65-F5344CB8AC3E}">
        <p14:creationId xmlns:p14="http://schemas.microsoft.com/office/powerpoint/2010/main" val="21774966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383EDF-AA07-DDC3-F29B-6FCA993FA570}"/>
              </a:ext>
            </a:extLst>
          </p:cNvPr>
          <p:cNvSpPr>
            <a:spLocks noGrp="1"/>
          </p:cNvSpPr>
          <p:nvPr>
            <p:ph type="title"/>
          </p:nvPr>
        </p:nvSpPr>
        <p:spPr/>
        <p:txBody>
          <a:bodyPr/>
          <a:lstStyle/>
          <a:p>
            <a:r>
              <a:rPr lang="en-IN" b="1">
                <a:latin typeface="+mn-lt"/>
              </a:rPr>
              <a:t>PROPOSED SYSTEM</a:t>
            </a:r>
            <a:endParaRPr lang="en-US" b="1">
              <a:latin typeface="+mn-lt"/>
            </a:endParaRPr>
          </a:p>
        </p:txBody>
      </p:sp>
      <p:sp>
        <p:nvSpPr>
          <p:cNvPr id="3" name="Content Placeholder 2">
            <a:extLst>
              <a:ext uri="{FF2B5EF4-FFF2-40B4-BE49-F238E27FC236}">
                <a16:creationId xmlns:a16="http://schemas.microsoft.com/office/drawing/2014/main" id="{7E35A27B-8E72-4C0F-C811-9CFB7459442B}"/>
              </a:ext>
            </a:extLst>
          </p:cNvPr>
          <p:cNvSpPr>
            <a:spLocks noGrp="1"/>
          </p:cNvSpPr>
          <p:nvPr>
            <p:ph idx="1"/>
          </p:nvPr>
        </p:nvSpPr>
        <p:spPr/>
        <p:txBody>
          <a:bodyPr/>
          <a:lstStyle/>
          <a:p>
            <a:pPr algn="just"/>
            <a:r>
              <a:rPr lang="en-US" b="0" i="0">
                <a:solidFill>
                  <a:schemeClr val="tx1"/>
                </a:solidFill>
                <a:effectLst/>
              </a:rPr>
              <a:t/>
            </a:r>
            <a:br>
              <a:rPr lang="en-US" b="0" i="0">
                <a:solidFill>
                  <a:schemeClr val="tx1"/>
                </a:solidFill>
                <a:effectLst/>
              </a:rPr>
            </a:br>
            <a:r>
              <a:rPr lang="en-US" b="0" i="0">
                <a:solidFill>
                  <a:schemeClr val="tx1"/>
                </a:solidFill>
                <a:effectLst/>
              </a:rPr>
              <a:t>The proposed system for a web based game using HTML CSS and JavaScript would include the following features: </a:t>
            </a:r>
            <a:endParaRPr lang="en-IN" b="0" i="0">
              <a:solidFill>
                <a:schemeClr val="tx1"/>
              </a:solidFill>
              <a:effectLst/>
            </a:endParaRPr>
          </a:p>
          <a:p>
            <a:pPr algn="just"/>
            <a:r>
              <a:rPr lang="en-US" b="0" i="0">
                <a:solidFill>
                  <a:schemeClr val="tx1"/>
                </a:solidFill>
                <a:effectLst/>
              </a:rPr>
              <a:t>-A game engine written in JavaScript that would handle the game logic and rendering. </a:t>
            </a:r>
            <a:endParaRPr lang="en-IN" b="0" i="0">
              <a:solidFill>
                <a:schemeClr val="tx1"/>
              </a:solidFill>
              <a:effectLst/>
            </a:endParaRPr>
          </a:p>
          <a:p>
            <a:pPr algn="just"/>
            <a:r>
              <a:rPr lang="en-US" b="0" i="0">
                <a:solidFill>
                  <a:schemeClr val="tx1"/>
                </a:solidFill>
                <a:effectLst/>
              </a:rPr>
              <a:t>-A CSS file that would control the look and feel of the game. </a:t>
            </a:r>
            <a:endParaRPr lang="en-IN" b="0" i="0">
              <a:solidFill>
                <a:schemeClr val="tx1"/>
              </a:solidFill>
              <a:effectLst/>
            </a:endParaRPr>
          </a:p>
          <a:p>
            <a:pPr algn="just"/>
            <a:r>
              <a:rPr lang="en-US" b="0" i="0">
                <a:solidFill>
                  <a:schemeClr val="tx1"/>
                </a:solidFill>
                <a:effectLst/>
              </a:rPr>
              <a:t>-A</a:t>
            </a:r>
            <a:r>
              <a:rPr lang="en-IN" b="0" i="0">
                <a:solidFill>
                  <a:schemeClr val="tx1"/>
                </a:solidFill>
                <a:effectLst/>
              </a:rPr>
              <a:t> </a:t>
            </a:r>
            <a:r>
              <a:rPr lang="en-US" b="0" i="0">
                <a:solidFill>
                  <a:schemeClr val="tx1"/>
                </a:solidFill>
                <a:effectLst/>
              </a:rPr>
              <a:t>HTML file that would act as the skeleton for the game, including the canvas element where the game would be rendered. </a:t>
            </a:r>
            <a:endParaRPr lang="en-IN" b="0" i="0">
              <a:solidFill>
                <a:schemeClr val="tx1"/>
              </a:solidFill>
              <a:effectLst/>
            </a:endParaRPr>
          </a:p>
          <a:p>
            <a:pPr algn="just"/>
            <a:r>
              <a:rPr lang="en-US" b="0" i="0">
                <a:solidFill>
                  <a:schemeClr val="tx1"/>
                </a:solidFill>
                <a:effectLst/>
              </a:rPr>
              <a:t>-JavaScript libraries such as jQuery and underscore.js would be used to provide additional functionality.</a:t>
            </a:r>
            <a:endParaRPr lang="en-IN" b="0" i="0">
              <a:solidFill>
                <a:schemeClr val="tx1"/>
              </a:solidFill>
              <a:effectLst/>
            </a:endParaRPr>
          </a:p>
          <a:p>
            <a:pPr algn="just"/>
            <a:r>
              <a:rPr lang="en-US" b="0" i="0">
                <a:solidFill>
                  <a:schemeClr val="tx1"/>
                </a:solidFill>
                <a:effectLst/>
              </a:rPr>
              <a:t> -The game would be hosted on a web server, accessible to anyone with an internet connection.</a:t>
            </a:r>
            <a:endParaRPr lang="en-US">
              <a:solidFill>
                <a:schemeClr val="tx1"/>
              </a:solidFill>
            </a:endParaRPr>
          </a:p>
        </p:txBody>
      </p:sp>
    </p:spTree>
    <p:extLst>
      <p:ext uri="{BB962C8B-B14F-4D97-AF65-F5344CB8AC3E}">
        <p14:creationId xmlns:p14="http://schemas.microsoft.com/office/powerpoint/2010/main" val="288592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5202C-2216-43C3-BB31-90E3B4EE695E}"/>
              </a:ext>
            </a:extLst>
          </p:cNvPr>
          <p:cNvSpPr>
            <a:spLocks noGrp="1"/>
          </p:cNvSpPr>
          <p:nvPr>
            <p:ph type="title"/>
          </p:nvPr>
        </p:nvSpPr>
        <p:spPr/>
        <p:txBody>
          <a:bodyPr/>
          <a:lstStyle/>
          <a:p>
            <a:r>
              <a:rPr lang="en-US" b="1" dirty="0">
                <a:latin typeface="+mn-lt"/>
              </a:rPr>
              <a:t>UML Diagrams</a:t>
            </a:r>
            <a:endParaRPr lang="en-IN" b="1" dirty="0">
              <a:latin typeface="+mn-lt"/>
            </a:endParaRPr>
          </a:p>
        </p:txBody>
      </p:sp>
      <p:sp>
        <p:nvSpPr>
          <p:cNvPr id="3" name="Content Placeholder 2">
            <a:extLst>
              <a:ext uri="{FF2B5EF4-FFF2-40B4-BE49-F238E27FC236}">
                <a16:creationId xmlns:a16="http://schemas.microsoft.com/office/drawing/2014/main" id="{2C8C14DE-2D6C-4B09-A8D8-DC724DAFA670}"/>
              </a:ext>
            </a:extLst>
          </p:cNvPr>
          <p:cNvSpPr>
            <a:spLocks noGrp="1"/>
          </p:cNvSpPr>
          <p:nvPr>
            <p:ph idx="1"/>
          </p:nvPr>
        </p:nvSpPr>
        <p:spPr>
          <a:xfrm>
            <a:off x="1115139" y="1899312"/>
            <a:ext cx="10058400" cy="4023360"/>
          </a:xfrm>
        </p:spPr>
        <p:txBody>
          <a:bodyPr/>
          <a:lstStyle/>
          <a:p>
            <a:r>
              <a:rPr lang="en-US" dirty="0"/>
              <a:t>DFD </a:t>
            </a:r>
          </a:p>
          <a:p>
            <a:r>
              <a:rPr lang="en-US" dirty="0"/>
              <a:t>Level “0”</a:t>
            </a:r>
            <a:endParaRPr lang="en-IN" dirty="0"/>
          </a:p>
        </p:txBody>
      </p:sp>
      <p:pic>
        <p:nvPicPr>
          <p:cNvPr id="4" name="Picture 3">
            <a:extLst>
              <a:ext uri="{FF2B5EF4-FFF2-40B4-BE49-F238E27FC236}">
                <a16:creationId xmlns:a16="http://schemas.microsoft.com/office/drawing/2014/main" id="{12BD03FF-4D2E-AAD5-8CC7-D970D892267E}"/>
              </a:ext>
            </a:extLst>
          </p:cNvPr>
          <p:cNvPicPr>
            <a:picLocks noChangeAspect="1"/>
          </p:cNvPicPr>
          <p:nvPr/>
        </p:nvPicPr>
        <p:blipFill rotWithShape="1">
          <a:blip r:embed="rId2">
            <a:extLst>
              <a:ext uri="{28A0092B-C50C-407E-A947-70E740481C1C}">
                <a14:useLocalDpi xmlns:a14="http://schemas.microsoft.com/office/drawing/2010/main" val="0"/>
              </a:ext>
            </a:extLst>
          </a:blip>
          <a:srcRect l="19484" t="21545" r="33250" b="53857"/>
          <a:stretch/>
        </p:blipFill>
        <p:spPr>
          <a:xfrm>
            <a:off x="2405848" y="2911876"/>
            <a:ext cx="8345010" cy="2396972"/>
          </a:xfrm>
          <a:prstGeom prst="rect">
            <a:avLst/>
          </a:prstGeom>
        </p:spPr>
      </p:pic>
    </p:spTree>
    <p:extLst>
      <p:ext uri="{BB962C8B-B14F-4D97-AF65-F5344CB8AC3E}">
        <p14:creationId xmlns:p14="http://schemas.microsoft.com/office/powerpoint/2010/main" val="981784354"/>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514949"/>
      </a:dk2>
      <a:lt2>
        <a:srgbClr val="E1E1DB"/>
      </a:lt2>
      <a:accent1>
        <a:srgbClr val="9DBFBE"/>
      </a:accent1>
      <a:accent2>
        <a:srgbClr val="DB8631"/>
      </a:accent2>
      <a:accent3>
        <a:srgbClr val="E3CC5A"/>
      </a:accent3>
      <a:accent4>
        <a:srgbClr val="ACADA8"/>
      </a:accent4>
      <a:accent5>
        <a:srgbClr val="927C61"/>
      </a:accent5>
      <a:accent6>
        <a:srgbClr val="B3B435"/>
      </a:accent6>
      <a:hlink>
        <a:srgbClr val="0000FF"/>
      </a:hlink>
      <a:folHlink>
        <a:srgbClr val="800080"/>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243AF7DC-D15B-41C0-AE81-23980D1B9FC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TM02900769[[fn=Retrospect]]</Template>
  <TotalTime>436</TotalTime>
  <Words>347</Words>
  <Application>Microsoft Office PowerPoint</Application>
  <PresentationFormat>Widescreen</PresentationFormat>
  <Paragraphs>86</Paragraphs>
  <Slides>21</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Calibri</vt:lpstr>
      <vt:lpstr>Calibri Light</vt:lpstr>
      <vt:lpstr>Century Schoolbook</vt:lpstr>
      <vt:lpstr>Times New Roman</vt:lpstr>
      <vt:lpstr>Wingdings</vt:lpstr>
      <vt:lpstr>Retrospect</vt:lpstr>
      <vt:lpstr>PowerPoint Presentation</vt:lpstr>
      <vt:lpstr>PowerPoint Presentation</vt:lpstr>
      <vt:lpstr>TABLE OF CONTENTS</vt:lpstr>
      <vt:lpstr>PROBLEM STATEMENT</vt:lpstr>
      <vt:lpstr>OBJECTIVES</vt:lpstr>
      <vt:lpstr>LITERATURE SURVEY</vt:lpstr>
      <vt:lpstr>PowerPoint Presentation</vt:lpstr>
      <vt:lpstr>PROPOSED SYSTEM</vt:lpstr>
      <vt:lpstr>UML Diagrams</vt:lpstr>
      <vt:lpstr>PowerPoint Presentation</vt:lpstr>
      <vt:lpstr>PowerPoint Presentation</vt:lpstr>
      <vt:lpstr>Use Case Diagram</vt:lpstr>
      <vt:lpstr>PowerPoint Presentation</vt:lpstr>
      <vt:lpstr>Technology Stack</vt:lpstr>
      <vt:lpstr>Implementation</vt:lpstr>
      <vt:lpstr>PowerPoint Presentation</vt:lpstr>
      <vt:lpstr>PowerPoint Presentation</vt:lpstr>
      <vt:lpstr>PowerPoint Presentation</vt:lpstr>
      <vt:lpstr>PowerPoint Presentation</vt:lpstr>
      <vt:lpstr>REFERENCE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Yash Mangoankar</dc:creator>
  <cp:lastModifiedBy>DELL</cp:lastModifiedBy>
  <cp:revision>20</cp:revision>
  <dcterms:created xsi:type="dcterms:W3CDTF">2022-10-11T08:28:17Z</dcterms:created>
  <dcterms:modified xsi:type="dcterms:W3CDTF">2023-10-12T08:58:43Z</dcterms:modified>
</cp:coreProperties>
</file>