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74" autoAdjust="0"/>
  </p:normalViewPr>
  <p:slideViewPr>
    <p:cSldViewPr snapToGrid="0" showGuides="1">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94B286-F6F5-42FC-99B4-2B3B351D3F68}"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68E3B-DA05-4C4A-A9B1-1F9CCF5FF6EB}" type="slidenum">
              <a:rPr lang="en-IN" smtClean="0"/>
              <a:t>‹#›</a:t>
            </a:fld>
            <a:endParaRPr lang="en-IN"/>
          </a:p>
        </p:txBody>
      </p:sp>
    </p:spTree>
    <p:extLst>
      <p:ext uri="{BB962C8B-B14F-4D97-AF65-F5344CB8AC3E}">
        <p14:creationId xmlns:p14="http://schemas.microsoft.com/office/powerpoint/2010/main" val="241672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94B286-F6F5-42FC-99B4-2B3B351D3F68}"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68E3B-DA05-4C4A-A9B1-1F9CCF5FF6EB}" type="slidenum">
              <a:rPr lang="en-IN" smtClean="0"/>
              <a:t>‹#›</a:t>
            </a:fld>
            <a:endParaRPr lang="en-IN"/>
          </a:p>
        </p:txBody>
      </p:sp>
    </p:spTree>
    <p:extLst>
      <p:ext uri="{BB962C8B-B14F-4D97-AF65-F5344CB8AC3E}">
        <p14:creationId xmlns:p14="http://schemas.microsoft.com/office/powerpoint/2010/main" val="202611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94B286-F6F5-42FC-99B4-2B3B351D3F68}"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68E3B-DA05-4C4A-A9B1-1F9CCF5FF6EB}" type="slidenum">
              <a:rPr lang="en-IN" smtClean="0"/>
              <a:t>‹#›</a:t>
            </a:fld>
            <a:endParaRPr lang="en-IN"/>
          </a:p>
        </p:txBody>
      </p:sp>
    </p:spTree>
    <p:extLst>
      <p:ext uri="{BB962C8B-B14F-4D97-AF65-F5344CB8AC3E}">
        <p14:creationId xmlns:p14="http://schemas.microsoft.com/office/powerpoint/2010/main" val="47938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94B286-F6F5-42FC-99B4-2B3B351D3F68}"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68E3B-DA05-4C4A-A9B1-1F9CCF5FF6EB}" type="slidenum">
              <a:rPr lang="en-IN" smtClean="0"/>
              <a:t>‹#›</a:t>
            </a:fld>
            <a:endParaRPr lang="en-IN"/>
          </a:p>
        </p:txBody>
      </p:sp>
    </p:spTree>
    <p:extLst>
      <p:ext uri="{BB962C8B-B14F-4D97-AF65-F5344CB8AC3E}">
        <p14:creationId xmlns:p14="http://schemas.microsoft.com/office/powerpoint/2010/main" val="205929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94B286-F6F5-42FC-99B4-2B3B351D3F68}"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68E3B-DA05-4C4A-A9B1-1F9CCF5FF6EB}" type="slidenum">
              <a:rPr lang="en-IN" smtClean="0"/>
              <a:t>‹#›</a:t>
            </a:fld>
            <a:endParaRPr lang="en-IN"/>
          </a:p>
        </p:txBody>
      </p:sp>
    </p:spTree>
    <p:extLst>
      <p:ext uri="{BB962C8B-B14F-4D97-AF65-F5344CB8AC3E}">
        <p14:creationId xmlns:p14="http://schemas.microsoft.com/office/powerpoint/2010/main" val="253914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94B286-F6F5-42FC-99B4-2B3B351D3F68}"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68E3B-DA05-4C4A-A9B1-1F9CCF5FF6EB}" type="slidenum">
              <a:rPr lang="en-IN" smtClean="0"/>
              <a:t>‹#›</a:t>
            </a:fld>
            <a:endParaRPr lang="en-IN"/>
          </a:p>
        </p:txBody>
      </p:sp>
    </p:spTree>
    <p:extLst>
      <p:ext uri="{BB962C8B-B14F-4D97-AF65-F5344CB8AC3E}">
        <p14:creationId xmlns:p14="http://schemas.microsoft.com/office/powerpoint/2010/main" val="214454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94B286-F6F5-42FC-99B4-2B3B351D3F68}" type="datetimeFigureOut">
              <a:rPr lang="en-IN" smtClean="0"/>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768E3B-DA05-4C4A-A9B1-1F9CCF5FF6EB}" type="slidenum">
              <a:rPr lang="en-IN" smtClean="0"/>
              <a:t>‹#›</a:t>
            </a:fld>
            <a:endParaRPr lang="en-IN"/>
          </a:p>
        </p:txBody>
      </p:sp>
    </p:spTree>
    <p:extLst>
      <p:ext uri="{BB962C8B-B14F-4D97-AF65-F5344CB8AC3E}">
        <p14:creationId xmlns:p14="http://schemas.microsoft.com/office/powerpoint/2010/main" val="337353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94B286-F6F5-42FC-99B4-2B3B351D3F68}"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768E3B-DA05-4C4A-A9B1-1F9CCF5FF6EB}" type="slidenum">
              <a:rPr lang="en-IN" smtClean="0"/>
              <a:t>‹#›</a:t>
            </a:fld>
            <a:endParaRPr lang="en-IN"/>
          </a:p>
        </p:txBody>
      </p:sp>
    </p:spTree>
    <p:extLst>
      <p:ext uri="{BB962C8B-B14F-4D97-AF65-F5344CB8AC3E}">
        <p14:creationId xmlns:p14="http://schemas.microsoft.com/office/powerpoint/2010/main" val="146541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4B286-F6F5-42FC-99B4-2B3B351D3F68}" type="datetimeFigureOut">
              <a:rPr lang="en-IN" smtClean="0"/>
              <a:t>20-02-2023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768E3B-DA05-4C4A-A9B1-1F9CCF5FF6EB}" type="slidenum">
              <a:rPr lang="en-IN" smtClean="0"/>
              <a:t>‹#›</a:t>
            </a:fld>
            <a:endParaRPr lang="en-IN"/>
          </a:p>
        </p:txBody>
      </p:sp>
    </p:spTree>
    <p:extLst>
      <p:ext uri="{BB962C8B-B14F-4D97-AF65-F5344CB8AC3E}">
        <p14:creationId xmlns:p14="http://schemas.microsoft.com/office/powerpoint/2010/main" val="296689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94B286-F6F5-42FC-99B4-2B3B351D3F68}"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68E3B-DA05-4C4A-A9B1-1F9CCF5FF6EB}" type="slidenum">
              <a:rPr lang="en-IN" smtClean="0"/>
              <a:t>‹#›</a:t>
            </a:fld>
            <a:endParaRPr lang="en-IN"/>
          </a:p>
        </p:txBody>
      </p:sp>
    </p:spTree>
    <p:extLst>
      <p:ext uri="{BB962C8B-B14F-4D97-AF65-F5344CB8AC3E}">
        <p14:creationId xmlns:p14="http://schemas.microsoft.com/office/powerpoint/2010/main" val="427324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94B286-F6F5-42FC-99B4-2B3B351D3F68}"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68E3B-DA05-4C4A-A9B1-1F9CCF5FF6EB}" type="slidenum">
              <a:rPr lang="en-IN" smtClean="0"/>
              <a:t>‹#›</a:t>
            </a:fld>
            <a:endParaRPr lang="en-IN"/>
          </a:p>
        </p:txBody>
      </p:sp>
    </p:spTree>
    <p:extLst>
      <p:ext uri="{BB962C8B-B14F-4D97-AF65-F5344CB8AC3E}">
        <p14:creationId xmlns:p14="http://schemas.microsoft.com/office/powerpoint/2010/main" val="134420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4B286-F6F5-42FC-99B4-2B3B351D3F68}" type="datetimeFigureOut">
              <a:rPr lang="en-IN" smtClean="0"/>
              <a:t>20-02-2023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68E3B-DA05-4C4A-A9B1-1F9CCF5FF6EB}" type="slidenum">
              <a:rPr lang="en-IN" smtClean="0"/>
              <a:t>‹#›</a:t>
            </a:fld>
            <a:endParaRPr lang="en-IN"/>
          </a:p>
        </p:txBody>
      </p:sp>
    </p:spTree>
    <p:extLst>
      <p:ext uri="{BB962C8B-B14F-4D97-AF65-F5344CB8AC3E}">
        <p14:creationId xmlns:p14="http://schemas.microsoft.com/office/powerpoint/2010/main" val="1297927974"/>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sz="8000" b="1" dirty="0" smtClean="0">
                <a:latin typeface="Bodoni MT" panose="02070603080606020203" pitchFamily="18" charset="0"/>
              </a:rPr>
              <a:t>SQL Project </a:t>
            </a:r>
            <a:endParaRPr lang="en-IN" sz="8000" b="1" dirty="0">
              <a:latin typeface="Bodoni MT" panose="02070603080606020203" pitchFamily="18" charset="0"/>
            </a:endParaRPr>
          </a:p>
        </p:txBody>
      </p:sp>
      <p:sp>
        <p:nvSpPr>
          <p:cNvPr id="5" name="Subtitle 4"/>
          <p:cNvSpPr>
            <a:spLocks noGrp="1"/>
          </p:cNvSpPr>
          <p:nvPr>
            <p:ph type="subTitle" idx="1"/>
          </p:nvPr>
        </p:nvSpPr>
        <p:spPr>
          <a:xfrm>
            <a:off x="1523999" y="4236333"/>
            <a:ext cx="9877063" cy="1354239"/>
          </a:xfrm>
        </p:spPr>
        <p:txBody>
          <a:bodyPr>
            <a:normAutofit/>
          </a:bodyPr>
          <a:lstStyle/>
          <a:p>
            <a:pPr algn="r"/>
            <a:r>
              <a:rPr lang="en-IN" sz="3600" dirty="0" smtClean="0">
                <a:latin typeface="Bodoni MT" panose="02070603080606020203" pitchFamily="18" charset="0"/>
              </a:rPr>
              <a:t>Aditi Teli</a:t>
            </a:r>
            <a:endParaRPr lang="en-IN" sz="3600" dirty="0">
              <a:latin typeface="Bodoni MT" panose="02070603080606020203" pitchFamily="18" charset="0"/>
            </a:endParaRPr>
          </a:p>
        </p:txBody>
      </p:sp>
    </p:spTree>
    <p:extLst>
      <p:ext uri="{BB962C8B-B14F-4D97-AF65-F5344CB8AC3E}">
        <p14:creationId xmlns:p14="http://schemas.microsoft.com/office/powerpoint/2010/main" val="1320092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dirty="0" smtClean="0">
                <a:latin typeface="Bodoni MT" panose="02070603080606020203" pitchFamily="18" charset="0"/>
              </a:rPr>
              <a:t>Request 5</a:t>
            </a:r>
            <a:br>
              <a:rPr lang="en-IN" sz="2500" dirty="0" smtClean="0">
                <a:latin typeface="Bodoni MT" panose="02070603080606020203" pitchFamily="18" charset="0"/>
              </a:rPr>
            </a:br>
            <a:r>
              <a:rPr lang="en-IN" sz="2500" dirty="0" smtClean="0">
                <a:latin typeface="Bodoni MT" panose="02070603080606020203" pitchFamily="18" charset="0"/>
              </a:rPr>
              <a:t>P</a:t>
            </a:r>
            <a:r>
              <a:rPr lang="en-US" sz="2500" dirty="0" smtClean="0">
                <a:latin typeface="Bodoni MT" panose="02070603080606020203" pitchFamily="18" charset="0"/>
              </a:rPr>
              <a:t>lease </a:t>
            </a:r>
            <a:r>
              <a:rPr lang="en-US" sz="2500" dirty="0">
                <a:latin typeface="Bodoni MT" panose="02070603080606020203" pitchFamily="18" charset="0"/>
              </a:rPr>
              <a:t>provide a count of unique film titles you have in inventory at each store and then provide a count of the unique categories of films you provide. </a:t>
            </a:r>
            <a:endParaRPr lang="en-IN" sz="2500" dirty="0">
              <a:latin typeface="Bodoni MT" panose="02070603080606020203" pitchFamily="18" charset="0"/>
            </a:endParaRPr>
          </a:p>
        </p:txBody>
      </p:sp>
      <p:pic>
        <p:nvPicPr>
          <p:cNvPr id="4" name="Content Placeholder 3"/>
          <p:cNvPicPr>
            <a:picLocks noGrp="1" noChangeAspect="1"/>
          </p:cNvPicPr>
          <p:nvPr>
            <p:ph idx="1"/>
          </p:nvPr>
        </p:nvPicPr>
        <p:blipFill rotWithShape="1">
          <a:blip r:embed="rId2"/>
          <a:srcRect l="1426"/>
          <a:stretch/>
        </p:blipFill>
        <p:spPr>
          <a:xfrm>
            <a:off x="838200" y="1880762"/>
            <a:ext cx="5988113" cy="3561676"/>
          </a:xfrm>
          <a:prstGeom prst="rect">
            <a:avLst/>
          </a:prstGeom>
        </p:spPr>
      </p:pic>
      <p:pic>
        <p:nvPicPr>
          <p:cNvPr id="5" name="Picture 4"/>
          <p:cNvPicPr>
            <a:picLocks noChangeAspect="1"/>
          </p:cNvPicPr>
          <p:nvPr/>
        </p:nvPicPr>
        <p:blipFill>
          <a:blip r:embed="rId3"/>
          <a:stretch>
            <a:fillRect/>
          </a:stretch>
        </p:blipFill>
        <p:spPr>
          <a:xfrm>
            <a:off x="7886701" y="2188959"/>
            <a:ext cx="3176786" cy="870763"/>
          </a:xfrm>
          <a:prstGeom prst="rect">
            <a:avLst/>
          </a:prstGeom>
        </p:spPr>
      </p:pic>
      <p:sp>
        <p:nvSpPr>
          <p:cNvPr id="9" name="Right Arrow 8"/>
          <p:cNvSpPr/>
          <p:nvPr/>
        </p:nvSpPr>
        <p:spPr>
          <a:xfrm>
            <a:off x="6901048" y="2473373"/>
            <a:ext cx="910918" cy="30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a:stretch>
            <a:fillRect/>
          </a:stretch>
        </p:blipFill>
        <p:spPr>
          <a:xfrm>
            <a:off x="8112286" y="4448908"/>
            <a:ext cx="2725615" cy="727733"/>
          </a:xfrm>
          <a:prstGeom prst="rect">
            <a:avLst/>
          </a:prstGeom>
        </p:spPr>
      </p:pic>
      <p:sp>
        <p:nvSpPr>
          <p:cNvPr id="11" name="Right Arrow 10"/>
          <p:cNvSpPr/>
          <p:nvPr/>
        </p:nvSpPr>
        <p:spPr>
          <a:xfrm>
            <a:off x="6901048" y="4658908"/>
            <a:ext cx="910918"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0375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dirty="0" smtClean="0">
                <a:latin typeface="Bodoni MT" panose="02070603080606020203" pitchFamily="18" charset="0"/>
              </a:rPr>
              <a:t>Request 6</a:t>
            </a:r>
            <a:br>
              <a:rPr lang="en-IN" sz="2500" dirty="0" smtClean="0">
                <a:latin typeface="Bodoni MT" panose="02070603080606020203" pitchFamily="18" charset="0"/>
              </a:rPr>
            </a:br>
            <a:r>
              <a:rPr lang="en-US" sz="2500" dirty="0">
                <a:latin typeface="Bodoni MT" panose="02070603080606020203" pitchFamily="18" charset="0"/>
              </a:rPr>
              <a:t>Please provide the replacement cost for the film that is least expensive to replace, the most expensive to replace, and the average of all films you carry. </a:t>
            </a:r>
            <a:endParaRPr lang="en-IN" sz="2500" dirty="0">
              <a:latin typeface="Bodoni MT" panose="02070603080606020203" pitchFamily="18" charset="0"/>
            </a:endParaRPr>
          </a:p>
        </p:txBody>
      </p:sp>
      <p:pic>
        <p:nvPicPr>
          <p:cNvPr id="4" name="Content Placeholder 3"/>
          <p:cNvPicPr>
            <a:picLocks noGrp="1" noChangeAspect="1"/>
          </p:cNvPicPr>
          <p:nvPr>
            <p:ph idx="1"/>
          </p:nvPr>
        </p:nvPicPr>
        <p:blipFill>
          <a:blip r:embed="rId2"/>
          <a:stretch>
            <a:fillRect/>
          </a:stretch>
        </p:blipFill>
        <p:spPr>
          <a:xfrm>
            <a:off x="974563" y="2186788"/>
            <a:ext cx="5188844" cy="2147819"/>
          </a:xfrm>
          <a:prstGeom prst="rect">
            <a:avLst/>
          </a:prstGeom>
        </p:spPr>
      </p:pic>
      <p:pic>
        <p:nvPicPr>
          <p:cNvPr id="5" name="Picture 4"/>
          <p:cNvPicPr>
            <a:picLocks noChangeAspect="1"/>
          </p:cNvPicPr>
          <p:nvPr/>
        </p:nvPicPr>
        <p:blipFill>
          <a:blip r:embed="rId3"/>
          <a:stretch>
            <a:fillRect/>
          </a:stretch>
        </p:blipFill>
        <p:spPr>
          <a:xfrm>
            <a:off x="974563" y="4912889"/>
            <a:ext cx="4054637" cy="928785"/>
          </a:xfrm>
          <a:prstGeom prst="rect">
            <a:avLst/>
          </a:prstGeom>
        </p:spPr>
      </p:pic>
    </p:spTree>
    <p:extLst>
      <p:ext uri="{BB962C8B-B14F-4D97-AF65-F5344CB8AC3E}">
        <p14:creationId xmlns:p14="http://schemas.microsoft.com/office/powerpoint/2010/main" val="2343556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dirty="0" smtClean="0">
                <a:latin typeface="Bodoni MT" panose="02070603080606020203" pitchFamily="18" charset="0"/>
              </a:rPr>
              <a:t>Request 7</a:t>
            </a:r>
            <a:br>
              <a:rPr lang="en-IN" sz="2500" dirty="0" smtClean="0">
                <a:latin typeface="Bodoni MT" panose="02070603080606020203" pitchFamily="18" charset="0"/>
              </a:rPr>
            </a:br>
            <a:r>
              <a:rPr lang="en-US" sz="2500" dirty="0">
                <a:latin typeface="Bodoni MT" panose="02070603080606020203" pitchFamily="18" charset="0"/>
              </a:rPr>
              <a:t>Please provide the average payment you process, as well as the maximum payment you have processed. </a:t>
            </a:r>
            <a:endParaRPr lang="en-IN" sz="2500" dirty="0">
              <a:latin typeface="Bodoni MT" panose="02070603080606020203" pitchFamily="18" charset="0"/>
            </a:endParaRPr>
          </a:p>
        </p:txBody>
      </p:sp>
      <p:pic>
        <p:nvPicPr>
          <p:cNvPr id="4" name="Content Placeholder 3"/>
          <p:cNvPicPr>
            <a:picLocks noGrp="1" noChangeAspect="1"/>
          </p:cNvPicPr>
          <p:nvPr>
            <p:ph idx="1"/>
          </p:nvPr>
        </p:nvPicPr>
        <p:blipFill>
          <a:blip r:embed="rId2"/>
          <a:stretch>
            <a:fillRect/>
          </a:stretch>
        </p:blipFill>
        <p:spPr>
          <a:xfrm>
            <a:off x="838200" y="1892911"/>
            <a:ext cx="5582963" cy="2397735"/>
          </a:xfrm>
          <a:prstGeom prst="rect">
            <a:avLst/>
          </a:prstGeom>
        </p:spPr>
      </p:pic>
      <p:pic>
        <p:nvPicPr>
          <p:cNvPr id="5" name="Picture 4"/>
          <p:cNvPicPr>
            <a:picLocks noChangeAspect="1"/>
          </p:cNvPicPr>
          <p:nvPr/>
        </p:nvPicPr>
        <p:blipFill>
          <a:blip r:embed="rId3"/>
          <a:stretch>
            <a:fillRect/>
          </a:stretch>
        </p:blipFill>
        <p:spPr>
          <a:xfrm>
            <a:off x="838200" y="4796114"/>
            <a:ext cx="4220308" cy="1080017"/>
          </a:xfrm>
          <a:prstGeom prst="rect">
            <a:avLst/>
          </a:prstGeom>
        </p:spPr>
      </p:pic>
    </p:spTree>
    <p:extLst>
      <p:ext uri="{BB962C8B-B14F-4D97-AF65-F5344CB8AC3E}">
        <p14:creationId xmlns:p14="http://schemas.microsoft.com/office/powerpoint/2010/main" val="1838339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400" dirty="0" smtClean="0">
                <a:latin typeface="Bodoni MT" panose="02070603080606020203" pitchFamily="18" charset="0"/>
              </a:rPr>
              <a:t>Request 8</a:t>
            </a:r>
            <a:br>
              <a:rPr lang="en-IN" sz="2400" dirty="0" smtClean="0">
                <a:latin typeface="Bodoni MT" panose="02070603080606020203" pitchFamily="18" charset="0"/>
              </a:rPr>
            </a:br>
            <a:r>
              <a:rPr lang="en-US" sz="2400" dirty="0">
                <a:latin typeface="Bodoni MT" panose="02070603080606020203" pitchFamily="18" charset="0"/>
              </a:rPr>
              <a:t>Please provide a list of all customer identification values, with a count of rentals they have made </a:t>
            </a:r>
            <a:r>
              <a:rPr lang="en-US" sz="2400" dirty="0" smtClean="0">
                <a:latin typeface="Bodoni MT" panose="02070603080606020203" pitchFamily="18" charset="0"/>
              </a:rPr>
              <a:t>at all-time</a:t>
            </a:r>
            <a:r>
              <a:rPr lang="en-US" sz="2400" dirty="0">
                <a:latin typeface="Bodoni MT" panose="02070603080606020203" pitchFamily="18" charset="0"/>
              </a:rPr>
              <a:t>, with your highest volume customers at the top of the list. </a:t>
            </a:r>
            <a:endParaRPr lang="en-IN" sz="2400" dirty="0">
              <a:latin typeface="Bodoni MT" panose="02070603080606020203" pitchFamily="18" charset="0"/>
            </a:endParaRPr>
          </a:p>
        </p:txBody>
      </p:sp>
      <p:pic>
        <p:nvPicPr>
          <p:cNvPr id="4" name="Content Placeholder 3"/>
          <p:cNvPicPr>
            <a:picLocks noGrp="1" noChangeAspect="1"/>
          </p:cNvPicPr>
          <p:nvPr>
            <p:ph idx="1"/>
          </p:nvPr>
        </p:nvPicPr>
        <p:blipFill>
          <a:blip r:embed="rId2"/>
          <a:stretch>
            <a:fillRect/>
          </a:stretch>
        </p:blipFill>
        <p:spPr>
          <a:xfrm>
            <a:off x="838200" y="1863969"/>
            <a:ext cx="6353908" cy="2742046"/>
          </a:xfrm>
          <a:prstGeom prst="rect">
            <a:avLst/>
          </a:prstGeom>
        </p:spPr>
      </p:pic>
      <p:pic>
        <p:nvPicPr>
          <p:cNvPr id="5" name="Picture 4"/>
          <p:cNvPicPr>
            <a:picLocks noChangeAspect="1"/>
          </p:cNvPicPr>
          <p:nvPr/>
        </p:nvPicPr>
        <p:blipFill>
          <a:blip r:embed="rId3"/>
          <a:stretch>
            <a:fillRect/>
          </a:stretch>
        </p:blipFill>
        <p:spPr>
          <a:xfrm>
            <a:off x="8737709" y="1690688"/>
            <a:ext cx="1996613" cy="42066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ight Arrow 5"/>
          <p:cNvSpPr/>
          <p:nvPr/>
        </p:nvSpPr>
        <p:spPr>
          <a:xfrm>
            <a:off x="7587762" y="3077308"/>
            <a:ext cx="87923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1601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0" y="-223936"/>
            <a:ext cx="12192000" cy="7165911"/>
          </a:xfrm>
          <a:prstGeom prst="rect">
            <a:avLst/>
          </a:prstGeom>
        </p:spPr>
      </p:pic>
    </p:spTree>
    <p:extLst>
      <p:ext uri="{BB962C8B-B14F-4D97-AF65-F5344CB8AC3E}">
        <p14:creationId xmlns:p14="http://schemas.microsoft.com/office/powerpoint/2010/main" val="1470240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500" dirty="0" smtClean="0">
                <a:latin typeface="Bodoni MT" panose="02070603080606020203" pitchFamily="18" charset="0"/>
              </a:rPr>
              <a:t>Request 1</a:t>
            </a:r>
            <a:br>
              <a:rPr lang="en-US" sz="2500" dirty="0" smtClean="0">
                <a:latin typeface="Bodoni MT" panose="02070603080606020203" pitchFamily="18" charset="0"/>
              </a:rPr>
            </a:br>
            <a:r>
              <a:rPr lang="en-US" sz="2800" dirty="0">
                <a:latin typeface="Bodoni MT" panose="02070603080606020203" pitchFamily="18" charset="0"/>
              </a:rPr>
              <a:t>My partner and I want to come by each of the stores in person and meet the managers. Please send over the managers’ names at each store, with the full address of each property (street address, district, city, and country please). </a:t>
            </a:r>
            <a:endParaRPr lang="en-IN" sz="2500" dirty="0">
              <a:latin typeface="Bodoni MT" panose="02070603080606020203" pitchFamily="18" charset="0"/>
            </a:endParaRPr>
          </a:p>
        </p:txBody>
      </p:sp>
      <p:pic>
        <p:nvPicPr>
          <p:cNvPr id="4" name="Content Placeholder 3"/>
          <p:cNvPicPr>
            <a:picLocks noGrp="1" noChangeAspect="1"/>
          </p:cNvPicPr>
          <p:nvPr>
            <p:ph idx="1"/>
          </p:nvPr>
        </p:nvPicPr>
        <p:blipFill>
          <a:blip r:embed="rId2"/>
          <a:stretch>
            <a:fillRect/>
          </a:stretch>
        </p:blipFill>
        <p:spPr>
          <a:xfrm>
            <a:off x="267484" y="2249081"/>
            <a:ext cx="6337253" cy="376916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6724185" y="3246010"/>
            <a:ext cx="5349704" cy="10554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39041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500" dirty="0" smtClean="0">
                <a:latin typeface="Bodoni MT" panose="02070603080606020203" pitchFamily="18" charset="0"/>
              </a:rPr>
              <a:t>Request 2</a:t>
            </a:r>
            <a:br>
              <a:rPr lang="en-US" sz="2500" dirty="0" smtClean="0">
                <a:latin typeface="Bodoni MT" panose="02070603080606020203" pitchFamily="18" charset="0"/>
              </a:rPr>
            </a:br>
            <a:r>
              <a:rPr lang="en-US" sz="2500" dirty="0" smtClean="0">
                <a:latin typeface="Bodoni MT" panose="02070603080606020203" pitchFamily="18" charset="0"/>
              </a:rPr>
              <a:t/>
            </a:r>
            <a:br>
              <a:rPr lang="en-US" sz="2500" dirty="0" smtClean="0">
                <a:latin typeface="Bodoni MT" panose="02070603080606020203" pitchFamily="18" charset="0"/>
              </a:rPr>
            </a:br>
            <a:r>
              <a:rPr lang="en-US" sz="2800" dirty="0">
                <a:latin typeface="Bodoni MT" panose="02070603080606020203" pitchFamily="18" charset="0"/>
              </a:rPr>
              <a:t>Please pull together a list of each inventory item you have stocked, including the </a:t>
            </a:r>
            <a:r>
              <a:rPr lang="en-US" sz="2800" dirty="0" err="1">
                <a:latin typeface="Bodoni MT" panose="02070603080606020203" pitchFamily="18" charset="0"/>
              </a:rPr>
              <a:t>store_id</a:t>
            </a:r>
            <a:r>
              <a:rPr lang="en-US" sz="2800" dirty="0">
                <a:latin typeface="Bodoni MT" panose="02070603080606020203" pitchFamily="18" charset="0"/>
              </a:rPr>
              <a:t> number, the </a:t>
            </a:r>
            <a:r>
              <a:rPr lang="en-US" sz="2800" dirty="0" err="1">
                <a:latin typeface="Bodoni MT" panose="02070603080606020203" pitchFamily="18" charset="0"/>
              </a:rPr>
              <a:t>inventory_id</a:t>
            </a:r>
            <a:r>
              <a:rPr lang="en-US" sz="2800" dirty="0">
                <a:latin typeface="Bodoni MT" panose="02070603080606020203" pitchFamily="18" charset="0"/>
              </a:rPr>
              <a:t>, the name of the film, the film’s rating, its rental rate and replacement cost. </a:t>
            </a:r>
            <a:endParaRPr lang="en-IN" sz="2500" dirty="0">
              <a:latin typeface="Bodoni MT" panose="02070603080606020203" pitchFamily="18" charset="0"/>
            </a:endParaRPr>
          </a:p>
        </p:txBody>
      </p:sp>
      <p:pic>
        <p:nvPicPr>
          <p:cNvPr id="4" name="Content Placeholder 3"/>
          <p:cNvPicPr>
            <a:picLocks noGrp="1" noChangeAspect="1"/>
          </p:cNvPicPr>
          <p:nvPr>
            <p:ph idx="1"/>
          </p:nvPr>
        </p:nvPicPr>
        <p:blipFill rotWithShape="1">
          <a:blip r:embed="rId2"/>
          <a:srcRect t="1548"/>
          <a:stretch/>
        </p:blipFill>
        <p:spPr>
          <a:xfrm>
            <a:off x="157065" y="2532211"/>
            <a:ext cx="5349704" cy="2745982"/>
          </a:xfrm>
          <a:prstGeom prst="rect">
            <a:avLst/>
          </a:prstGeom>
        </p:spPr>
      </p:pic>
      <p:pic>
        <p:nvPicPr>
          <p:cNvPr id="5" name="Picture 4"/>
          <p:cNvPicPr>
            <a:picLocks noChangeAspect="1"/>
          </p:cNvPicPr>
          <p:nvPr/>
        </p:nvPicPr>
        <p:blipFill>
          <a:blip r:embed="rId3"/>
          <a:stretch>
            <a:fillRect/>
          </a:stretch>
        </p:blipFill>
        <p:spPr>
          <a:xfrm>
            <a:off x="5983458" y="2659224"/>
            <a:ext cx="6066046" cy="24919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98949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500" dirty="0" smtClean="0"/>
              <a:t/>
            </a:r>
            <a:br>
              <a:rPr lang="en-US" sz="2500" dirty="0" smtClean="0"/>
            </a:br>
            <a:r>
              <a:rPr lang="en-US" sz="2500" dirty="0" smtClean="0">
                <a:latin typeface="Bodoni MT" panose="02070603080606020203" pitchFamily="18" charset="0"/>
              </a:rPr>
              <a:t>Request 3</a:t>
            </a:r>
            <a:br>
              <a:rPr lang="en-US" sz="2500" dirty="0" smtClean="0">
                <a:latin typeface="Bodoni MT" panose="02070603080606020203" pitchFamily="18" charset="0"/>
              </a:rPr>
            </a:br>
            <a:r>
              <a:rPr lang="en-US" sz="2500" dirty="0" smtClean="0">
                <a:latin typeface="Bodoni MT" panose="02070603080606020203" pitchFamily="18" charset="0"/>
              </a:rPr>
              <a:t/>
            </a:r>
            <a:br>
              <a:rPr lang="en-US" sz="2500" dirty="0" smtClean="0">
                <a:latin typeface="Bodoni MT" panose="02070603080606020203" pitchFamily="18" charset="0"/>
              </a:rPr>
            </a:br>
            <a:r>
              <a:rPr lang="en-US" sz="2800" dirty="0">
                <a:latin typeface="Bodoni MT" panose="02070603080606020203" pitchFamily="18" charset="0"/>
              </a:rPr>
              <a:t>From the same list of films you just pulled, please roll that data up and provide a summary level overview of your inventory. We would like to know how many inventory items you have with each rating at each store. </a:t>
            </a:r>
            <a:endParaRPr lang="en-IN" sz="2500" dirty="0">
              <a:latin typeface="Bodoni MT" panose="02070603080606020203" pitchFamily="18" charset="0"/>
            </a:endParaRPr>
          </a:p>
        </p:txBody>
      </p:sp>
      <p:pic>
        <p:nvPicPr>
          <p:cNvPr id="4" name="Content Placeholder 3"/>
          <p:cNvPicPr>
            <a:picLocks noGrp="1" noChangeAspect="1"/>
          </p:cNvPicPr>
          <p:nvPr>
            <p:ph idx="1"/>
          </p:nvPr>
        </p:nvPicPr>
        <p:blipFill>
          <a:blip r:embed="rId2"/>
          <a:stretch>
            <a:fillRect/>
          </a:stretch>
        </p:blipFill>
        <p:spPr>
          <a:xfrm>
            <a:off x="752148" y="2472612"/>
            <a:ext cx="5032831" cy="2828785"/>
          </a:xfrm>
          <a:prstGeom prst="rect">
            <a:avLst/>
          </a:prstGeom>
        </p:spPr>
      </p:pic>
      <p:pic>
        <p:nvPicPr>
          <p:cNvPr id="5" name="Picture 4"/>
          <p:cNvPicPr>
            <a:picLocks noChangeAspect="1"/>
          </p:cNvPicPr>
          <p:nvPr/>
        </p:nvPicPr>
        <p:blipFill>
          <a:blip r:embed="rId3"/>
          <a:stretch>
            <a:fillRect/>
          </a:stretch>
        </p:blipFill>
        <p:spPr>
          <a:xfrm>
            <a:off x="7081935" y="2472612"/>
            <a:ext cx="4572000" cy="282878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30528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176" y="158621"/>
            <a:ext cx="11154518" cy="1026367"/>
          </a:xfrm>
        </p:spPr>
        <p:txBody>
          <a:bodyPr>
            <a:normAutofit fontScale="90000"/>
          </a:bodyPr>
          <a:lstStyle/>
          <a:p>
            <a:r>
              <a:rPr lang="en-US" sz="2500" dirty="0" smtClean="0">
                <a:latin typeface="Bodoni MT" panose="02070603080606020203" pitchFamily="18" charset="0"/>
              </a:rPr>
              <a:t>Request 4</a:t>
            </a:r>
            <a:br>
              <a:rPr lang="en-US" sz="2500" dirty="0" smtClean="0">
                <a:latin typeface="Bodoni MT" panose="02070603080606020203" pitchFamily="18" charset="0"/>
              </a:rPr>
            </a:br>
            <a:r>
              <a:rPr lang="en-US" sz="2800" dirty="0">
                <a:latin typeface="Bodoni MT" panose="02070603080606020203" pitchFamily="18" charset="0"/>
              </a:rPr>
              <a:t>We would like to see the number of films, as well as the average replacement cost, and total replacement cost, sliced by store and film category.</a:t>
            </a:r>
            <a:endParaRPr lang="en-IN" sz="2500" dirty="0">
              <a:latin typeface="Bodoni MT" panose="02070603080606020203" pitchFamily="18" charset="0"/>
            </a:endParaRPr>
          </a:p>
        </p:txBody>
      </p:sp>
      <p:pic>
        <p:nvPicPr>
          <p:cNvPr id="4" name="Content Placeholder 3"/>
          <p:cNvPicPr>
            <a:picLocks noGrp="1" noChangeAspect="1"/>
          </p:cNvPicPr>
          <p:nvPr>
            <p:ph idx="1"/>
          </p:nvPr>
        </p:nvPicPr>
        <p:blipFill>
          <a:blip r:embed="rId2"/>
          <a:stretch>
            <a:fillRect/>
          </a:stretch>
        </p:blipFill>
        <p:spPr>
          <a:xfrm>
            <a:off x="182176" y="1382020"/>
            <a:ext cx="7292972" cy="3227302"/>
          </a:xfrm>
          <a:prstGeom prst="rect">
            <a:avLst/>
          </a:prstGeom>
        </p:spPr>
      </p:pic>
      <p:pic>
        <p:nvPicPr>
          <p:cNvPr id="5" name="Picture 4"/>
          <p:cNvPicPr>
            <a:picLocks noChangeAspect="1"/>
          </p:cNvPicPr>
          <p:nvPr/>
        </p:nvPicPr>
        <p:blipFill rotWithShape="1">
          <a:blip r:embed="rId3"/>
          <a:srcRect l="1447" t="345"/>
          <a:stretch/>
        </p:blipFill>
        <p:spPr>
          <a:xfrm>
            <a:off x="6046237" y="3965510"/>
            <a:ext cx="6023358" cy="2696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7360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500" dirty="0" smtClean="0">
                <a:latin typeface="Bodoni MT" panose="02070603080606020203" pitchFamily="18" charset="0"/>
              </a:rPr>
              <a:t>Request 5</a:t>
            </a:r>
            <a:br>
              <a:rPr lang="en-US" sz="2500" dirty="0" smtClean="0">
                <a:latin typeface="Bodoni MT" panose="02070603080606020203" pitchFamily="18" charset="0"/>
              </a:rPr>
            </a:br>
            <a:r>
              <a:rPr lang="en-US" sz="2800" dirty="0">
                <a:latin typeface="Bodoni MT" panose="02070603080606020203" pitchFamily="18" charset="0"/>
              </a:rPr>
              <a:t>Please provide a list of all customer names, which store they go to, whether or not they are currently active, and their full addresses – street address, city, and country. </a:t>
            </a:r>
            <a:endParaRPr lang="en-IN" sz="2500" dirty="0">
              <a:latin typeface="Bodoni MT" panose="02070603080606020203" pitchFamily="18" charset="0"/>
            </a:endParaRPr>
          </a:p>
        </p:txBody>
      </p:sp>
      <p:pic>
        <p:nvPicPr>
          <p:cNvPr id="4" name="Content Placeholder 3"/>
          <p:cNvPicPr>
            <a:picLocks noGrp="1" noChangeAspect="1"/>
          </p:cNvPicPr>
          <p:nvPr>
            <p:ph idx="1"/>
          </p:nvPr>
        </p:nvPicPr>
        <p:blipFill>
          <a:blip r:embed="rId2"/>
          <a:stretch>
            <a:fillRect/>
          </a:stretch>
        </p:blipFill>
        <p:spPr>
          <a:xfrm>
            <a:off x="292472" y="1826752"/>
            <a:ext cx="6630842" cy="3062489"/>
          </a:xfrm>
          <a:prstGeom prst="rect">
            <a:avLst/>
          </a:prstGeom>
        </p:spPr>
      </p:pic>
      <p:pic>
        <p:nvPicPr>
          <p:cNvPr id="5" name="Picture 4"/>
          <p:cNvPicPr>
            <a:picLocks noChangeAspect="1"/>
          </p:cNvPicPr>
          <p:nvPr/>
        </p:nvPicPr>
        <p:blipFill>
          <a:blip r:embed="rId3"/>
          <a:stretch>
            <a:fillRect/>
          </a:stretch>
        </p:blipFill>
        <p:spPr>
          <a:xfrm>
            <a:off x="5955468" y="4002833"/>
            <a:ext cx="6066380" cy="2603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2602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pPr algn="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6" y="0"/>
            <a:ext cx="12253545" cy="6832350"/>
          </a:xfrm>
          <a:prstGeom prst="rect">
            <a:avLst/>
          </a:prstGeom>
        </p:spPr>
      </p:pic>
      <p:pic>
        <p:nvPicPr>
          <p:cNvPr id="5" name="Picture 4"/>
          <p:cNvPicPr>
            <a:picLocks noChangeAspect="1"/>
          </p:cNvPicPr>
          <p:nvPr/>
        </p:nvPicPr>
        <p:blipFill>
          <a:blip r:embed="rId3"/>
          <a:stretch>
            <a:fillRect/>
          </a:stretch>
        </p:blipFill>
        <p:spPr>
          <a:xfrm>
            <a:off x="1" y="0"/>
            <a:ext cx="12325738" cy="6857999"/>
          </a:xfrm>
          <a:prstGeom prst="rect">
            <a:avLst/>
          </a:prstGeom>
        </p:spPr>
      </p:pic>
    </p:spTree>
    <p:extLst>
      <p:ext uri="{BB962C8B-B14F-4D97-AF65-F5344CB8AC3E}">
        <p14:creationId xmlns:p14="http://schemas.microsoft.com/office/powerpoint/2010/main" val="2992535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300" dirty="0" smtClean="0">
                <a:latin typeface="Bodoni MT" panose="02070603080606020203" pitchFamily="18" charset="0"/>
              </a:rPr>
              <a:t>Request 6</a:t>
            </a:r>
            <a:br>
              <a:rPr lang="en-US" sz="2300" dirty="0" smtClean="0">
                <a:latin typeface="Bodoni MT" panose="02070603080606020203" pitchFamily="18" charset="0"/>
              </a:rPr>
            </a:br>
            <a:r>
              <a:rPr lang="en-US" sz="2300" dirty="0">
                <a:latin typeface="Bodoni MT" panose="02070603080606020203" pitchFamily="18" charset="0"/>
              </a:rPr>
              <a:t>Please pull together a list of customer names, their total lifetime rentals, and the sum of all payments you have collected from them. It would be great to see this ordered on total lifetime value, with the most valuable customers at the top of the list. </a:t>
            </a:r>
            <a:endParaRPr lang="en-IN" sz="2300" dirty="0">
              <a:latin typeface="Bodoni MT" panose="02070603080606020203" pitchFamily="18" charset="0"/>
            </a:endParaRPr>
          </a:p>
        </p:txBody>
      </p:sp>
      <p:pic>
        <p:nvPicPr>
          <p:cNvPr id="4" name="Content Placeholder 3"/>
          <p:cNvPicPr>
            <a:picLocks noGrp="1" noChangeAspect="1"/>
          </p:cNvPicPr>
          <p:nvPr>
            <p:ph idx="1"/>
          </p:nvPr>
        </p:nvPicPr>
        <p:blipFill>
          <a:blip r:embed="rId2"/>
          <a:stretch>
            <a:fillRect/>
          </a:stretch>
        </p:blipFill>
        <p:spPr>
          <a:xfrm>
            <a:off x="838200" y="2220698"/>
            <a:ext cx="6287045" cy="3673158"/>
          </a:xfrm>
          <a:prstGeom prst="rect">
            <a:avLst/>
          </a:prstGeom>
        </p:spPr>
      </p:pic>
      <p:pic>
        <p:nvPicPr>
          <p:cNvPr id="6" name="Picture 5"/>
          <p:cNvPicPr>
            <a:picLocks noChangeAspect="1"/>
          </p:cNvPicPr>
          <p:nvPr/>
        </p:nvPicPr>
        <p:blipFill>
          <a:blip r:embed="rId3"/>
          <a:stretch>
            <a:fillRect/>
          </a:stretch>
        </p:blipFill>
        <p:spPr>
          <a:xfrm>
            <a:off x="8009407" y="1978090"/>
            <a:ext cx="3475021" cy="43725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51134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500" dirty="0" smtClean="0">
                <a:latin typeface="Bodoni MT" panose="02070603080606020203" pitchFamily="18" charset="0"/>
              </a:rPr>
              <a:t>Request 7</a:t>
            </a:r>
            <a:r>
              <a:rPr lang="en-US" dirty="0">
                <a:latin typeface="Bodoni MT" panose="02070603080606020203" pitchFamily="18" charset="0"/>
              </a:rPr>
              <a:t/>
            </a:r>
            <a:br>
              <a:rPr lang="en-US" dirty="0">
                <a:latin typeface="Bodoni MT" panose="02070603080606020203" pitchFamily="18" charset="0"/>
              </a:rPr>
            </a:br>
            <a:r>
              <a:rPr lang="en-US" sz="2800" dirty="0">
                <a:latin typeface="Bodoni MT" panose="02070603080606020203" pitchFamily="18" charset="0"/>
              </a:rPr>
              <a:t>Could you please note whether they are an investor or an advisor, and for the investors, it would be good to include which company they work with.</a:t>
            </a:r>
            <a:endParaRPr lang="en-IN" sz="2800" dirty="0">
              <a:latin typeface="Bodoni MT" panose="02070603080606020203" pitchFamily="18" charset="0"/>
            </a:endParaRPr>
          </a:p>
        </p:txBody>
      </p:sp>
      <p:pic>
        <p:nvPicPr>
          <p:cNvPr id="4" name="Content Placeholder 3"/>
          <p:cNvPicPr>
            <a:picLocks noGrp="1" noChangeAspect="1"/>
          </p:cNvPicPr>
          <p:nvPr>
            <p:ph idx="1"/>
          </p:nvPr>
        </p:nvPicPr>
        <p:blipFill>
          <a:blip r:embed="rId2"/>
          <a:stretch>
            <a:fillRect/>
          </a:stretch>
        </p:blipFill>
        <p:spPr>
          <a:xfrm>
            <a:off x="955345" y="1690688"/>
            <a:ext cx="4316451" cy="4906055"/>
          </a:xfrm>
          <a:prstGeom prst="rect">
            <a:avLst/>
          </a:prstGeom>
        </p:spPr>
      </p:pic>
      <p:pic>
        <p:nvPicPr>
          <p:cNvPr id="5" name="Picture 4"/>
          <p:cNvPicPr>
            <a:picLocks noChangeAspect="1"/>
          </p:cNvPicPr>
          <p:nvPr/>
        </p:nvPicPr>
        <p:blipFill>
          <a:blip r:embed="rId3"/>
          <a:stretch>
            <a:fillRect/>
          </a:stretch>
        </p:blipFill>
        <p:spPr>
          <a:xfrm>
            <a:off x="7049127" y="2477682"/>
            <a:ext cx="4082294" cy="26541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ight Arrow 5"/>
          <p:cNvSpPr/>
          <p:nvPr/>
        </p:nvSpPr>
        <p:spPr>
          <a:xfrm>
            <a:off x="5831633" y="3582955"/>
            <a:ext cx="905069" cy="410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7186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44893" y="1825625"/>
            <a:ext cx="10515600" cy="4351338"/>
          </a:xfrm>
        </p:spPr>
        <p:txBody>
          <a:bodyPr>
            <a:normAutofit/>
          </a:bodyPr>
          <a:lstStyle/>
          <a:p>
            <a:pPr lvl="1" algn="ctr"/>
            <a:endParaRPr lang="en-US" sz="6600" dirty="0" smtClean="0"/>
          </a:p>
          <a:p>
            <a:pPr marL="457200" lvl="1" indent="0" algn="ctr">
              <a:buNone/>
            </a:pPr>
            <a:r>
              <a:rPr lang="en-US" sz="6600" dirty="0" smtClean="0">
                <a:latin typeface="Bodoni MT" panose="02070603080606020203" pitchFamily="18" charset="0"/>
              </a:rPr>
              <a:t>THANK YOU</a:t>
            </a:r>
            <a:endParaRPr lang="en-IN" sz="6600" dirty="0">
              <a:latin typeface="Bodoni MT" panose="02070603080606020203" pitchFamily="18" charset="0"/>
            </a:endParaRPr>
          </a:p>
        </p:txBody>
      </p:sp>
    </p:spTree>
    <p:extLst>
      <p:ext uri="{BB962C8B-B14F-4D97-AF65-F5344CB8AC3E}">
        <p14:creationId xmlns:p14="http://schemas.microsoft.com/office/powerpoint/2010/main" val="492363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odoni MT" panose="02070603080606020203" pitchFamily="18" charset="0"/>
              </a:rPr>
              <a:t>Introduction</a:t>
            </a:r>
            <a:endParaRPr lang="en-IN" dirty="0">
              <a:latin typeface="Bodoni MT" panose="02070603080606020203" pitchFamily="18" charset="0"/>
            </a:endParaRPr>
          </a:p>
        </p:txBody>
      </p:sp>
      <p:sp>
        <p:nvSpPr>
          <p:cNvPr id="3" name="Content Placeholder 2"/>
          <p:cNvSpPr>
            <a:spLocks noGrp="1"/>
          </p:cNvSpPr>
          <p:nvPr>
            <p:ph idx="1"/>
          </p:nvPr>
        </p:nvSpPr>
        <p:spPr>
          <a:xfrm>
            <a:off x="838200" y="1319514"/>
            <a:ext cx="10515600" cy="4857449"/>
          </a:xfrm>
        </p:spPr>
        <p:txBody>
          <a:bodyPr>
            <a:normAutofit fontScale="77500" lnSpcReduction="20000"/>
          </a:bodyPr>
          <a:lstStyle/>
          <a:p>
            <a:pPr algn="just"/>
            <a:r>
              <a:rPr lang="en-IN" dirty="0" smtClean="0">
                <a:latin typeface="Bodoni MT" panose="02070603080606020203" pitchFamily="18" charset="0"/>
              </a:rPr>
              <a:t>In this project, I and my uncle Jimmy just purchased Maven Movies, which is a DVD rental business. Uncle Jimmy has put up the money and I am the in-charge of the day-to-day operations.</a:t>
            </a:r>
          </a:p>
          <a:p>
            <a:pPr algn="just"/>
            <a:r>
              <a:rPr lang="en-IN" dirty="0" smtClean="0">
                <a:latin typeface="Bodoni MT" panose="02070603080606020203" pitchFamily="18" charset="0"/>
              </a:rPr>
              <a:t>As a new business owner, I need to learn everything I can about the business is the product, staff, customer purchase behaviour, etc.</a:t>
            </a:r>
          </a:p>
          <a:p>
            <a:pPr algn="just"/>
            <a:r>
              <a:rPr lang="en-IN" dirty="0" smtClean="0">
                <a:latin typeface="Bodoni MT" panose="02070603080606020203" pitchFamily="18" charset="0"/>
              </a:rPr>
              <a:t>I have the entire SQL Database for Maven Movies and I need to </a:t>
            </a:r>
            <a:r>
              <a:rPr lang="en-IN" dirty="0" err="1" smtClean="0">
                <a:latin typeface="Bodoni MT" panose="02070603080606020203" pitchFamily="18" charset="0"/>
              </a:rPr>
              <a:t>analyze</a:t>
            </a:r>
            <a:r>
              <a:rPr lang="en-IN" dirty="0" smtClean="0">
                <a:latin typeface="Bodoni MT" panose="02070603080606020203" pitchFamily="18" charset="0"/>
              </a:rPr>
              <a:t> everything on my own as the remaining employees are not able to give me much direction.</a:t>
            </a:r>
          </a:p>
          <a:p>
            <a:pPr marL="0" indent="0" algn="just">
              <a:buNone/>
            </a:pPr>
            <a:endParaRPr lang="en-IN" dirty="0">
              <a:latin typeface="Bodoni MT" panose="02070603080606020203" pitchFamily="18" charset="0"/>
            </a:endParaRPr>
          </a:p>
          <a:p>
            <a:pPr marL="0" indent="0" algn="just">
              <a:buNone/>
            </a:pPr>
            <a:r>
              <a:rPr lang="en-IN" sz="3900" dirty="0" smtClean="0">
                <a:latin typeface="Bodoni MT" panose="02070603080606020203" pitchFamily="18" charset="0"/>
              </a:rPr>
              <a:t>Objective</a:t>
            </a:r>
          </a:p>
          <a:p>
            <a:pPr algn="just"/>
            <a:r>
              <a:rPr lang="en-IN" dirty="0" smtClean="0">
                <a:latin typeface="Bodoni MT" panose="02070603080606020203" pitchFamily="18" charset="0"/>
              </a:rPr>
              <a:t>Access and explore the database and </a:t>
            </a:r>
            <a:r>
              <a:rPr lang="en-IN" dirty="0" err="1" smtClean="0">
                <a:latin typeface="Bodoni MT" panose="02070603080606020203" pitchFamily="18" charset="0"/>
              </a:rPr>
              <a:t>analyze</a:t>
            </a:r>
            <a:r>
              <a:rPr lang="en-IN" dirty="0" smtClean="0">
                <a:latin typeface="Bodoni MT" panose="02070603080606020203" pitchFamily="18" charset="0"/>
              </a:rPr>
              <a:t> how they relate with each other. Analyse all the aspects of the company’s data including transactions, customer, staff, etc.</a:t>
            </a:r>
          </a:p>
          <a:p>
            <a:pPr marL="0" indent="0" algn="just">
              <a:buNone/>
            </a:pPr>
            <a:endParaRPr lang="en-IN" dirty="0" smtClean="0">
              <a:latin typeface="Bodoni MT" panose="02070603080606020203" pitchFamily="18" charset="0"/>
            </a:endParaRPr>
          </a:p>
          <a:p>
            <a:pPr marL="0" indent="0" algn="just">
              <a:buNone/>
            </a:pPr>
            <a:r>
              <a:rPr lang="en-IN" dirty="0" smtClean="0">
                <a:latin typeface="Bodoni MT" panose="02070603080606020203" pitchFamily="18" charset="0"/>
              </a:rPr>
              <a:t>( The diagram on the next slide gives the relationship between various tables)</a:t>
            </a:r>
          </a:p>
        </p:txBody>
      </p:sp>
    </p:spTree>
    <p:extLst>
      <p:ext uri="{BB962C8B-B14F-4D97-AF65-F5344CB8AC3E}">
        <p14:creationId xmlns:p14="http://schemas.microsoft.com/office/powerpoint/2010/main" val="1079246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50" y="4358009"/>
            <a:ext cx="15382821" cy="1442296"/>
          </a:xfrm>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1026" name="Picture 2" descr="https://miro.medium.com/max/875/1*Vh-1GRZDCF-5w1-AmiX_r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73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987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0" y="158262"/>
            <a:ext cx="12063046" cy="6523892"/>
          </a:xfrm>
          <a:prstGeom prst="rect">
            <a:avLst/>
          </a:prstGeom>
        </p:spPr>
      </p:pic>
    </p:spTree>
    <p:extLst>
      <p:ext uri="{BB962C8B-B14F-4D97-AF65-F5344CB8AC3E}">
        <p14:creationId xmlns:p14="http://schemas.microsoft.com/office/powerpoint/2010/main" val="987523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400" dirty="0">
                <a:latin typeface="Bodoni MT" panose="02070603080606020203" pitchFamily="18" charset="0"/>
                <a:ea typeface="+mn-ea"/>
                <a:cs typeface="+mn-cs"/>
              </a:rPr>
              <a:t>Request 1</a:t>
            </a:r>
            <a:br>
              <a:rPr lang="en-IN" sz="2400" dirty="0">
                <a:latin typeface="Bodoni MT" panose="02070603080606020203" pitchFamily="18" charset="0"/>
                <a:ea typeface="+mn-ea"/>
                <a:cs typeface="+mn-cs"/>
              </a:rPr>
            </a:br>
            <a:r>
              <a:rPr lang="en-US" sz="2400" dirty="0">
                <a:latin typeface="Bodoni MT" panose="02070603080606020203" pitchFamily="18" charset="0"/>
                <a:ea typeface="+mn-ea"/>
                <a:cs typeface="+mn-cs"/>
              </a:rPr>
              <a:t>We </a:t>
            </a:r>
            <a:r>
              <a:rPr lang="en-US" sz="2400" dirty="0">
                <a:latin typeface="Bodoni MT" panose="02070603080606020203" pitchFamily="18" charset="0"/>
                <a:ea typeface="+mn-ea"/>
                <a:cs typeface="+mn-cs"/>
              </a:rPr>
              <a:t>will need a list of all staff members</a:t>
            </a:r>
            <a:r>
              <a:rPr lang="en-US" sz="2800" dirty="0">
                <a:latin typeface="Bodoni MT" panose="02070603080606020203" pitchFamily="18" charset="0"/>
              </a:rPr>
              <a:t>, including their first and last names, email addresses, and the store identification number where they work. </a:t>
            </a:r>
            <a:r>
              <a:rPr lang="en-IN" sz="2800" dirty="0"/>
              <a:t/>
            </a:r>
            <a:br>
              <a:rPr lang="en-IN" sz="2800" dirty="0"/>
            </a:br>
            <a:endParaRPr lang="en-IN" sz="2800" dirty="0"/>
          </a:p>
        </p:txBody>
      </p:sp>
      <p:pic>
        <p:nvPicPr>
          <p:cNvPr id="4" name="Content Placeholder 3"/>
          <p:cNvPicPr>
            <a:picLocks noGrp="1" noChangeAspect="1"/>
          </p:cNvPicPr>
          <p:nvPr>
            <p:ph idx="1"/>
          </p:nvPr>
        </p:nvPicPr>
        <p:blipFill>
          <a:blip r:embed="rId2"/>
          <a:stretch>
            <a:fillRect/>
          </a:stretch>
        </p:blipFill>
        <p:spPr>
          <a:xfrm>
            <a:off x="723121" y="2134975"/>
            <a:ext cx="5845630" cy="1606601"/>
          </a:xfrm>
          <a:prstGeom prst="rect">
            <a:avLst/>
          </a:prstGeom>
        </p:spPr>
      </p:pic>
      <p:pic>
        <p:nvPicPr>
          <p:cNvPr id="5" name="Picture 4"/>
          <p:cNvPicPr>
            <a:picLocks noChangeAspect="1"/>
          </p:cNvPicPr>
          <p:nvPr/>
        </p:nvPicPr>
        <p:blipFill>
          <a:blip r:embed="rId3"/>
          <a:stretch>
            <a:fillRect/>
          </a:stretch>
        </p:blipFill>
        <p:spPr>
          <a:xfrm>
            <a:off x="723121" y="4719555"/>
            <a:ext cx="6477000" cy="1485900"/>
          </a:xfrm>
          <a:prstGeom prst="rect">
            <a:avLst/>
          </a:prstGeom>
        </p:spPr>
      </p:pic>
    </p:spTree>
    <p:extLst>
      <p:ext uri="{BB962C8B-B14F-4D97-AF65-F5344CB8AC3E}">
        <p14:creationId xmlns:p14="http://schemas.microsoft.com/office/powerpoint/2010/main" val="2852429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Bodoni MT" panose="02070603080606020203" pitchFamily="18" charset="0"/>
              </a:rPr>
              <a:t>Request 2</a:t>
            </a:r>
            <a:br>
              <a:rPr lang="en-IN" sz="2400" dirty="0" smtClean="0">
                <a:latin typeface="Bodoni MT" panose="02070603080606020203" pitchFamily="18" charset="0"/>
              </a:rPr>
            </a:br>
            <a:r>
              <a:rPr lang="en-US" sz="2400" dirty="0">
                <a:latin typeface="Bodoni MT" panose="02070603080606020203" pitchFamily="18" charset="0"/>
              </a:rPr>
              <a:t>We will need separate counts of inventory items held at each of your two stores.</a:t>
            </a:r>
            <a:endParaRPr lang="en-IN" sz="2400" dirty="0">
              <a:latin typeface="Bodoni MT" panose="02070603080606020203" pitchFamily="18" charset="0"/>
            </a:endParaRPr>
          </a:p>
        </p:txBody>
      </p:sp>
      <p:pic>
        <p:nvPicPr>
          <p:cNvPr id="4" name="Content Placeholder 3"/>
          <p:cNvPicPr>
            <a:picLocks noGrp="1" noChangeAspect="1"/>
          </p:cNvPicPr>
          <p:nvPr>
            <p:ph idx="1"/>
          </p:nvPr>
        </p:nvPicPr>
        <p:blipFill rotWithShape="1">
          <a:blip r:embed="rId2"/>
          <a:srcRect t="3292"/>
          <a:stretch/>
        </p:blipFill>
        <p:spPr>
          <a:xfrm>
            <a:off x="1014153" y="1978269"/>
            <a:ext cx="5307516" cy="2110154"/>
          </a:xfrm>
          <a:prstGeom prst="rect">
            <a:avLst/>
          </a:prstGeom>
        </p:spPr>
      </p:pic>
      <p:pic>
        <p:nvPicPr>
          <p:cNvPr id="5" name="Picture 4"/>
          <p:cNvPicPr>
            <a:picLocks noChangeAspect="1"/>
          </p:cNvPicPr>
          <p:nvPr/>
        </p:nvPicPr>
        <p:blipFill>
          <a:blip r:embed="rId3"/>
          <a:stretch>
            <a:fillRect/>
          </a:stretch>
        </p:blipFill>
        <p:spPr>
          <a:xfrm>
            <a:off x="1103008" y="4629225"/>
            <a:ext cx="4992992" cy="1085773"/>
          </a:xfrm>
          <a:prstGeom prst="rect">
            <a:avLst/>
          </a:prstGeom>
        </p:spPr>
      </p:pic>
    </p:spTree>
    <p:extLst>
      <p:ext uri="{BB962C8B-B14F-4D97-AF65-F5344CB8AC3E}">
        <p14:creationId xmlns:p14="http://schemas.microsoft.com/office/powerpoint/2010/main" val="3452621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dirty="0" smtClean="0">
                <a:latin typeface="Bodoni MT" panose="02070603080606020203" pitchFamily="18" charset="0"/>
              </a:rPr>
              <a:t>Request 3</a:t>
            </a:r>
            <a:br>
              <a:rPr lang="en-IN" sz="2500" dirty="0" smtClean="0">
                <a:latin typeface="Bodoni MT" panose="02070603080606020203" pitchFamily="18" charset="0"/>
              </a:rPr>
            </a:br>
            <a:r>
              <a:rPr lang="en-US" sz="2500" dirty="0">
                <a:latin typeface="Bodoni MT" panose="02070603080606020203" pitchFamily="18" charset="0"/>
              </a:rPr>
              <a:t>We will need a count of active customers for each of your stores. Separately, please.</a:t>
            </a:r>
            <a:endParaRPr lang="en-IN" sz="2500" dirty="0">
              <a:latin typeface="Bodoni MT" panose="02070603080606020203" pitchFamily="18" charset="0"/>
            </a:endParaRPr>
          </a:p>
        </p:txBody>
      </p:sp>
      <p:pic>
        <p:nvPicPr>
          <p:cNvPr id="4" name="Content Placeholder 3"/>
          <p:cNvPicPr>
            <a:picLocks noGrp="1" noChangeAspect="1"/>
          </p:cNvPicPr>
          <p:nvPr>
            <p:ph idx="1"/>
          </p:nvPr>
        </p:nvPicPr>
        <p:blipFill>
          <a:blip r:embed="rId2"/>
          <a:stretch>
            <a:fillRect/>
          </a:stretch>
        </p:blipFill>
        <p:spPr>
          <a:xfrm>
            <a:off x="838200" y="1925515"/>
            <a:ext cx="7998069" cy="2400300"/>
          </a:xfrm>
          <a:prstGeom prst="rect">
            <a:avLst/>
          </a:prstGeom>
        </p:spPr>
      </p:pic>
      <p:pic>
        <p:nvPicPr>
          <p:cNvPr id="5" name="Picture 4"/>
          <p:cNvPicPr>
            <a:picLocks noChangeAspect="1"/>
          </p:cNvPicPr>
          <p:nvPr/>
        </p:nvPicPr>
        <p:blipFill>
          <a:blip r:embed="rId3"/>
          <a:stretch>
            <a:fillRect/>
          </a:stretch>
        </p:blipFill>
        <p:spPr>
          <a:xfrm>
            <a:off x="987668" y="4686300"/>
            <a:ext cx="5870331" cy="1300119"/>
          </a:xfrm>
          <a:prstGeom prst="rect">
            <a:avLst/>
          </a:prstGeom>
        </p:spPr>
      </p:pic>
    </p:spTree>
    <p:extLst>
      <p:ext uri="{BB962C8B-B14F-4D97-AF65-F5344CB8AC3E}">
        <p14:creationId xmlns:p14="http://schemas.microsoft.com/office/powerpoint/2010/main" val="3630674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smtClean="0">
                <a:latin typeface="Bodoni MT" panose="02070603080606020203" pitchFamily="18" charset="0"/>
              </a:rPr>
              <a:t>Request 4</a:t>
            </a:r>
            <a:br>
              <a:rPr lang="en-IN" sz="2800" dirty="0" smtClean="0">
                <a:latin typeface="Bodoni MT" panose="02070603080606020203" pitchFamily="18" charset="0"/>
              </a:rPr>
            </a:br>
            <a:r>
              <a:rPr lang="en-US" sz="2800" dirty="0">
                <a:latin typeface="Bodoni MT" panose="02070603080606020203" pitchFamily="18" charset="0"/>
              </a:rPr>
              <a:t>In order to assess the liability of a data breach, we will need you to provide </a:t>
            </a:r>
            <a:r>
              <a:rPr lang="en-US" sz="2800" dirty="0" smtClean="0">
                <a:latin typeface="Bodoni MT" panose="02070603080606020203" pitchFamily="18" charset="0"/>
              </a:rPr>
              <a:t>a count </a:t>
            </a:r>
            <a:r>
              <a:rPr lang="en-US" sz="2800" dirty="0">
                <a:latin typeface="Bodoni MT" panose="02070603080606020203" pitchFamily="18" charset="0"/>
              </a:rPr>
              <a:t>of all customer email addresses stored in the database</a:t>
            </a:r>
            <a:r>
              <a:rPr lang="en-US" dirty="0">
                <a:latin typeface="Bodoni MT" panose="02070603080606020203" pitchFamily="18" charset="0"/>
              </a:rPr>
              <a:t>. </a:t>
            </a:r>
            <a:endParaRPr lang="en-IN" dirty="0">
              <a:latin typeface="Bodoni MT" panose="02070603080606020203" pitchFamily="18" charset="0"/>
            </a:endParaRPr>
          </a:p>
        </p:txBody>
      </p:sp>
      <p:pic>
        <p:nvPicPr>
          <p:cNvPr id="4" name="Content Placeholder 3"/>
          <p:cNvPicPr>
            <a:picLocks noGrp="1" noChangeAspect="1"/>
          </p:cNvPicPr>
          <p:nvPr>
            <p:ph idx="1"/>
          </p:nvPr>
        </p:nvPicPr>
        <p:blipFill>
          <a:blip r:embed="rId2"/>
          <a:stretch>
            <a:fillRect/>
          </a:stretch>
        </p:blipFill>
        <p:spPr>
          <a:xfrm>
            <a:off x="838200" y="2159260"/>
            <a:ext cx="5140570" cy="1515925"/>
          </a:xfrm>
          <a:prstGeom prst="rect">
            <a:avLst/>
          </a:prstGeom>
        </p:spPr>
      </p:pic>
      <p:pic>
        <p:nvPicPr>
          <p:cNvPr id="5" name="Picture 4"/>
          <p:cNvPicPr>
            <a:picLocks noChangeAspect="1"/>
          </p:cNvPicPr>
          <p:nvPr/>
        </p:nvPicPr>
        <p:blipFill>
          <a:blip r:embed="rId3"/>
          <a:stretch>
            <a:fillRect/>
          </a:stretch>
        </p:blipFill>
        <p:spPr>
          <a:xfrm>
            <a:off x="987620" y="4143757"/>
            <a:ext cx="2713942" cy="1161786"/>
          </a:xfrm>
          <a:prstGeom prst="rect">
            <a:avLst/>
          </a:prstGeom>
        </p:spPr>
      </p:pic>
    </p:spTree>
    <p:extLst>
      <p:ext uri="{BB962C8B-B14F-4D97-AF65-F5344CB8AC3E}">
        <p14:creationId xmlns:p14="http://schemas.microsoft.com/office/powerpoint/2010/main" val="2419910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946</TotalTime>
  <Words>178</Words>
  <Application>Microsoft Office PowerPoint</Application>
  <PresentationFormat>Widescreen</PresentationFormat>
  <Paragraphs>28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Bodoni MT</vt:lpstr>
      <vt:lpstr>Calibri</vt:lpstr>
      <vt:lpstr>Calibri Light</vt:lpstr>
      <vt:lpstr>Office Theme</vt:lpstr>
      <vt:lpstr>SQL Project </vt:lpstr>
      <vt:lpstr>PowerPoint Presentation</vt:lpstr>
      <vt:lpstr>Introduction</vt:lpstr>
      <vt:lpstr>PowerPoint Presentation</vt:lpstr>
      <vt:lpstr>PowerPoint Presentation</vt:lpstr>
      <vt:lpstr>Request 1 We will need a list of all staff members, including their first and last names, email addresses, and the store identification number where they work.  </vt:lpstr>
      <vt:lpstr>Request 2 We will need separate counts of inventory items held at each of your two stores.</vt:lpstr>
      <vt:lpstr>Request 3 We will need a count of active customers for each of your stores. Separately, please.</vt:lpstr>
      <vt:lpstr>Request 4 In order to assess the liability of a data breach, we will need you to provide a count of all customer email addresses stored in the database. </vt:lpstr>
      <vt:lpstr>Request 5 Please provide a count of unique film titles you have in inventory at each store and then provide a count of the unique categories of films you provide. </vt:lpstr>
      <vt:lpstr>Request 6 Please provide the replacement cost for the film that is least expensive to replace, the most expensive to replace, and the average of all films you carry. </vt:lpstr>
      <vt:lpstr>Request 7 Please provide the average payment you process, as well as the maximum payment you have processed. </vt:lpstr>
      <vt:lpstr>Request 8 Please provide a list of all customer identification values, with a count of rentals they have made at all-time, with your highest volume customers at the top of the list. </vt:lpstr>
      <vt:lpstr>PowerPoint Presentation</vt:lpstr>
      <vt:lpstr>Request 1 My partner and I want to come by each of the stores in person and meet the managers. Please send over the managers’ names at each store, with the full address of each property (street address, district, city, and country please). </vt:lpstr>
      <vt:lpstr>Request 2  Please pull together a list of each inventory item you have stocked, including the store_id number, the inventory_id, the name of the film, the film’s rating, its rental rate and replacement cost. </vt:lpstr>
      <vt:lpstr> Request 3  From the same list of films you just pulled, please roll that data up and provide a summary level overview of your inventory. We would like to know how many inventory items you have with each rating at each store. </vt:lpstr>
      <vt:lpstr>Request 4 We would like to see the number of films, as well as the average replacement cost, and total replacement cost, sliced by store and film category.</vt:lpstr>
      <vt:lpstr>Request 5 Please provide a list of all customer names, which store they go to, whether or not they are currently active, and their full addresses – street address, city, and country. </vt:lpstr>
      <vt:lpstr>Request 6 Please pull together a list of customer names, their total lifetime rentals, and the sum of all payments you have collected from them. It would be great to see this ordered on total lifetime value, with the most valuable customers at the top of the list. </vt:lpstr>
      <vt:lpstr>Request 7 Could you please note whether they are an investor or an advisor, and for the investors, it would be good to include which company they work with.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dc:creator>
  <cp:lastModifiedBy>Aditi</cp:lastModifiedBy>
  <cp:revision>31</cp:revision>
  <dcterms:created xsi:type="dcterms:W3CDTF">2023-01-24T15:07:30Z</dcterms:created>
  <dcterms:modified xsi:type="dcterms:W3CDTF">2023-02-20T02:10:23Z</dcterms:modified>
</cp:coreProperties>
</file>