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Montserrat"/>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Montserrat-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8c96b3918_0_1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8c96b391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8c96b3918_0_1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8c96b391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8c96b3918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8c96b391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8c96b3918_0_1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8c96b391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8c96b3918_0_1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8c96b391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8c96b3918_0_2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8c96b3918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8c96b3918_0_1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8c96b391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8c96b3918_0_2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8c96b3918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8c96b3918_0_2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8c96b391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8c96b3918_0_2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8c96b3918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8c96b3918_0_2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8c96b391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8c96b3918_0_2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8c96b391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8c96b3918_0_2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8c96b3918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a8c96b3918_0_2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a8c96b391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8c96b3918_0_2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8c96b3918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8c96b3918_0_2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a8c96b3918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8c96b3918_0_2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8c96b3918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8c96b3918_0_2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a8c96b3918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8c96b3918_0_2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8c96b3918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8c96b3918_0_2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8c96b391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8c96b3918_0_1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8c96b391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8c96b3918_0_2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a8c96b3918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8c96b3918_0_2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a8c96b391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a8c96b3918_0_3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a8c96b3918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8c96b3918_0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8c96b391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8c96b3918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8c96b391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8c96b3918_0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8c96b391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8c96b3918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8c96b391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8c96b3918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8c96b391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20.png"/><Relationship Id="rId6"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696475"/>
            <a:ext cx="50175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Mood Prediction with Facial Expression Recognition</a:t>
            </a:r>
            <a:endParaRPr/>
          </a:p>
        </p:txBody>
      </p:sp>
      <p:sp>
        <p:nvSpPr>
          <p:cNvPr id="135" name="Google Shape;135;p13"/>
          <p:cNvSpPr txBox="1"/>
          <p:nvPr>
            <p:ph idx="1" type="subTitle"/>
          </p:nvPr>
        </p:nvSpPr>
        <p:spPr>
          <a:xfrm>
            <a:off x="4572000" y="3783825"/>
            <a:ext cx="3982800" cy="8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SDL: Machine Learning with Python (CS-307L)</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Convolutional Neural Networks</a:t>
            </a:r>
            <a:endParaRPr sz="3300"/>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Consist of a dual section pipeline, Convolution Layers and Dense Layers.</a:t>
            </a:r>
            <a:endParaRPr sz="2000"/>
          </a:p>
          <a:p>
            <a:pPr indent="-355600" lvl="0" marL="457200" rtl="0" algn="l">
              <a:spcBef>
                <a:spcPts val="0"/>
              </a:spcBef>
              <a:spcAft>
                <a:spcPts val="0"/>
              </a:spcAft>
              <a:buSzPts val="2000"/>
              <a:buChar char="●"/>
            </a:pPr>
            <a:r>
              <a:rPr lang="en" sz="2000"/>
              <a:t>Convolution Layers are mainly concerned with Feature Extraction and Downsampling the input.</a:t>
            </a:r>
            <a:endParaRPr sz="2000"/>
          </a:p>
          <a:p>
            <a:pPr indent="-355600" lvl="0" marL="457200" rtl="0" algn="l">
              <a:spcBef>
                <a:spcPts val="0"/>
              </a:spcBef>
              <a:spcAft>
                <a:spcPts val="0"/>
              </a:spcAft>
              <a:buSzPts val="2000"/>
              <a:buChar char="●"/>
            </a:pPr>
            <a:r>
              <a:rPr lang="en" sz="2000"/>
              <a:t>The subsequent Dense layers take the extracted features as input and perform Classification/Regression.</a:t>
            </a:r>
            <a:endParaRPr sz="2000"/>
          </a:p>
          <a:p>
            <a:pPr indent="-355600" lvl="0" marL="457200" rtl="0" algn="l">
              <a:spcBef>
                <a:spcPts val="0"/>
              </a:spcBef>
              <a:spcAft>
                <a:spcPts val="0"/>
              </a:spcAft>
              <a:buSzPts val="2000"/>
              <a:buChar char="●"/>
            </a:pPr>
            <a:r>
              <a:rPr lang="en" sz="2000"/>
              <a:t>Use Backpropagation to learn the parameters.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 (FER-2013)</a:t>
            </a:r>
            <a:endParaRPr/>
          </a:p>
        </p:txBody>
      </p:sp>
      <p:sp>
        <p:nvSpPr>
          <p:cNvPr id="195" name="Google Shape;195;p23"/>
          <p:cNvSpPr txBox="1"/>
          <p:nvPr/>
        </p:nvSpPr>
        <p:spPr>
          <a:xfrm>
            <a:off x="823850" y="2928075"/>
            <a:ext cx="43251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https://www.kaggle.com/deadskull7/fer2013</a:t>
            </a:r>
            <a:endParaRPr>
              <a:solidFill>
                <a:srgbClr val="FFFF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Description</a:t>
            </a:r>
            <a:endParaRPr sz="3300"/>
          </a:p>
        </p:txBody>
      </p:sp>
      <p:sp>
        <p:nvSpPr>
          <p:cNvPr id="201" name="Google Shape;201;p24"/>
          <p:cNvSpPr txBox="1"/>
          <p:nvPr>
            <p:ph idx="1" type="body"/>
          </p:nvPr>
        </p:nvSpPr>
        <p:spPr>
          <a:xfrm>
            <a:off x="1297500" y="1567550"/>
            <a:ext cx="7038900" cy="329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Contains 34,034 Unique Instances</a:t>
            </a:r>
            <a:endParaRPr sz="2000"/>
          </a:p>
          <a:p>
            <a:pPr indent="-355600" lvl="0" marL="457200" rtl="0" algn="l">
              <a:spcBef>
                <a:spcPts val="0"/>
              </a:spcBef>
              <a:spcAft>
                <a:spcPts val="0"/>
              </a:spcAft>
              <a:buSzPts val="2000"/>
              <a:buChar char="●"/>
            </a:pPr>
            <a:r>
              <a:rPr lang="en" sz="2000"/>
              <a:t>Seven Emotion Classes</a:t>
            </a:r>
            <a:endParaRPr sz="2000"/>
          </a:p>
          <a:p>
            <a:pPr indent="-355600" lvl="1" marL="914400" rtl="0" algn="l">
              <a:spcBef>
                <a:spcPts val="0"/>
              </a:spcBef>
              <a:spcAft>
                <a:spcPts val="0"/>
              </a:spcAft>
              <a:buSzPts val="2000"/>
              <a:buAutoNum type="alphaLcPeriod"/>
            </a:pPr>
            <a:r>
              <a:rPr lang="en" sz="2000"/>
              <a:t>Anger</a:t>
            </a:r>
            <a:endParaRPr sz="2000"/>
          </a:p>
          <a:p>
            <a:pPr indent="-355600" lvl="1" marL="914400" rtl="0" algn="l">
              <a:spcBef>
                <a:spcPts val="0"/>
              </a:spcBef>
              <a:spcAft>
                <a:spcPts val="0"/>
              </a:spcAft>
              <a:buSzPts val="2000"/>
              <a:buAutoNum type="alphaLcPeriod"/>
            </a:pPr>
            <a:r>
              <a:rPr lang="en" sz="2000"/>
              <a:t>Disgust</a:t>
            </a:r>
            <a:endParaRPr sz="2000"/>
          </a:p>
          <a:p>
            <a:pPr indent="-355600" lvl="1" marL="914400" rtl="0" algn="l">
              <a:spcBef>
                <a:spcPts val="0"/>
              </a:spcBef>
              <a:spcAft>
                <a:spcPts val="0"/>
              </a:spcAft>
              <a:buSzPts val="2000"/>
              <a:buAutoNum type="alphaLcPeriod"/>
            </a:pPr>
            <a:r>
              <a:rPr lang="en" sz="2000"/>
              <a:t>Fear</a:t>
            </a:r>
            <a:endParaRPr sz="2000"/>
          </a:p>
          <a:p>
            <a:pPr indent="-355600" lvl="1" marL="914400" rtl="0" algn="l">
              <a:spcBef>
                <a:spcPts val="0"/>
              </a:spcBef>
              <a:spcAft>
                <a:spcPts val="0"/>
              </a:spcAft>
              <a:buSzPts val="2000"/>
              <a:buAutoNum type="alphaLcPeriod"/>
            </a:pPr>
            <a:r>
              <a:rPr lang="en" sz="2000"/>
              <a:t>Happiness</a:t>
            </a:r>
            <a:endParaRPr sz="2000"/>
          </a:p>
          <a:p>
            <a:pPr indent="-355600" lvl="1" marL="914400" rtl="0" algn="l">
              <a:spcBef>
                <a:spcPts val="0"/>
              </a:spcBef>
              <a:spcAft>
                <a:spcPts val="0"/>
              </a:spcAft>
              <a:buSzPts val="2000"/>
              <a:buAutoNum type="alphaLcPeriod"/>
            </a:pPr>
            <a:r>
              <a:rPr lang="en" sz="2000"/>
              <a:t>Sadness</a:t>
            </a:r>
            <a:endParaRPr sz="2000"/>
          </a:p>
          <a:p>
            <a:pPr indent="-355600" lvl="1" marL="914400" rtl="0" algn="l">
              <a:spcBef>
                <a:spcPts val="0"/>
              </a:spcBef>
              <a:spcAft>
                <a:spcPts val="0"/>
              </a:spcAft>
              <a:buSzPts val="2000"/>
              <a:buAutoNum type="alphaLcPeriod"/>
            </a:pPr>
            <a:r>
              <a:rPr lang="en" sz="2000"/>
              <a:t>Surprise</a:t>
            </a:r>
            <a:endParaRPr sz="2000"/>
          </a:p>
          <a:p>
            <a:pPr indent="-355600" lvl="1" marL="914400" rtl="0" algn="l">
              <a:spcBef>
                <a:spcPts val="0"/>
              </a:spcBef>
              <a:spcAft>
                <a:spcPts val="0"/>
              </a:spcAft>
              <a:buSzPts val="2000"/>
              <a:buAutoNum type="alphaLcPeriod"/>
            </a:pPr>
            <a:r>
              <a:rPr lang="en" sz="2000"/>
              <a:t>Neutral</a:t>
            </a:r>
            <a:endParaRPr sz="2000"/>
          </a:p>
        </p:txBody>
      </p:sp>
      <p:pic>
        <p:nvPicPr>
          <p:cNvPr id="202" name="Google Shape;202;p24"/>
          <p:cNvPicPr preferRelativeResize="0"/>
          <p:nvPr/>
        </p:nvPicPr>
        <p:blipFill>
          <a:blip r:embed="rId3">
            <a:alphaModFix/>
          </a:blip>
          <a:stretch>
            <a:fillRect/>
          </a:stretch>
        </p:blipFill>
        <p:spPr>
          <a:xfrm>
            <a:off x="3699413" y="2385813"/>
            <a:ext cx="4962525" cy="2390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Preprocessing</a:t>
            </a:r>
            <a:endParaRPr sz="3300"/>
          </a:p>
        </p:txBody>
      </p:sp>
      <p:sp>
        <p:nvSpPr>
          <p:cNvPr id="208" name="Google Shape;208;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Images in the dataset are represented in linear strings of their pixel intensities, separated by spaces</a:t>
            </a:r>
            <a:endParaRPr sz="2000"/>
          </a:p>
          <a:p>
            <a:pPr indent="-355600" lvl="0" marL="457200" rtl="0" algn="l">
              <a:spcBef>
                <a:spcPts val="0"/>
              </a:spcBef>
              <a:spcAft>
                <a:spcPts val="0"/>
              </a:spcAft>
              <a:buSzPts val="2000"/>
              <a:buChar char="●"/>
            </a:pPr>
            <a:r>
              <a:rPr lang="en" sz="2000"/>
              <a:t>We need to convert these strings into images</a:t>
            </a:r>
            <a:endParaRPr sz="2000"/>
          </a:p>
          <a:p>
            <a:pPr indent="-355600" lvl="0" marL="457200" rtl="0" algn="l">
              <a:spcBef>
                <a:spcPts val="0"/>
              </a:spcBef>
              <a:spcAft>
                <a:spcPts val="0"/>
              </a:spcAft>
              <a:buSzPts val="2000"/>
              <a:buChar char="●"/>
            </a:pPr>
            <a:r>
              <a:rPr lang="en" sz="2000"/>
              <a:t>The string was split into an array, the numbers were converted to integers, the array was reshaped to 48x48 and the OpenCV ‘imwrite’ function was used to convert the array to an image and save it.</a:t>
            </a:r>
            <a:endParaRPr sz="2000"/>
          </a:p>
        </p:txBody>
      </p:sp>
      <p:pic>
        <p:nvPicPr>
          <p:cNvPr id="209" name="Google Shape;209;p25"/>
          <p:cNvPicPr preferRelativeResize="0"/>
          <p:nvPr/>
        </p:nvPicPr>
        <p:blipFill>
          <a:blip r:embed="rId3">
            <a:alphaModFix/>
          </a:blip>
          <a:stretch>
            <a:fillRect/>
          </a:stretch>
        </p:blipFill>
        <p:spPr>
          <a:xfrm>
            <a:off x="7257888" y="522100"/>
            <a:ext cx="1514475" cy="952500"/>
          </a:xfrm>
          <a:prstGeom prst="rect">
            <a:avLst/>
          </a:prstGeom>
          <a:noFill/>
          <a:ln>
            <a:noFill/>
          </a:ln>
        </p:spPr>
      </p:pic>
      <p:pic>
        <p:nvPicPr>
          <p:cNvPr id="210" name="Google Shape;210;p25"/>
          <p:cNvPicPr preferRelativeResize="0"/>
          <p:nvPr/>
        </p:nvPicPr>
        <p:blipFill>
          <a:blip r:embed="rId4">
            <a:alphaModFix/>
          </a:blip>
          <a:stretch>
            <a:fillRect/>
          </a:stretch>
        </p:blipFill>
        <p:spPr>
          <a:xfrm>
            <a:off x="823913" y="4214875"/>
            <a:ext cx="7496175" cy="200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Preprocessing</a:t>
            </a:r>
            <a:endParaRPr sz="3300"/>
          </a:p>
        </p:txBody>
      </p:sp>
      <p:sp>
        <p:nvSpPr>
          <p:cNvPr id="216" name="Google Shape;216;p26"/>
          <p:cNvSpPr txBox="1"/>
          <p:nvPr>
            <p:ph idx="1" type="body"/>
          </p:nvPr>
        </p:nvSpPr>
        <p:spPr>
          <a:xfrm>
            <a:off x="1297500" y="1567550"/>
            <a:ext cx="62166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Images were separated based on whether they were train or test images and further based on their class.</a:t>
            </a:r>
            <a:endParaRPr sz="2000"/>
          </a:p>
          <a:p>
            <a:pPr indent="-355600" lvl="0" marL="457200" rtl="0" algn="l">
              <a:spcBef>
                <a:spcPts val="0"/>
              </a:spcBef>
              <a:spcAft>
                <a:spcPts val="0"/>
              </a:spcAft>
              <a:buSzPts val="2000"/>
              <a:buChar char="●"/>
            </a:pPr>
            <a:r>
              <a:rPr lang="en" sz="2000"/>
              <a:t>This is the configuration required for Keras’ ImageDataGenerator class which is used to feed images to the model while training.</a:t>
            </a:r>
            <a:endParaRPr sz="2000"/>
          </a:p>
        </p:txBody>
      </p:sp>
      <p:pic>
        <p:nvPicPr>
          <p:cNvPr id="217" name="Google Shape;217;p26"/>
          <p:cNvPicPr preferRelativeResize="0"/>
          <p:nvPr/>
        </p:nvPicPr>
        <p:blipFill>
          <a:blip r:embed="rId3">
            <a:alphaModFix/>
          </a:blip>
          <a:stretch>
            <a:fillRect/>
          </a:stretch>
        </p:blipFill>
        <p:spPr>
          <a:xfrm>
            <a:off x="7566025" y="162300"/>
            <a:ext cx="1504950" cy="2857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Training and Test Data Distribution</a:t>
            </a:r>
            <a:endParaRPr sz="3300"/>
          </a:p>
        </p:txBody>
      </p:sp>
      <p:pic>
        <p:nvPicPr>
          <p:cNvPr id="223" name="Google Shape;223;p27"/>
          <p:cNvPicPr preferRelativeResize="0"/>
          <p:nvPr/>
        </p:nvPicPr>
        <p:blipFill>
          <a:blip r:embed="rId3">
            <a:alphaModFix/>
          </a:blip>
          <a:stretch>
            <a:fillRect/>
          </a:stretch>
        </p:blipFill>
        <p:spPr>
          <a:xfrm>
            <a:off x="321725" y="1834175"/>
            <a:ext cx="4419600" cy="2946400"/>
          </a:xfrm>
          <a:prstGeom prst="rect">
            <a:avLst/>
          </a:prstGeom>
          <a:noFill/>
          <a:ln>
            <a:noFill/>
          </a:ln>
        </p:spPr>
      </p:pic>
      <p:pic>
        <p:nvPicPr>
          <p:cNvPr id="224" name="Google Shape;224;p27"/>
          <p:cNvPicPr preferRelativeResize="0"/>
          <p:nvPr/>
        </p:nvPicPr>
        <p:blipFill>
          <a:blip r:embed="rId4">
            <a:alphaModFix/>
          </a:blip>
          <a:stretch>
            <a:fillRect/>
          </a:stretch>
        </p:blipFill>
        <p:spPr>
          <a:xfrm>
            <a:off x="4872575" y="1960625"/>
            <a:ext cx="4040250" cy="269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Feature Vector</a:t>
            </a:r>
            <a:endParaRPr sz="3300"/>
          </a:p>
        </p:txBody>
      </p:sp>
      <p:sp>
        <p:nvSpPr>
          <p:cNvPr id="230" name="Google Shape;230;p28"/>
          <p:cNvSpPr txBox="1"/>
          <p:nvPr>
            <p:ph idx="1" type="body"/>
          </p:nvPr>
        </p:nvSpPr>
        <p:spPr>
          <a:xfrm>
            <a:off x="1297500" y="1567550"/>
            <a:ext cx="6216600" cy="115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The Feature Vector used for a unit instance is a 2 Dimensional 48x48 array of Grayscale Pixel Intensities of the instance image.</a:t>
            </a:r>
            <a:endParaRPr sz="2000"/>
          </a:p>
        </p:txBody>
      </p:sp>
      <p:pic>
        <p:nvPicPr>
          <p:cNvPr id="231" name="Google Shape;231;p28"/>
          <p:cNvPicPr preferRelativeResize="0"/>
          <p:nvPr/>
        </p:nvPicPr>
        <p:blipFill>
          <a:blip r:embed="rId3">
            <a:alphaModFix/>
          </a:blip>
          <a:stretch>
            <a:fillRect/>
          </a:stretch>
        </p:blipFill>
        <p:spPr>
          <a:xfrm>
            <a:off x="4981225" y="2571750"/>
            <a:ext cx="2444025" cy="2444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Preprocessing</a:t>
            </a:r>
            <a:endParaRPr sz="3300"/>
          </a:p>
        </p:txBody>
      </p:sp>
      <p:pic>
        <p:nvPicPr>
          <p:cNvPr id="242" name="Google Shape;242;p30"/>
          <p:cNvPicPr preferRelativeResize="0"/>
          <p:nvPr/>
        </p:nvPicPr>
        <p:blipFill>
          <a:blip r:embed="rId3">
            <a:alphaModFix/>
          </a:blip>
          <a:stretch>
            <a:fillRect/>
          </a:stretch>
        </p:blipFill>
        <p:spPr>
          <a:xfrm>
            <a:off x="2703600" y="1149800"/>
            <a:ext cx="4226711" cy="3530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Model Assembly</a:t>
            </a:r>
            <a:endParaRPr sz="3300"/>
          </a:p>
        </p:txBody>
      </p:sp>
      <p:pic>
        <p:nvPicPr>
          <p:cNvPr id="248" name="Google Shape;248;p31"/>
          <p:cNvPicPr preferRelativeResize="0"/>
          <p:nvPr/>
        </p:nvPicPr>
        <p:blipFill>
          <a:blip r:embed="rId3">
            <a:alphaModFix/>
          </a:blip>
          <a:stretch>
            <a:fillRect/>
          </a:stretch>
        </p:blipFill>
        <p:spPr>
          <a:xfrm>
            <a:off x="152400" y="1460250"/>
            <a:ext cx="4785106" cy="3530850"/>
          </a:xfrm>
          <a:prstGeom prst="rect">
            <a:avLst/>
          </a:prstGeom>
          <a:noFill/>
          <a:ln>
            <a:noFill/>
          </a:ln>
        </p:spPr>
      </p:pic>
      <p:pic>
        <p:nvPicPr>
          <p:cNvPr id="249" name="Google Shape;249;p31"/>
          <p:cNvPicPr preferRelativeResize="0"/>
          <p:nvPr/>
        </p:nvPicPr>
        <p:blipFill>
          <a:blip r:embed="rId4">
            <a:alphaModFix/>
          </a:blip>
          <a:stretch>
            <a:fillRect/>
          </a:stretch>
        </p:blipFill>
        <p:spPr>
          <a:xfrm>
            <a:off x="5089900" y="1460250"/>
            <a:ext cx="3901700" cy="2766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Group Members</a:t>
            </a:r>
            <a:endParaRPr sz="33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Shashank Attarde (T204054)</a:t>
            </a:r>
            <a:endParaRPr sz="2000"/>
          </a:p>
          <a:p>
            <a:pPr indent="-355600" lvl="0" marL="457200" rtl="0" algn="l">
              <a:spcBef>
                <a:spcPts val="0"/>
              </a:spcBef>
              <a:spcAft>
                <a:spcPts val="0"/>
              </a:spcAft>
              <a:buSzPts val="2000"/>
              <a:buChar char="●"/>
            </a:pPr>
            <a:r>
              <a:rPr lang="en" sz="2000"/>
              <a:t>Aditi Pandey (T204046)</a:t>
            </a:r>
            <a:endParaRPr sz="2000"/>
          </a:p>
          <a:p>
            <a:pPr indent="-355600" lvl="0" marL="457200" rtl="0" algn="l">
              <a:spcBef>
                <a:spcPts val="0"/>
              </a:spcBef>
              <a:spcAft>
                <a:spcPts val="0"/>
              </a:spcAft>
              <a:buSzPts val="2000"/>
              <a:buChar char="●"/>
            </a:pPr>
            <a:r>
              <a:rPr lang="en" sz="2000"/>
              <a:t>Sudhanshu Shekhar (T208037)</a:t>
            </a:r>
            <a:endParaRPr sz="2000"/>
          </a:p>
          <a:p>
            <a:pPr indent="-355600" lvl="0" marL="457200" rtl="0" algn="l">
              <a:spcBef>
                <a:spcPts val="0"/>
              </a:spcBef>
              <a:spcAft>
                <a:spcPts val="0"/>
              </a:spcAft>
              <a:buSzPts val="2000"/>
              <a:buChar char="●"/>
            </a:pPr>
            <a:r>
              <a:rPr lang="en" sz="2000"/>
              <a:t>Shivam Singh (T204035)</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Model Training</a:t>
            </a:r>
            <a:endParaRPr sz="3300"/>
          </a:p>
        </p:txBody>
      </p:sp>
      <p:pic>
        <p:nvPicPr>
          <p:cNvPr id="255" name="Google Shape;255;p32"/>
          <p:cNvPicPr preferRelativeResize="0"/>
          <p:nvPr/>
        </p:nvPicPr>
        <p:blipFill>
          <a:blip r:embed="rId3">
            <a:alphaModFix/>
          </a:blip>
          <a:stretch>
            <a:fillRect/>
          </a:stretch>
        </p:blipFill>
        <p:spPr>
          <a:xfrm>
            <a:off x="1869763" y="1307850"/>
            <a:ext cx="5894375" cy="3530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GUI</a:t>
            </a:r>
            <a:endParaRPr sz="3300"/>
          </a:p>
        </p:txBody>
      </p:sp>
      <p:pic>
        <p:nvPicPr>
          <p:cNvPr id="261" name="Google Shape;261;p33"/>
          <p:cNvPicPr preferRelativeResize="0"/>
          <p:nvPr/>
        </p:nvPicPr>
        <p:blipFill>
          <a:blip r:embed="rId3">
            <a:alphaModFix/>
          </a:blip>
          <a:stretch>
            <a:fillRect/>
          </a:stretch>
        </p:blipFill>
        <p:spPr>
          <a:xfrm>
            <a:off x="4794950" y="806325"/>
            <a:ext cx="4088621" cy="3530849"/>
          </a:xfrm>
          <a:prstGeom prst="rect">
            <a:avLst/>
          </a:prstGeom>
          <a:noFill/>
          <a:ln>
            <a:noFill/>
          </a:ln>
        </p:spPr>
      </p:pic>
      <p:pic>
        <p:nvPicPr>
          <p:cNvPr id="262" name="Google Shape;262;p33"/>
          <p:cNvPicPr preferRelativeResize="0"/>
          <p:nvPr/>
        </p:nvPicPr>
        <p:blipFill>
          <a:blip r:embed="rId4">
            <a:alphaModFix/>
          </a:blip>
          <a:stretch>
            <a:fillRect/>
          </a:stretch>
        </p:blipFill>
        <p:spPr>
          <a:xfrm>
            <a:off x="152400" y="1460250"/>
            <a:ext cx="4490151" cy="291098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 and Analysis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Training</a:t>
            </a:r>
            <a:endParaRPr sz="3300"/>
          </a:p>
        </p:txBody>
      </p:sp>
      <p:sp>
        <p:nvSpPr>
          <p:cNvPr id="273" name="Google Shape;273;p35"/>
          <p:cNvSpPr txBox="1"/>
          <p:nvPr>
            <p:ph idx="1" type="body"/>
          </p:nvPr>
        </p:nvSpPr>
        <p:spPr>
          <a:xfrm>
            <a:off x="1297500" y="1567550"/>
            <a:ext cx="6894000" cy="298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 neural architecture inspired from the VGG16 architecture was used to train the model.</a:t>
            </a:r>
            <a:endParaRPr sz="2000"/>
          </a:p>
          <a:p>
            <a:pPr indent="-355600" lvl="0" marL="457200" rtl="0" algn="l">
              <a:spcBef>
                <a:spcPts val="0"/>
              </a:spcBef>
              <a:spcAft>
                <a:spcPts val="0"/>
              </a:spcAft>
              <a:buSzPts val="2000"/>
              <a:buChar char="●"/>
            </a:pPr>
            <a:r>
              <a:rPr lang="en" sz="2000"/>
              <a:t>The model was trained for 65 epochs which is when the Validation Accuracy reached its threshold.</a:t>
            </a:r>
            <a:endParaRPr sz="2000"/>
          </a:p>
          <a:p>
            <a:pPr indent="-355600" lvl="0" marL="457200" rtl="0" algn="l">
              <a:spcBef>
                <a:spcPts val="0"/>
              </a:spcBef>
              <a:spcAft>
                <a:spcPts val="0"/>
              </a:spcAft>
              <a:buSzPts val="2000"/>
              <a:buChar char="●"/>
            </a:pPr>
            <a:r>
              <a:rPr lang="en" sz="2000"/>
              <a:t>Initial training sessions capped out the Validation accuracy at 58%</a:t>
            </a:r>
            <a:endParaRPr sz="2000"/>
          </a:p>
          <a:p>
            <a:pPr indent="-355600" lvl="0" marL="457200" rtl="0" algn="l">
              <a:spcBef>
                <a:spcPts val="0"/>
              </a:spcBef>
              <a:spcAft>
                <a:spcPts val="0"/>
              </a:spcAft>
              <a:buSzPts val="2000"/>
              <a:buChar char="●"/>
            </a:pPr>
            <a:r>
              <a:rPr lang="en" sz="2000"/>
              <a:t>L2 Regularization and Dropout was used to enhance the accuracy to 64%</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Mean Squared Error vs Epochs</a:t>
            </a:r>
            <a:endParaRPr sz="3300"/>
          </a:p>
        </p:txBody>
      </p:sp>
      <p:pic>
        <p:nvPicPr>
          <p:cNvPr id="279" name="Google Shape;279;p36"/>
          <p:cNvPicPr preferRelativeResize="0"/>
          <p:nvPr/>
        </p:nvPicPr>
        <p:blipFill>
          <a:blip r:embed="rId3">
            <a:alphaModFix/>
          </a:blip>
          <a:stretch>
            <a:fillRect/>
          </a:stretch>
        </p:blipFill>
        <p:spPr>
          <a:xfrm>
            <a:off x="2514600" y="1643675"/>
            <a:ext cx="4114800" cy="2743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Softmax</a:t>
            </a:r>
            <a:r>
              <a:rPr lang="en" sz="3300"/>
              <a:t> Error vs Epochs</a:t>
            </a:r>
            <a:endParaRPr sz="3300"/>
          </a:p>
        </p:txBody>
      </p:sp>
      <p:pic>
        <p:nvPicPr>
          <p:cNvPr id="285" name="Google Shape;285;p37"/>
          <p:cNvPicPr preferRelativeResize="0"/>
          <p:nvPr/>
        </p:nvPicPr>
        <p:blipFill>
          <a:blip r:embed="rId3">
            <a:alphaModFix/>
          </a:blip>
          <a:stretch>
            <a:fillRect/>
          </a:stretch>
        </p:blipFill>
        <p:spPr>
          <a:xfrm>
            <a:off x="2514600" y="1523750"/>
            <a:ext cx="4114800" cy="2743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Model Accuracy</a:t>
            </a:r>
            <a:r>
              <a:rPr lang="en" sz="3300"/>
              <a:t> vs Epochs</a:t>
            </a:r>
            <a:endParaRPr sz="3300"/>
          </a:p>
        </p:txBody>
      </p:sp>
      <p:pic>
        <p:nvPicPr>
          <p:cNvPr id="291" name="Google Shape;291;p38"/>
          <p:cNvPicPr preferRelativeResize="0"/>
          <p:nvPr/>
        </p:nvPicPr>
        <p:blipFill>
          <a:blip r:embed="rId3">
            <a:alphaModFix/>
          </a:blip>
          <a:stretch>
            <a:fillRect/>
          </a:stretch>
        </p:blipFill>
        <p:spPr>
          <a:xfrm>
            <a:off x="2514600" y="1643675"/>
            <a:ext cx="4114800" cy="2743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Further Training Information and Analysis</a:t>
            </a:r>
            <a:endParaRPr sz="3300"/>
          </a:p>
        </p:txBody>
      </p:sp>
      <p:sp>
        <p:nvSpPr>
          <p:cNvPr id="297" name="Google Shape;297;p39"/>
          <p:cNvSpPr txBox="1"/>
          <p:nvPr>
            <p:ph idx="1" type="body"/>
          </p:nvPr>
        </p:nvSpPr>
        <p:spPr>
          <a:xfrm>
            <a:off x="1297500" y="1433475"/>
            <a:ext cx="6894000" cy="3321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In one training session, Batch Normalization was used instead of Dropout, and in another, both were used.</a:t>
            </a:r>
            <a:endParaRPr sz="2000"/>
          </a:p>
          <a:p>
            <a:pPr indent="-355600" lvl="0" marL="457200" rtl="0" algn="l">
              <a:spcBef>
                <a:spcPts val="0"/>
              </a:spcBef>
              <a:spcAft>
                <a:spcPts val="0"/>
              </a:spcAft>
              <a:buSzPts val="2000"/>
              <a:buChar char="●"/>
            </a:pPr>
            <a:r>
              <a:rPr lang="en" sz="2000"/>
              <a:t>The models trained in both sessions performed much poorly (only 55% validation accuracy) than the one trained with L2 Regularization and Dropout</a:t>
            </a:r>
            <a:endParaRPr sz="2000"/>
          </a:p>
          <a:p>
            <a:pPr indent="-355600" lvl="0" marL="457200" rtl="0" algn="l">
              <a:spcBef>
                <a:spcPts val="0"/>
              </a:spcBef>
              <a:spcAft>
                <a:spcPts val="0"/>
              </a:spcAft>
              <a:buSzPts val="2000"/>
              <a:buChar char="●"/>
            </a:pPr>
            <a:r>
              <a:rPr lang="en" sz="2000"/>
              <a:t>We suspect that the combination of L2 Regularization and Dropout may be providing some positive reinforcement to the model besides preventing overfitting on training data.</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Model Result in GUI</a:t>
            </a:r>
            <a:endParaRPr sz="3300"/>
          </a:p>
        </p:txBody>
      </p:sp>
      <p:pic>
        <p:nvPicPr>
          <p:cNvPr id="303" name="Google Shape;303;p40"/>
          <p:cNvPicPr preferRelativeResize="0"/>
          <p:nvPr/>
        </p:nvPicPr>
        <p:blipFill>
          <a:blip r:embed="rId3">
            <a:alphaModFix/>
          </a:blip>
          <a:stretch>
            <a:fillRect/>
          </a:stretch>
        </p:blipFill>
        <p:spPr>
          <a:xfrm>
            <a:off x="117125" y="2264575"/>
            <a:ext cx="2380550" cy="2726800"/>
          </a:xfrm>
          <a:prstGeom prst="rect">
            <a:avLst/>
          </a:prstGeom>
          <a:noFill/>
          <a:ln>
            <a:noFill/>
          </a:ln>
        </p:spPr>
      </p:pic>
      <p:pic>
        <p:nvPicPr>
          <p:cNvPr id="304" name="Google Shape;304;p40"/>
          <p:cNvPicPr preferRelativeResize="0"/>
          <p:nvPr/>
        </p:nvPicPr>
        <p:blipFill>
          <a:blip r:embed="rId4">
            <a:alphaModFix/>
          </a:blip>
          <a:stretch>
            <a:fillRect/>
          </a:stretch>
        </p:blipFill>
        <p:spPr>
          <a:xfrm>
            <a:off x="2578450" y="1090624"/>
            <a:ext cx="2024675" cy="2761700"/>
          </a:xfrm>
          <a:prstGeom prst="rect">
            <a:avLst/>
          </a:prstGeom>
          <a:noFill/>
          <a:ln>
            <a:noFill/>
          </a:ln>
        </p:spPr>
      </p:pic>
      <p:pic>
        <p:nvPicPr>
          <p:cNvPr id="305" name="Google Shape;305;p40"/>
          <p:cNvPicPr preferRelativeResize="0"/>
          <p:nvPr/>
        </p:nvPicPr>
        <p:blipFill>
          <a:blip r:embed="rId5">
            <a:alphaModFix/>
          </a:blip>
          <a:stretch>
            <a:fillRect/>
          </a:stretch>
        </p:blipFill>
        <p:spPr>
          <a:xfrm>
            <a:off x="4698038" y="2165800"/>
            <a:ext cx="2164625" cy="2631975"/>
          </a:xfrm>
          <a:prstGeom prst="rect">
            <a:avLst/>
          </a:prstGeom>
          <a:noFill/>
          <a:ln>
            <a:noFill/>
          </a:ln>
        </p:spPr>
      </p:pic>
      <p:pic>
        <p:nvPicPr>
          <p:cNvPr id="306" name="Google Shape;306;p40"/>
          <p:cNvPicPr preferRelativeResize="0"/>
          <p:nvPr/>
        </p:nvPicPr>
        <p:blipFill>
          <a:blip r:embed="rId6">
            <a:alphaModFix/>
          </a:blip>
          <a:stretch>
            <a:fillRect/>
          </a:stretch>
        </p:blipFill>
        <p:spPr>
          <a:xfrm>
            <a:off x="6957574" y="104874"/>
            <a:ext cx="2129825" cy="2992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 and Future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Contents</a:t>
            </a:r>
            <a:endParaRPr sz="33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Aim and Objectives</a:t>
            </a:r>
            <a:endParaRPr sz="2000"/>
          </a:p>
          <a:p>
            <a:pPr indent="-355600" lvl="0" marL="457200" rtl="0" algn="l">
              <a:spcBef>
                <a:spcPts val="0"/>
              </a:spcBef>
              <a:spcAft>
                <a:spcPts val="0"/>
              </a:spcAft>
              <a:buSzPts val="2000"/>
              <a:buChar char="●"/>
            </a:pPr>
            <a:r>
              <a:rPr lang="en" sz="2000"/>
              <a:t>Algorithms Used</a:t>
            </a:r>
            <a:endParaRPr sz="2000"/>
          </a:p>
          <a:p>
            <a:pPr indent="-355600" lvl="0" marL="457200" rtl="0" algn="l">
              <a:spcBef>
                <a:spcPts val="0"/>
              </a:spcBef>
              <a:spcAft>
                <a:spcPts val="0"/>
              </a:spcAft>
              <a:buSzPts val="2000"/>
              <a:buChar char="●"/>
            </a:pPr>
            <a:r>
              <a:rPr lang="en" sz="2000"/>
              <a:t>Dataset Description</a:t>
            </a:r>
            <a:endParaRPr sz="2000"/>
          </a:p>
          <a:p>
            <a:pPr indent="-355600" lvl="0" marL="457200" rtl="0" algn="l">
              <a:spcBef>
                <a:spcPts val="0"/>
              </a:spcBef>
              <a:spcAft>
                <a:spcPts val="0"/>
              </a:spcAft>
              <a:buSzPts val="2000"/>
              <a:buChar char="●"/>
            </a:pPr>
            <a:r>
              <a:rPr lang="en" sz="2000"/>
              <a:t>Implementation</a:t>
            </a:r>
            <a:endParaRPr sz="2000"/>
          </a:p>
          <a:p>
            <a:pPr indent="-355600" lvl="0" marL="457200" rtl="0" algn="l">
              <a:spcBef>
                <a:spcPts val="0"/>
              </a:spcBef>
              <a:spcAft>
                <a:spcPts val="0"/>
              </a:spcAft>
              <a:buSzPts val="2000"/>
              <a:buChar char="●"/>
            </a:pPr>
            <a:r>
              <a:rPr lang="en" sz="2000"/>
              <a:t>Results and Analysis</a:t>
            </a:r>
            <a:endParaRPr sz="2000"/>
          </a:p>
          <a:p>
            <a:pPr indent="-355600" lvl="0" marL="457200" rtl="0" algn="l">
              <a:spcBef>
                <a:spcPts val="0"/>
              </a:spcBef>
              <a:spcAft>
                <a:spcPts val="0"/>
              </a:spcAft>
              <a:buSzPts val="2000"/>
              <a:buChar char="●"/>
            </a:pPr>
            <a:r>
              <a:rPr lang="en" sz="2000"/>
              <a:t>Conclusion and Future Work</a:t>
            </a:r>
            <a:endParaRPr sz="2000"/>
          </a:p>
          <a:p>
            <a:pPr indent="-355600" lvl="0" marL="457200" rtl="0" algn="l">
              <a:spcBef>
                <a:spcPts val="0"/>
              </a:spcBef>
              <a:spcAft>
                <a:spcPts val="0"/>
              </a:spcAft>
              <a:buSzPts val="2000"/>
              <a:buChar char="●"/>
            </a:pPr>
            <a:r>
              <a:rPr lang="en" sz="2000"/>
              <a:t>References</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Conclusion and Future Work</a:t>
            </a:r>
            <a:endParaRPr sz="3300"/>
          </a:p>
        </p:txBody>
      </p:sp>
      <p:sp>
        <p:nvSpPr>
          <p:cNvPr id="317" name="Google Shape;317;p42"/>
          <p:cNvSpPr txBox="1"/>
          <p:nvPr>
            <p:ph idx="1" type="body"/>
          </p:nvPr>
        </p:nvSpPr>
        <p:spPr>
          <a:xfrm>
            <a:off x="1297500" y="1567550"/>
            <a:ext cx="6894000" cy="298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This project is a good demonstration of the difficulty one incurs when trying to perform Machine Learning tasks involving Face Detection and FER</a:t>
            </a:r>
            <a:endParaRPr sz="2000"/>
          </a:p>
          <a:p>
            <a:pPr indent="-355600" lvl="0" marL="457200" rtl="0" algn="l">
              <a:spcBef>
                <a:spcPts val="0"/>
              </a:spcBef>
              <a:spcAft>
                <a:spcPts val="0"/>
              </a:spcAft>
              <a:buSzPts val="2000"/>
              <a:buChar char="●"/>
            </a:pPr>
            <a:r>
              <a:rPr lang="en" sz="2000"/>
              <a:t>New ways of Improving FD and FER are being researched everyday. New Data gets compiled everyday</a:t>
            </a:r>
            <a:endParaRPr sz="2000"/>
          </a:p>
          <a:p>
            <a:pPr indent="-355600" lvl="0" marL="457200" rtl="0" algn="l">
              <a:spcBef>
                <a:spcPts val="0"/>
              </a:spcBef>
              <a:spcAft>
                <a:spcPts val="0"/>
              </a:spcAft>
              <a:buSzPts val="2000"/>
              <a:buChar char="●"/>
            </a:pPr>
            <a:r>
              <a:rPr lang="en" sz="2000"/>
              <a:t>Novel methods being researched may prove to be quite detrimental to the success of FD and FER in the future.</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References</a:t>
            </a:r>
            <a:endParaRPr sz="3300"/>
          </a:p>
        </p:txBody>
      </p:sp>
      <p:sp>
        <p:nvSpPr>
          <p:cNvPr id="323" name="Google Shape;323;p43"/>
          <p:cNvSpPr txBox="1"/>
          <p:nvPr>
            <p:ph idx="1" type="body"/>
          </p:nvPr>
        </p:nvSpPr>
        <p:spPr>
          <a:xfrm>
            <a:off x="1297500" y="1567550"/>
            <a:ext cx="6894000" cy="29832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FFFFFF"/>
              </a:buClr>
              <a:buSzPts val="1100"/>
              <a:buFont typeface="Arial"/>
              <a:buAutoNum type="arabicPeriod"/>
            </a:pPr>
            <a:r>
              <a:rPr lang="en" sz="1200">
                <a:solidFill>
                  <a:srgbClr val="FFFFFF"/>
                </a:solidFill>
                <a:latin typeface="Times New Roman"/>
                <a:ea typeface="Times New Roman"/>
                <a:cs typeface="Times New Roman"/>
                <a:sym typeface="Times New Roman"/>
              </a:rPr>
              <a:t>K. Etemad, R. Chellappa, Discriminant Analysis for Recognition of Human Face Images, Journal of the Optical Society of America A, Vol. 14, No. 8, August 1997, pp. 1724-1733</a:t>
            </a:r>
            <a:endParaRPr sz="1200">
              <a:solidFill>
                <a:srgbClr val="FFFFFF"/>
              </a:solidFill>
              <a:latin typeface="Times New Roman"/>
              <a:ea typeface="Times New Roman"/>
              <a:cs typeface="Times New Roman"/>
              <a:sym typeface="Times New Roman"/>
            </a:endParaRPr>
          </a:p>
          <a:p>
            <a:pPr indent="-298450" lvl="0" marL="457200" rtl="0" algn="l">
              <a:spcBef>
                <a:spcPts val="0"/>
              </a:spcBef>
              <a:spcAft>
                <a:spcPts val="0"/>
              </a:spcAft>
              <a:buClr>
                <a:srgbClr val="FFFFFF"/>
              </a:buClr>
              <a:buSzPts val="1100"/>
              <a:buFont typeface="Arial"/>
              <a:buAutoNum type="arabicPeriod"/>
            </a:pPr>
            <a:r>
              <a:rPr lang="en" sz="1200">
                <a:solidFill>
                  <a:srgbClr val="FFFFFF"/>
                </a:solidFill>
                <a:latin typeface="Times New Roman"/>
                <a:ea typeface="Times New Roman"/>
                <a:cs typeface="Times New Roman"/>
                <a:sym typeface="Times New Roman"/>
              </a:rPr>
              <a:t>C. Liu, H. Wechsler, Face Recognition Using Evolutionary Pursuit, Proc. of the Fifth European Conference on Computer Vision, ECCV'98, Vol II, 02-06 June 1998, Freiburg, Germany, pp. 596-612</a:t>
            </a:r>
            <a:endParaRPr sz="1200">
              <a:solidFill>
                <a:srgbClr val="FFFFFF"/>
              </a:solidFill>
              <a:latin typeface="Times New Roman"/>
              <a:ea typeface="Times New Roman"/>
              <a:cs typeface="Times New Roman"/>
              <a:sym typeface="Times New Roman"/>
            </a:endParaRPr>
          </a:p>
          <a:p>
            <a:pPr indent="-298450" lvl="0" marL="457200" rtl="0" algn="l">
              <a:spcBef>
                <a:spcPts val="0"/>
              </a:spcBef>
              <a:spcAft>
                <a:spcPts val="0"/>
              </a:spcAft>
              <a:buClr>
                <a:srgbClr val="FFFFFF"/>
              </a:buClr>
              <a:buSzPts val="1100"/>
              <a:buFont typeface="Arial"/>
              <a:buAutoNum type="arabicPeriod"/>
            </a:pPr>
            <a:r>
              <a:rPr lang="en" sz="1200">
                <a:solidFill>
                  <a:srgbClr val="FFFFFF"/>
                </a:solidFill>
                <a:latin typeface="Times New Roman"/>
                <a:ea typeface="Times New Roman"/>
                <a:cs typeface="Times New Roman"/>
                <a:sym typeface="Times New Roman"/>
              </a:rPr>
              <a:t>L. Wiskott, J.-M. Fellous, N. Krueuger, C. von der Malsburg, Face Recognition by Elastic Bunch Graph Matching, Chapter 11 in Intelligent Biometric Techniques in Fingerprint and Face Recognition, eds. L.C. Jain et al., CRC Press, 1999, pp. 355-396</a:t>
            </a:r>
            <a:endParaRPr sz="1200">
              <a:solidFill>
                <a:srgbClr val="FFFFFF"/>
              </a:solidFill>
              <a:latin typeface="Times New Roman"/>
              <a:ea typeface="Times New Roman"/>
              <a:cs typeface="Times New Roman"/>
              <a:sym typeface="Times New Roman"/>
            </a:endParaRPr>
          </a:p>
          <a:p>
            <a:pPr indent="-298450" lvl="0" marL="457200" rtl="0" algn="l">
              <a:spcBef>
                <a:spcPts val="0"/>
              </a:spcBef>
              <a:spcAft>
                <a:spcPts val="0"/>
              </a:spcAft>
              <a:buClr>
                <a:srgbClr val="FFFFFF"/>
              </a:buClr>
              <a:buSzPts val="1100"/>
              <a:buFont typeface="Arial"/>
              <a:buAutoNum type="arabicPeriod"/>
            </a:pPr>
            <a:r>
              <a:rPr lang="en" sz="1200">
                <a:solidFill>
                  <a:srgbClr val="FFFFFF"/>
                </a:solidFill>
                <a:latin typeface="Times New Roman"/>
                <a:ea typeface="Times New Roman"/>
                <a:cs typeface="Times New Roman"/>
                <a:sym typeface="Times New Roman"/>
              </a:rPr>
              <a:t>A. Bronstein, M. Bronstein, R. Kimmel, and A. Spira. 3D face recognition without facial surface reconstruction, in Proceedings of ECCV 2004, Prague, Czech Republic, May 11-14, 2004</a:t>
            </a:r>
            <a:endParaRPr sz="1200">
              <a:solidFill>
                <a:srgbClr val="FFFFFF"/>
              </a:solidFill>
              <a:latin typeface="Times New Roman"/>
              <a:ea typeface="Times New Roman"/>
              <a:cs typeface="Times New Roman"/>
              <a:sym typeface="Times New Roman"/>
            </a:endParaRPr>
          </a:p>
          <a:p>
            <a:pPr indent="0" lvl="0" marL="0" rtl="0" algn="l">
              <a:spcBef>
                <a:spcPts val="1200"/>
              </a:spcBef>
              <a:spcAft>
                <a:spcPts val="1600"/>
              </a:spcAft>
              <a:buNone/>
            </a:pPr>
            <a:r>
              <a:rPr lang="en" sz="1200">
                <a:latin typeface="Times New Roman"/>
                <a:ea typeface="Times New Roman"/>
                <a:cs typeface="Times New Roman"/>
                <a:sym typeface="Times New Roman"/>
              </a:rPr>
              <a:t>            (A Full list of references can be viewed in the report…)</a:t>
            </a:r>
            <a:endParaRPr sz="12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Aim and Objectives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Aim</a:t>
            </a:r>
            <a:endParaRPr sz="3300"/>
          </a:p>
        </p:txBody>
      </p:sp>
      <p:sp>
        <p:nvSpPr>
          <p:cNvPr id="158" name="Google Shape;158;p17"/>
          <p:cNvSpPr txBox="1"/>
          <p:nvPr>
            <p:ph idx="1" type="body"/>
          </p:nvPr>
        </p:nvSpPr>
        <p:spPr>
          <a:xfrm>
            <a:off x="1297500" y="1835650"/>
            <a:ext cx="70389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sz="2000"/>
              <a:t>To predict the mood of a person by recognizing their facial features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Objectives</a:t>
            </a:r>
            <a:endParaRPr sz="3300"/>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Create a model that uses OpenCV’s Frontal-Face Haar Cascade Classifier to detect and extract faces from images/videos</a:t>
            </a:r>
            <a:endParaRPr sz="2000"/>
          </a:p>
          <a:p>
            <a:pPr indent="-355600" lvl="0" marL="457200" rtl="0" algn="l">
              <a:spcBef>
                <a:spcPts val="0"/>
              </a:spcBef>
              <a:spcAft>
                <a:spcPts val="0"/>
              </a:spcAft>
              <a:buSzPts val="2000"/>
              <a:buAutoNum type="arabicPeriod"/>
            </a:pPr>
            <a:r>
              <a:rPr lang="en" sz="2000"/>
              <a:t>Train a Convolutional Neural Network on the FER-2013 Dataset that takes in a Grayscale Face Image as input and outputs the predicted mood of the face.</a:t>
            </a:r>
            <a:endParaRPr sz="2000"/>
          </a:p>
          <a:p>
            <a:pPr indent="-355600" lvl="0" marL="457200" rtl="0" algn="l">
              <a:spcBef>
                <a:spcPts val="0"/>
              </a:spcBef>
              <a:spcAft>
                <a:spcPts val="0"/>
              </a:spcAft>
              <a:buSzPts val="2000"/>
              <a:buAutoNum type="arabicPeriod"/>
            </a:pPr>
            <a:r>
              <a:rPr lang="en" sz="2000"/>
              <a:t>Create a video interface for real-time prediction.</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Algorithms Used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Haar Cascade Classifier</a:t>
            </a:r>
            <a:endParaRPr sz="3300"/>
          </a:p>
        </p:txBody>
      </p:sp>
      <p:sp>
        <p:nvSpPr>
          <p:cNvPr id="175" name="Google Shape;175;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Based on the Haar Wavelet Technique to analyze pixels in an Image.</a:t>
            </a:r>
            <a:endParaRPr sz="2000"/>
          </a:p>
          <a:p>
            <a:pPr indent="-355600" lvl="0" marL="457200" rtl="0" algn="l">
              <a:spcBef>
                <a:spcPts val="0"/>
              </a:spcBef>
              <a:spcAft>
                <a:spcPts val="0"/>
              </a:spcAft>
              <a:buSzPts val="2000"/>
              <a:buChar char="●"/>
            </a:pPr>
            <a:r>
              <a:rPr lang="en" sz="2000"/>
              <a:t>Uses a Multitude of Haar Features (Similar to CNN Kernels) to detect presence of certain features.</a:t>
            </a:r>
            <a:endParaRPr sz="2000"/>
          </a:p>
          <a:p>
            <a:pPr indent="-355600" lvl="0" marL="457200" rtl="0" algn="l">
              <a:spcBef>
                <a:spcPts val="0"/>
              </a:spcBef>
              <a:spcAft>
                <a:spcPts val="0"/>
              </a:spcAft>
              <a:buSzPts val="2000"/>
              <a:buChar char="●"/>
            </a:pPr>
            <a:r>
              <a:rPr lang="en" sz="2000"/>
              <a:t>Uses an algorithm called AdaBoost for selecting useful Haar Features, given relevant data.</a:t>
            </a:r>
            <a:endParaRPr sz="2000"/>
          </a:p>
          <a:p>
            <a:pPr indent="-355600" lvl="0" marL="457200" rtl="0" algn="l">
              <a:spcBef>
                <a:spcPts val="0"/>
              </a:spcBef>
              <a:spcAft>
                <a:spcPts val="0"/>
              </a:spcAft>
              <a:buSzPts val="2000"/>
              <a:buChar char="●"/>
            </a:pPr>
            <a:r>
              <a:rPr lang="en" sz="2000"/>
              <a:t>We use OpenCV’s pretrained Frontal-Face HCC for our implementation.</a:t>
            </a:r>
            <a:endParaRPr sz="2000"/>
          </a:p>
        </p:txBody>
      </p:sp>
      <p:pic>
        <p:nvPicPr>
          <p:cNvPr id="176" name="Google Shape;176;p20"/>
          <p:cNvPicPr preferRelativeResize="0"/>
          <p:nvPr/>
        </p:nvPicPr>
        <p:blipFill>
          <a:blip r:embed="rId3">
            <a:alphaModFix/>
          </a:blip>
          <a:stretch>
            <a:fillRect/>
          </a:stretch>
        </p:blipFill>
        <p:spPr>
          <a:xfrm>
            <a:off x="6520400" y="0"/>
            <a:ext cx="2059150" cy="1636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Convolutional Neural Networks</a:t>
            </a:r>
            <a:endParaRPr sz="3300"/>
          </a:p>
        </p:txBody>
      </p:sp>
      <p:sp>
        <p:nvSpPr>
          <p:cNvPr id="182" name="Google Shape;182;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Type of Neural Networks used widely for Classification and Regression tasks involving Images as Input data.</a:t>
            </a:r>
            <a:endParaRPr sz="2000"/>
          </a:p>
        </p:txBody>
      </p:sp>
      <p:pic>
        <p:nvPicPr>
          <p:cNvPr id="183" name="Google Shape;183;p21"/>
          <p:cNvPicPr preferRelativeResize="0"/>
          <p:nvPr/>
        </p:nvPicPr>
        <p:blipFill>
          <a:blip r:embed="rId3">
            <a:alphaModFix/>
          </a:blip>
          <a:stretch>
            <a:fillRect/>
          </a:stretch>
        </p:blipFill>
        <p:spPr>
          <a:xfrm>
            <a:off x="2384775" y="2492001"/>
            <a:ext cx="4945349" cy="1670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