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67" r:id="rId3"/>
    <p:sldId id="269" r:id="rId4"/>
    <p:sldId id="257" r:id="rId5"/>
    <p:sldId id="258" r:id="rId6"/>
    <p:sldId id="277" r:id="rId7"/>
    <p:sldId id="260" r:id="rId8"/>
    <p:sldId id="278" r:id="rId9"/>
    <p:sldId id="279" r:id="rId10"/>
    <p:sldId id="265" r:id="rId11"/>
    <p:sldId id="264" r:id="rId12"/>
    <p:sldId id="270" r:id="rId13"/>
    <p:sldId id="271" r:id="rId14"/>
    <p:sldId id="282" r:id="rId15"/>
    <p:sldId id="283" r:id="rId16"/>
    <p:sldId id="284" r:id="rId17"/>
    <p:sldId id="285" r:id="rId18"/>
    <p:sldId id="272" r:id="rId19"/>
    <p:sldId id="273" r:id="rId20"/>
    <p:sldId id="274" r:id="rId21"/>
    <p:sldId id="275" r:id="rId22"/>
    <p:sldId id="276" r:id="rId23"/>
    <p:sldId id="280"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4660"/>
  </p:normalViewPr>
  <p:slideViewPr>
    <p:cSldViewPr>
      <p:cViewPr>
        <p:scale>
          <a:sx n="75" d="100"/>
          <a:sy n="75" d="100"/>
        </p:scale>
        <p:origin x="-1170" y="-3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51435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6133"/>
            <a:ext cx="3505200" cy="1734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6" y="2031357"/>
            <a:ext cx="3313355" cy="127662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6"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137621"/>
            <a:ext cx="2133600" cy="563236"/>
          </a:xfrm>
        </p:spPr>
        <p:txBody>
          <a:bodyPr anchor="b"/>
          <a:lstStyle>
            <a:lvl1pPr algn="l">
              <a:defRPr sz="2400"/>
            </a:lvl1pPr>
          </a:lstStyle>
          <a:p>
            <a:fld id="{77658E48-2420-48DA-B0C9-71D0FB90B23E}" type="datetimeFigureOut">
              <a:rPr lang="en-US" smtClean="0"/>
              <a:t>4/29/2020</a:t>
            </a:fld>
            <a:endParaRPr lang="en-US"/>
          </a:p>
        </p:txBody>
      </p:sp>
      <p:sp>
        <p:nvSpPr>
          <p:cNvPr id="50" name="Rectangle 49"/>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289975"/>
            <a:ext cx="2831592" cy="273844"/>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4289975"/>
            <a:ext cx="643666" cy="273844"/>
          </a:xfrm>
        </p:spPr>
        <p:txBody>
          <a:bodyPr/>
          <a:lstStyle>
            <a:lvl1pPr>
              <a:defRPr>
                <a:solidFill>
                  <a:schemeClr val="accent1"/>
                </a:solidFill>
              </a:defRPr>
            </a:lvl1pPr>
          </a:lstStyle>
          <a:p>
            <a:fld id="{A4DAB4B5-88F8-4737-9AD7-C6FCE0C7BF44}" type="slidenum">
              <a:rPr lang="en-US" smtClean="0"/>
              <a:t>‹#›</a:t>
            </a:fld>
            <a:endParaRPr lang="en-US"/>
          </a:p>
        </p:txBody>
      </p:sp>
      <p:sp>
        <p:nvSpPr>
          <p:cNvPr id="89" name="Rectangle 88"/>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658E48-2420-48DA-B0C9-71D0FB90B23E}"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AB4B5-88F8-4737-9AD7-C6FCE0C7BF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772610"/>
            <a:ext cx="1484453" cy="3585258"/>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658E48-2420-48DA-B0C9-71D0FB90B23E}"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AB4B5-88F8-4737-9AD7-C6FCE0C7BF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658E48-2420-48DA-B0C9-71D0FB90B23E}"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AB4B5-88F8-4737-9AD7-C6FCE0C7BF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2"/>
            <a:ext cx="6637468" cy="1021556"/>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6" y="3200400"/>
            <a:ext cx="6637467" cy="114031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658E48-2420-48DA-B0C9-71D0FB90B23E}"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AB4B5-88F8-4737-9AD7-C6FCE0C7BF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7658E48-2420-48DA-B0C9-71D0FB90B23E}"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AB4B5-88F8-4737-9AD7-C6FCE0C7BF44}" type="slidenum">
              <a:rPr lang="en-US" smtClean="0"/>
              <a:t>‹#›</a:t>
            </a:fld>
            <a:endParaRPr lang="en-US"/>
          </a:p>
        </p:txBody>
      </p:sp>
      <p:sp>
        <p:nvSpPr>
          <p:cNvPr id="9" name="Content Placeholder 8"/>
          <p:cNvSpPr>
            <a:spLocks noGrp="1"/>
          </p:cNvSpPr>
          <p:nvPr>
            <p:ph sz="quarter" idx="13"/>
          </p:nvPr>
        </p:nvSpPr>
        <p:spPr>
          <a:xfrm>
            <a:off x="1042416" y="1735074"/>
            <a:ext cx="3419856" cy="2619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1735073"/>
            <a:ext cx="3419856" cy="2619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8"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658E48-2420-48DA-B0C9-71D0FB90B23E}"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DAB4B5-88F8-4737-9AD7-C6FCE0C7BF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658E48-2420-48DA-B0C9-71D0FB90B23E}"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DAB4B5-88F8-4737-9AD7-C6FCE0C7BF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658E48-2420-48DA-B0C9-71D0FB90B23E}"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DAB4B5-88F8-4737-9AD7-C6FCE0C7BF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7658E48-2420-48DA-B0C9-71D0FB90B23E}" type="datetimeFigureOut">
              <a:rPr lang="en-US" smtClean="0"/>
              <a:t>4/29/2020</a:t>
            </a:fld>
            <a:endParaRPr lang="en-US"/>
          </a:p>
        </p:txBody>
      </p:sp>
      <p:sp>
        <p:nvSpPr>
          <p:cNvPr id="7" name="Slide Number Placeholder 6"/>
          <p:cNvSpPr>
            <a:spLocks noGrp="1"/>
          </p:cNvSpPr>
          <p:nvPr>
            <p:ph type="sldNum" sz="quarter" idx="12"/>
          </p:nvPr>
        </p:nvSpPr>
        <p:spPr/>
        <p:txBody>
          <a:bodyPr/>
          <a:lstStyle/>
          <a:p>
            <a:fld id="{A4DAB4B5-88F8-4737-9AD7-C6FCE0C7BF44}" type="slidenum">
              <a:rPr lang="en-US" smtClean="0"/>
              <a:t>‹#›</a:t>
            </a:fld>
            <a:endParaRPr lang="en-US"/>
          </a:p>
        </p:txBody>
      </p:sp>
      <p:sp>
        <p:nvSpPr>
          <p:cNvPr id="58" name="Rectangle 57"/>
          <p:cNvSpPr/>
          <p:nvPr/>
        </p:nvSpPr>
        <p:spPr>
          <a:xfrm>
            <a:off x="905572" y="451413"/>
            <a:ext cx="3562257" cy="423633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642395"/>
            <a:ext cx="3090440" cy="3863051"/>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a:p>
        </p:txBody>
      </p:sp>
      <p:sp>
        <p:nvSpPr>
          <p:cNvPr id="2" name="Title 1"/>
          <p:cNvSpPr>
            <a:spLocks noGrp="1"/>
          </p:cNvSpPr>
          <p:nvPr>
            <p:ph type="title"/>
          </p:nvPr>
        </p:nvSpPr>
        <p:spPr>
          <a:xfrm>
            <a:off x="4739833" y="1993076"/>
            <a:ext cx="3304572" cy="1097365"/>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2" y="451413"/>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1995678"/>
            <a:ext cx="3300984" cy="109728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9" y="520346"/>
            <a:ext cx="3359623" cy="4101084"/>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1"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658E48-2420-48DA-B0C9-71D0FB90B23E}" type="datetimeFigureOut">
              <a:rPr lang="en-US" smtClean="0"/>
              <a:t>4/29/2020</a:t>
            </a:fld>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A4DAB4B5-88F8-4737-9AD7-C6FCE0C7BF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1435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50116"/>
            <a:ext cx="8229600" cy="4639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6133"/>
            <a:ext cx="3679116" cy="5244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70748"/>
            <a:ext cx="7024744" cy="8572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3" y="1742739"/>
            <a:ext cx="6777317" cy="2631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168369"/>
            <a:ext cx="2133600" cy="273844"/>
          </a:xfrm>
          <a:prstGeom prst="rect">
            <a:avLst/>
          </a:prstGeom>
        </p:spPr>
        <p:txBody>
          <a:bodyPr vert="horz" lIns="91440" tIns="45720" rIns="91440" bIns="45720" rtlCol="0" anchor="ctr"/>
          <a:lstStyle>
            <a:lvl1pPr algn="r">
              <a:defRPr sz="1200">
                <a:solidFill>
                  <a:srgbClr val="FEFEFE"/>
                </a:solidFill>
              </a:defRPr>
            </a:lvl1pPr>
          </a:lstStyle>
          <a:p>
            <a:fld id="{77658E48-2420-48DA-B0C9-71D0FB90B23E}" type="datetimeFigureOut">
              <a:rPr lang="en-US" smtClean="0"/>
              <a:t>4/29/2020</a:t>
            </a:fld>
            <a:endParaRPr lang="en-US"/>
          </a:p>
        </p:txBody>
      </p:sp>
      <p:sp>
        <p:nvSpPr>
          <p:cNvPr id="5" name="Footer Placeholder 4"/>
          <p:cNvSpPr>
            <a:spLocks noGrp="1"/>
          </p:cNvSpPr>
          <p:nvPr>
            <p:ph type="ftr" sz="quarter" idx="3"/>
          </p:nvPr>
        </p:nvSpPr>
        <p:spPr>
          <a:xfrm>
            <a:off x="4641448" y="4389120"/>
            <a:ext cx="3502152" cy="273844"/>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168369"/>
            <a:ext cx="1332156" cy="273844"/>
          </a:xfrm>
          <a:prstGeom prst="rect">
            <a:avLst/>
          </a:prstGeom>
        </p:spPr>
        <p:txBody>
          <a:bodyPr vert="horz" lIns="91440" tIns="45720" rIns="91440" bIns="45720" rtlCol="0" anchor="ctr"/>
          <a:lstStyle>
            <a:lvl1pPr algn="l">
              <a:defRPr sz="1200">
                <a:solidFill>
                  <a:srgbClr val="FEFEFE"/>
                </a:solidFill>
              </a:defRPr>
            </a:lvl1pPr>
          </a:lstStyle>
          <a:p>
            <a:fld id="{A4DAB4B5-88F8-4737-9AD7-C6FCE0C7BF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owardsdatascience.com/face-recognition-for-beginners-a7a9bd5eb5c2" TargetMode="External"/><Relationship Id="rId2" Type="http://schemas.openxmlformats.org/officeDocument/2006/relationships/hyperlink" Target="https://www.coursera.org/learn/machine-learning" TargetMode="External"/><Relationship Id="rId1" Type="http://schemas.openxmlformats.org/officeDocument/2006/relationships/slideLayout" Target="../slideLayouts/slideLayout2.xml"/><Relationship Id="rId5" Type="http://schemas.openxmlformats.org/officeDocument/2006/relationships/hyperlink" Target="https://learn.verzeo.in/" TargetMode="External"/><Relationship Id="rId4" Type="http://schemas.openxmlformats.org/officeDocument/2006/relationships/hyperlink" Target="https://www.coursera.org/learn/convolutional-neural-networks/home/week/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1023937"/>
            <a:ext cx="3313355" cy="616593"/>
          </a:xfrm>
        </p:spPr>
        <p:txBody>
          <a:bodyPr>
            <a:normAutofit fontScale="90000"/>
          </a:bodyPr>
          <a:lstStyle/>
          <a:p>
            <a:r>
              <a:rPr lang="en-US" dirty="0" smtClean="0">
                <a:solidFill>
                  <a:schemeClr val="bg1"/>
                </a:solidFill>
              </a:rPr>
              <a:t>School of Computer Engineering</a:t>
            </a:r>
            <a:endParaRPr lang="en-US" dirty="0">
              <a:solidFill>
                <a:schemeClr val="bg1"/>
              </a:solidFill>
            </a:endParaRPr>
          </a:p>
        </p:txBody>
      </p:sp>
      <p:sp>
        <p:nvSpPr>
          <p:cNvPr id="3" name="Subtitle 2"/>
          <p:cNvSpPr>
            <a:spLocks noGrp="1"/>
          </p:cNvSpPr>
          <p:nvPr>
            <p:ph type="subTitle" idx="1"/>
          </p:nvPr>
        </p:nvSpPr>
        <p:spPr>
          <a:xfrm>
            <a:off x="4724400" y="2266950"/>
            <a:ext cx="3309803" cy="1752600"/>
          </a:xfrm>
        </p:spPr>
        <p:txBody>
          <a:bodyPr/>
          <a:lstStyle/>
          <a:p>
            <a:r>
              <a:rPr lang="en-US" sz="2000" dirty="0" smtClean="0"/>
              <a:t>Guide: </a:t>
            </a:r>
            <a:r>
              <a:rPr lang="en-US" sz="2000" b="1" dirty="0" smtClean="0"/>
              <a:t>Dr. </a:t>
            </a:r>
            <a:r>
              <a:rPr lang="en-US" sz="2000" b="1" dirty="0" err="1" smtClean="0"/>
              <a:t>Sunita</a:t>
            </a:r>
            <a:r>
              <a:rPr lang="en-US" sz="2000" b="1" dirty="0" smtClean="0"/>
              <a:t> </a:t>
            </a:r>
            <a:r>
              <a:rPr lang="en-US" sz="2000" b="1" dirty="0" err="1" smtClean="0"/>
              <a:t>Barve</a:t>
            </a:r>
            <a:endParaRPr lang="en-US" sz="2000" b="1" dirty="0" smtClean="0"/>
          </a:p>
          <a:p>
            <a:r>
              <a:rPr lang="en-US" sz="2000" dirty="0" smtClean="0"/>
              <a:t>081 Aditi Pandey</a:t>
            </a:r>
          </a:p>
          <a:p>
            <a:r>
              <a:rPr lang="en-US" sz="2000" dirty="0" smtClean="0"/>
              <a:t>086 </a:t>
            </a:r>
            <a:r>
              <a:rPr lang="en-US" sz="2000" dirty="0" err="1" smtClean="0"/>
              <a:t>Rutik</a:t>
            </a:r>
            <a:r>
              <a:rPr lang="en-US" sz="2000" dirty="0" smtClean="0"/>
              <a:t> Pol</a:t>
            </a:r>
          </a:p>
          <a:p>
            <a:r>
              <a:rPr lang="en-US" sz="2000" dirty="0" smtClean="0"/>
              <a:t>070 </a:t>
            </a:r>
            <a:r>
              <a:rPr lang="en-US" sz="2000" dirty="0" err="1" smtClean="0"/>
              <a:t>Mrunmai</a:t>
            </a:r>
            <a:r>
              <a:rPr lang="en-US" sz="2000" dirty="0" smtClean="0"/>
              <a:t> </a:t>
            </a:r>
            <a:r>
              <a:rPr lang="en-US" sz="2000" dirty="0" err="1" smtClean="0"/>
              <a:t>Bhole</a:t>
            </a:r>
            <a:endParaRPr lang="en-US" sz="2000" dirty="0"/>
          </a:p>
        </p:txBody>
      </p:sp>
      <p:pic>
        <p:nvPicPr>
          <p:cNvPr id="1026" name="Picture 2" descr="http://www.mitaoe.ac.in/assets/images/logo-colo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93712"/>
            <a:ext cx="4286250" cy="10477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1809750"/>
            <a:ext cx="3810000" cy="2062103"/>
          </a:xfrm>
          <a:prstGeom prst="rect">
            <a:avLst/>
          </a:prstGeom>
          <a:noFill/>
        </p:spPr>
        <p:txBody>
          <a:bodyPr wrap="square" rtlCol="0">
            <a:spAutoFit/>
          </a:bodyPr>
          <a:lstStyle/>
          <a:p>
            <a:pPr algn="ct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rPr>
              <a:t>Dynamic video based human authentication system.</a:t>
            </a:r>
          </a:p>
        </p:txBody>
      </p:sp>
    </p:spTree>
    <p:extLst>
      <p:ext uri="{BB962C8B-B14F-4D97-AF65-F5344CB8AC3E}">
        <p14:creationId xmlns:p14="http://schemas.microsoft.com/office/powerpoint/2010/main" val="817839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71450"/>
            <a:ext cx="7024744" cy="857250"/>
          </a:xfrm>
        </p:spPr>
        <p:txBody>
          <a:bodyPr>
            <a:normAutofit fontScale="90000"/>
          </a:bodyPr>
          <a:lstStyle/>
          <a:p>
            <a:r>
              <a:rPr lang="en-US" dirty="0" smtClean="0"/>
              <a:t>Geometrical feature matching</a:t>
            </a:r>
            <a:endParaRPr lang="en-US" dirty="0"/>
          </a:p>
        </p:txBody>
      </p:sp>
      <p:sp>
        <p:nvSpPr>
          <p:cNvPr id="3" name="Content Placeholder 2"/>
          <p:cNvSpPr>
            <a:spLocks noGrp="1"/>
          </p:cNvSpPr>
          <p:nvPr>
            <p:ph idx="1"/>
          </p:nvPr>
        </p:nvSpPr>
        <p:spPr>
          <a:xfrm>
            <a:off x="685801" y="1085850"/>
            <a:ext cx="7696200" cy="2631733"/>
          </a:xfrm>
        </p:spPr>
        <p:txBody>
          <a:bodyPr>
            <a:noAutofit/>
          </a:bodyPr>
          <a:lstStyle/>
          <a:p>
            <a:r>
              <a:rPr lang="en-US" sz="1600" dirty="0" smtClean="0"/>
              <a:t>Geometrical feature matching based on precisely measured distances between features may be useful for finding matches in a large database. However, it will be dependent on the accuracy of the feature location algorithms. Disadvantage of current automated face feature location algorithms do not provide a high degree of accuracy and require considerable computational time.</a:t>
            </a:r>
          </a:p>
          <a:p>
            <a:r>
              <a:rPr lang="en-US" sz="1600" dirty="0" smtClean="0"/>
              <a:t>In 2006 </a:t>
            </a:r>
            <a:r>
              <a:rPr lang="en-US" sz="1600" dirty="0" err="1" smtClean="0"/>
              <a:t>Basavaraj</a:t>
            </a:r>
            <a:r>
              <a:rPr lang="en-US" sz="1600" dirty="0" smtClean="0"/>
              <a:t> and </a:t>
            </a:r>
            <a:r>
              <a:rPr lang="en-US" sz="1600" dirty="0" err="1" smtClean="0"/>
              <a:t>Nagaraj</a:t>
            </a:r>
            <a:r>
              <a:rPr lang="en-US" sz="1600" dirty="0" smtClean="0"/>
              <a:t> proposed a geometrical model for facial feature extraction. The basic process includes improvement of frontal face images including ears and chin and also of potential features because it enhances the development of methods in face recognition process</a:t>
            </a:r>
          </a:p>
          <a:p>
            <a:r>
              <a:rPr lang="en-US" sz="1600" dirty="0" smtClean="0"/>
              <a:t>. Similarly in </a:t>
            </a:r>
            <a:r>
              <a:rPr lang="en-US" sz="1600" dirty="0" err="1" smtClean="0"/>
              <a:t>Pavanet</a:t>
            </a:r>
            <a:r>
              <a:rPr lang="en-US" sz="1600" dirty="0" smtClean="0"/>
              <a:t> al. (2011) presented a geometry based face recognition method which makes use of subspace based models. These models provide geometrical properties of the face space which can assist efficient recognition system for number of image applications.</a:t>
            </a:r>
            <a:endParaRPr lang="en-US" sz="1600" dirty="0"/>
          </a:p>
        </p:txBody>
      </p:sp>
    </p:spTree>
    <p:extLst>
      <p:ext uri="{BB962C8B-B14F-4D97-AF65-F5344CB8AC3E}">
        <p14:creationId xmlns:p14="http://schemas.microsoft.com/office/powerpoint/2010/main" val="3759963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5750"/>
            <a:ext cx="7024744" cy="857250"/>
          </a:xfrm>
        </p:spPr>
        <p:txBody>
          <a:bodyPr/>
          <a:lstStyle/>
          <a:p>
            <a:r>
              <a:rPr lang="en-US" dirty="0" smtClean="0"/>
              <a:t>Template matching</a:t>
            </a:r>
            <a:endParaRPr lang="en-US" dirty="0"/>
          </a:p>
        </p:txBody>
      </p:sp>
      <p:sp>
        <p:nvSpPr>
          <p:cNvPr id="3" name="Content Placeholder 2"/>
          <p:cNvSpPr>
            <a:spLocks noGrp="1"/>
          </p:cNvSpPr>
          <p:nvPr>
            <p:ph idx="1"/>
          </p:nvPr>
        </p:nvSpPr>
        <p:spPr>
          <a:xfrm>
            <a:off x="457200" y="1047750"/>
            <a:ext cx="8229599" cy="2631733"/>
          </a:xfrm>
        </p:spPr>
        <p:txBody>
          <a:bodyPr>
            <a:noAutofit/>
          </a:bodyPr>
          <a:lstStyle/>
          <a:p>
            <a:r>
              <a:rPr lang="en-US" sz="1400" dirty="0" smtClean="0"/>
              <a:t>In template matching, we can exploit other face templates from different prospects to characterize single face. Primarily, grey levels that match the face image can also be processed in proper format (</a:t>
            </a:r>
            <a:r>
              <a:rPr lang="en-US" sz="1400" dirty="0" err="1" smtClean="0"/>
              <a:t>Bichsel</a:t>
            </a:r>
            <a:r>
              <a:rPr lang="en-US" sz="1400" dirty="0" smtClean="0"/>
              <a:t>, 1991). In </a:t>
            </a:r>
            <a:r>
              <a:rPr lang="en-US" sz="1400" dirty="0" err="1" smtClean="0"/>
              <a:t>Bruneli</a:t>
            </a:r>
            <a:r>
              <a:rPr lang="en-US" sz="1400" dirty="0" smtClean="0"/>
              <a:t> and </a:t>
            </a:r>
            <a:r>
              <a:rPr lang="en-US" sz="1400" dirty="0" err="1" smtClean="0"/>
              <a:t>Poggio</a:t>
            </a:r>
            <a:r>
              <a:rPr lang="en-US" sz="1400" dirty="0" smtClean="0"/>
              <a:t> (1993) the Pop and </a:t>
            </a:r>
            <a:r>
              <a:rPr lang="en-US" sz="1400" dirty="0" err="1" smtClean="0"/>
              <a:t>Bruneli</a:t>
            </a:r>
            <a:r>
              <a:rPr lang="en-US" sz="1400" dirty="0" smtClean="0"/>
              <a:t> is available for all aspects of developing automatic four template features i.e., eyes, nose, mouth, face and selecting the entire set. </a:t>
            </a:r>
          </a:p>
          <a:p>
            <a:r>
              <a:rPr lang="en-US" sz="1400" dirty="0" smtClean="0"/>
              <a:t>Primarily, the edginess based face representation is calculated to process one dimensional images. The system is somehow associated with Neural Networks to test the images under varying pose and illumination conditions. A face from a single viewpoint can also be represented by a set of multiple distinctive smaller templates. The face image of gray levels may also be properly processed before matching. </a:t>
            </a:r>
          </a:p>
          <a:p>
            <a:r>
              <a:rPr lang="en-US" sz="1400" dirty="0" smtClean="0"/>
              <a:t>In </a:t>
            </a:r>
            <a:r>
              <a:rPr lang="en-US" sz="1400" dirty="0" err="1" smtClean="0"/>
              <a:t>Bruneli</a:t>
            </a:r>
            <a:r>
              <a:rPr lang="en-US" sz="1400" dirty="0" smtClean="0"/>
              <a:t> and </a:t>
            </a:r>
            <a:r>
              <a:rPr lang="en-US" sz="1400" dirty="0" err="1" smtClean="0"/>
              <a:t>Poggio</a:t>
            </a:r>
            <a:r>
              <a:rPr lang="en-US" sz="1400" dirty="0" smtClean="0"/>
              <a:t> automatically selected a set of four features templates, i.e., the eyes, nose, mouth, and the whole face, for all of the available faces. </a:t>
            </a:r>
          </a:p>
          <a:p>
            <a:r>
              <a:rPr lang="en-US" sz="1400" dirty="0" smtClean="0"/>
              <a:t>They compared the performance of their geometrical matching algorithm and template matching algorithm on the same database of faces which contains 188 images of 47 individuals. </a:t>
            </a:r>
          </a:p>
          <a:p>
            <a:r>
              <a:rPr lang="en-US" sz="1400" dirty="0" smtClean="0"/>
              <a:t>The template matching was superior in recognition (100 percent recognition rate) to geometrical matching (90 percent recognition rate) and was also simpler.</a:t>
            </a:r>
            <a:endParaRPr lang="en-US" sz="1400" dirty="0"/>
          </a:p>
        </p:txBody>
      </p:sp>
    </p:spTree>
    <p:extLst>
      <p:ext uri="{BB962C8B-B14F-4D97-AF65-F5344CB8AC3E}">
        <p14:creationId xmlns:p14="http://schemas.microsoft.com/office/powerpoint/2010/main" val="1404608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024744" cy="857250"/>
          </a:xfrm>
        </p:spPr>
        <p:txBody>
          <a:bodyPr/>
          <a:lstStyle/>
          <a:p>
            <a:r>
              <a:rPr lang="en-US" dirty="0" smtClean="0"/>
              <a:t>Latest Technology Trends</a:t>
            </a:r>
            <a:endParaRPr lang="en-US" dirty="0"/>
          </a:p>
        </p:txBody>
      </p:sp>
      <p:sp>
        <p:nvSpPr>
          <p:cNvPr id="3" name="Content Placeholder 2"/>
          <p:cNvSpPr>
            <a:spLocks noGrp="1"/>
          </p:cNvSpPr>
          <p:nvPr>
            <p:ph idx="1"/>
          </p:nvPr>
        </p:nvSpPr>
        <p:spPr>
          <a:xfrm>
            <a:off x="457200" y="1085850"/>
            <a:ext cx="8077199" cy="2631733"/>
          </a:xfrm>
        </p:spPr>
        <p:txBody>
          <a:bodyPr>
            <a:noAutofit/>
          </a:bodyPr>
          <a:lstStyle/>
          <a:p>
            <a:r>
              <a:rPr lang="en-US" sz="1400" dirty="0"/>
              <a:t>Face recognition system is a way of recognizing humans with the help of their face using various techniques. The technological flow of its market has a beginning from 2014, </a:t>
            </a:r>
            <a:endParaRPr lang="en-US" sz="1400" dirty="0" smtClean="0"/>
          </a:p>
          <a:p>
            <a:r>
              <a:rPr lang="en-US" sz="1400" dirty="0" smtClean="0"/>
              <a:t>the </a:t>
            </a:r>
            <a:r>
              <a:rPr lang="en-US" sz="1400" b="1" dirty="0" err="1"/>
              <a:t>GaussianFace</a:t>
            </a:r>
            <a:r>
              <a:rPr lang="en-US" sz="1400" dirty="0"/>
              <a:t> algorithm, developed by the Chinese University of Hong Kong’s researchers. In facial recognition they achieved a score of 98.52% which was then compared with the score achieved by humans, which was 97.53%. This efficiency was achieved despite them having vulnerability of memory capacity and calculation times. </a:t>
            </a:r>
            <a:endParaRPr lang="en-US" sz="1400" dirty="0" smtClean="0"/>
          </a:p>
          <a:p>
            <a:r>
              <a:rPr lang="en-US" sz="1400" dirty="0" smtClean="0"/>
              <a:t>Further </a:t>
            </a:r>
            <a:r>
              <a:rPr lang="en-US" sz="1400" dirty="0"/>
              <a:t>in 2014, Facebook launched its </a:t>
            </a:r>
            <a:r>
              <a:rPr lang="en-US" sz="1400" b="1" dirty="0" err="1"/>
              <a:t>DeepFace</a:t>
            </a:r>
            <a:r>
              <a:rPr lang="en-US" sz="1400" dirty="0"/>
              <a:t> program that determined whether two faces in photographs belong to the same person. An excellent score of 97.25% was achieved which was just 0.28% below when tested with humans. </a:t>
            </a:r>
            <a:endParaRPr lang="en-US" sz="1400" dirty="0" smtClean="0"/>
          </a:p>
          <a:p>
            <a:r>
              <a:rPr lang="en-US" sz="1400" dirty="0" smtClean="0"/>
              <a:t>In </a:t>
            </a:r>
            <a:r>
              <a:rPr lang="en-US" sz="1400" dirty="0"/>
              <a:t>June 2015, Google shaped this idea into the algorithm as </a:t>
            </a:r>
            <a:r>
              <a:rPr lang="en-US" sz="1400" b="1" dirty="0" err="1"/>
              <a:t>FaceNet</a:t>
            </a:r>
            <a:r>
              <a:rPr lang="en-US" sz="1400" dirty="0" smtClean="0"/>
              <a:t>.  </a:t>
            </a:r>
            <a:r>
              <a:rPr lang="en-US" sz="1400" dirty="0" err="1"/>
              <a:t>FaceNet</a:t>
            </a:r>
            <a:r>
              <a:rPr lang="en-US" sz="1400" dirty="0"/>
              <a:t> used Labeled Faces in the Wild (LFW) dataset, this algorithm set the new record of 99.63% (0.9963 ± 0.0009). A company from Mountain view integrated artificial neural network with its algorithm achieving almost perfect results. </a:t>
            </a:r>
            <a:endParaRPr lang="en-US" sz="1400" dirty="0" smtClean="0"/>
          </a:p>
          <a:p>
            <a:r>
              <a:rPr lang="en-US" sz="1400" dirty="0" smtClean="0"/>
              <a:t>In </a:t>
            </a:r>
            <a:r>
              <a:rPr lang="en-US" sz="1400" dirty="0"/>
              <a:t>May 2018, Amazon started promoting its cloud based face recognition service named </a:t>
            </a:r>
            <a:r>
              <a:rPr lang="en-US" sz="1400" b="1" dirty="0" err="1"/>
              <a:t>Rekognition</a:t>
            </a:r>
            <a:r>
              <a:rPr lang="en-US" sz="1400" dirty="0"/>
              <a:t> to law enforcement agencies</a:t>
            </a:r>
            <a:r>
              <a:rPr lang="en-US" sz="1400" dirty="0" smtClean="0"/>
              <a:t>.</a:t>
            </a:r>
            <a:endParaRPr lang="en-US" sz="1400" dirty="0"/>
          </a:p>
        </p:txBody>
      </p:sp>
    </p:spTree>
    <p:extLst>
      <p:ext uri="{BB962C8B-B14F-4D97-AF65-F5344CB8AC3E}">
        <p14:creationId xmlns:p14="http://schemas.microsoft.com/office/powerpoint/2010/main" val="1995213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70000" lnSpcReduction="20000"/>
          </a:bodyPr>
          <a:lstStyle/>
          <a:p>
            <a:r>
              <a:rPr lang="en-US" dirty="0"/>
              <a:t>Face recognition problems commonly fall into two categories:</a:t>
            </a:r>
          </a:p>
          <a:p>
            <a:r>
              <a:rPr lang="en-US" b="1" dirty="0"/>
              <a:t>Face Verification</a:t>
            </a:r>
            <a:r>
              <a:rPr lang="en-US" dirty="0"/>
              <a:t> - "is this the claimed person?". For example, at some airports, you can pass through customs by letting a system scan your passport and then verifying that you (the person carrying the passport) are the correct </a:t>
            </a:r>
            <a:r>
              <a:rPr lang="en-US" dirty="0" smtClean="0"/>
              <a:t>person. </a:t>
            </a:r>
            <a:r>
              <a:rPr lang="en-US" dirty="0"/>
              <a:t>This is a 1:1 matching problem.</a:t>
            </a:r>
          </a:p>
          <a:p>
            <a:r>
              <a:rPr lang="en-US" b="1" dirty="0"/>
              <a:t>Face Recognition</a:t>
            </a:r>
            <a:r>
              <a:rPr lang="en-US" dirty="0"/>
              <a:t> - "who is this person?". </a:t>
            </a:r>
            <a:r>
              <a:rPr lang="en-US" dirty="0" smtClean="0"/>
              <a:t>To identify a person from a number of people. </a:t>
            </a:r>
            <a:r>
              <a:rPr lang="en-US" dirty="0"/>
              <a:t>This is a 1:K matching problem.</a:t>
            </a:r>
          </a:p>
          <a:p>
            <a:endParaRPr lang="en-US" dirty="0"/>
          </a:p>
        </p:txBody>
      </p:sp>
    </p:spTree>
    <p:extLst>
      <p:ext uri="{BB962C8B-B14F-4D97-AF65-F5344CB8AC3E}">
        <p14:creationId xmlns:p14="http://schemas.microsoft.com/office/powerpoint/2010/main" val="1925063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Convolution Neural Nets(CNN)</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Convolution Operation - </a:t>
            </a:r>
            <a:r>
              <a:rPr lang="en-US" dirty="0" err="1"/>
              <a:t>Multiplly</a:t>
            </a:r>
            <a:r>
              <a:rPr lang="en-US" dirty="0"/>
              <a:t> filter on Image</a:t>
            </a:r>
          </a:p>
          <a:p>
            <a:r>
              <a:rPr lang="en-US" dirty="0"/>
              <a:t>Padding - Reduces losing information from corner of the Image</a:t>
            </a:r>
          </a:p>
          <a:p>
            <a:r>
              <a:rPr lang="en-US" dirty="0"/>
              <a:t>Striding - Reduce Overlapping &amp; decrease output size</a:t>
            </a:r>
          </a:p>
          <a:p>
            <a:r>
              <a:rPr lang="en-US" dirty="0"/>
              <a:t>For RGB - Multiply All 3 in first </a:t>
            </a:r>
            <a:r>
              <a:rPr lang="en-US" dirty="0" err="1"/>
              <a:t>colomn</a:t>
            </a:r>
            <a:r>
              <a:rPr lang="en-US" dirty="0"/>
              <a:t> with all 3 in 3 </a:t>
            </a:r>
            <a:r>
              <a:rPr lang="en-US" dirty="0" err="1"/>
              <a:t>colomns</a:t>
            </a:r>
            <a:r>
              <a:rPr lang="en-US" dirty="0"/>
              <a:t> of filter/kernel</a:t>
            </a:r>
          </a:p>
          <a:p>
            <a:endParaRPr lang="en-US" dirty="0"/>
          </a:p>
          <a:p>
            <a:r>
              <a:rPr lang="en-US" dirty="0"/>
              <a:t>In the end a large vector is generated, which when run through Logistic Regression gives answer</a:t>
            </a:r>
          </a:p>
          <a:p>
            <a:endParaRPr lang="en-US" dirty="0"/>
          </a:p>
          <a:p>
            <a:r>
              <a:rPr lang="en-US" dirty="0"/>
              <a:t>Pooling</a:t>
            </a:r>
          </a:p>
          <a:p>
            <a:r>
              <a:rPr lang="en-US" dirty="0"/>
              <a:t>1. Max Pooling, if feature in 1 quad, put in o/p</a:t>
            </a:r>
          </a:p>
          <a:p>
            <a:endParaRPr lang="en-US" dirty="0"/>
          </a:p>
          <a:p>
            <a:endParaRPr lang="en-US" dirty="0"/>
          </a:p>
        </p:txBody>
      </p:sp>
    </p:spTree>
    <p:extLst>
      <p:ext uri="{BB962C8B-B14F-4D97-AF65-F5344CB8AC3E}">
        <p14:creationId xmlns:p14="http://schemas.microsoft.com/office/powerpoint/2010/main" val="400925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Convolution Neural Nets(CNN)</a:t>
            </a:r>
            <a:endParaRPr lang="en-US" dirty="0"/>
          </a:p>
        </p:txBody>
      </p:sp>
      <p:sp>
        <p:nvSpPr>
          <p:cNvPr id="3" name="Content Placeholder 2"/>
          <p:cNvSpPr>
            <a:spLocks noGrp="1"/>
          </p:cNvSpPr>
          <p:nvPr>
            <p:ph idx="1"/>
          </p:nvPr>
        </p:nvSpPr>
        <p:spPr>
          <a:xfrm>
            <a:off x="609600" y="1581150"/>
            <a:ext cx="7719507" cy="3191211"/>
          </a:xfrm>
        </p:spPr>
        <p:txBody>
          <a:bodyPr>
            <a:normAutofit fontScale="70000" lnSpcReduction="20000"/>
          </a:bodyPr>
          <a:lstStyle/>
          <a:p>
            <a:r>
              <a:rPr lang="en-US" dirty="0" err="1"/>
              <a:t>ResNet</a:t>
            </a:r>
            <a:endParaRPr lang="en-US" dirty="0"/>
          </a:p>
          <a:p>
            <a:r>
              <a:rPr lang="en-US" dirty="0"/>
              <a:t>For super deep network, add data from previous layer to next to next layer before </a:t>
            </a:r>
            <a:r>
              <a:rPr lang="en-US" dirty="0" err="1"/>
              <a:t>relu</a:t>
            </a:r>
            <a:r>
              <a:rPr lang="en-US" dirty="0"/>
              <a:t>. Why in reality error increases with deeper networks, using </a:t>
            </a:r>
            <a:r>
              <a:rPr lang="en-US" dirty="0" err="1"/>
              <a:t>regularisation</a:t>
            </a:r>
            <a:r>
              <a:rPr lang="en-US" dirty="0"/>
              <a:t> some parameters are made to 0, adding data from </a:t>
            </a:r>
            <a:r>
              <a:rPr lang="en-US" dirty="0" err="1"/>
              <a:t>prev</a:t>
            </a:r>
            <a:r>
              <a:rPr lang="en-US" dirty="0"/>
              <a:t> layer, preserves it, no result better than same result.</a:t>
            </a:r>
          </a:p>
          <a:p>
            <a:endParaRPr lang="en-US" dirty="0"/>
          </a:p>
          <a:p>
            <a:r>
              <a:rPr lang="en-US" dirty="0"/>
              <a:t>Inception Network, Apply all filters and stack them up</a:t>
            </a:r>
          </a:p>
          <a:p>
            <a:endParaRPr lang="en-US" dirty="0"/>
          </a:p>
          <a:p>
            <a:r>
              <a:rPr lang="en-US" dirty="0"/>
              <a:t>Augmentation, crop image, mirror </a:t>
            </a:r>
            <a:r>
              <a:rPr lang="en-US" dirty="0" err="1"/>
              <a:t>it,add</a:t>
            </a:r>
            <a:r>
              <a:rPr lang="en-US" dirty="0"/>
              <a:t> values to color channel</a:t>
            </a:r>
          </a:p>
          <a:p>
            <a:endParaRPr lang="en-US" dirty="0"/>
          </a:p>
          <a:p>
            <a:r>
              <a:rPr lang="en-US" dirty="0"/>
              <a:t>Siamese network, before </a:t>
            </a:r>
            <a:r>
              <a:rPr lang="en-US" dirty="0" err="1"/>
              <a:t>softmax</a:t>
            </a:r>
            <a:r>
              <a:rPr lang="en-US" dirty="0"/>
              <a:t> function, use the vector and find diff</a:t>
            </a:r>
          </a:p>
        </p:txBody>
      </p:sp>
    </p:spTree>
    <p:extLst>
      <p:ext uri="{BB962C8B-B14F-4D97-AF65-F5344CB8AC3E}">
        <p14:creationId xmlns:p14="http://schemas.microsoft.com/office/powerpoint/2010/main" val="1215435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0" y="-323850"/>
            <a:ext cx="2324100" cy="857250"/>
          </a:xfrm>
        </p:spPr>
        <p:txBody>
          <a:bodyPr>
            <a:normAutofit/>
          </a:bodyPr>
          <a:lstStyle/>
          <a:p>
            <a:r>
              <a:rPr lang="en-US" b="1" dirty="0" err="1" smtClean="0"/>
              <a:t>SoftMax</a:t>
            </a:r>
            <a:endParaRPr lang="en-US" dirty="0"/>
          </a:p>
        </p:txBody>
      </p:sp>
      <p:pic>
        <p:nvPicPr>
          <p:cNvPr id="1026" name="Picture 2" descr="https://miro.medium.com/max/895/1*czt98NR7yXV6tdnJ0j7vB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514350"/>
            <a:ext cx="7714075" cy="4335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532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0" y="-323850"/>
            <a:ext cx="2324100" cy="857250"/>
          </a:xfrm>
        </p:spPr>
        <p:txBody>
          <a:bodyPr>
            <a:normAutofit/>
          </a:bodyPr>
          <a:lstStyle/>
          <a:p>
            <a:r>
              <a:rPr lang="en-US" b="1" dirty="0" err="1" smtClean="0"/>
              <a:t>SoftMax</a:t>
            </a:r>
            <a:endParaRPr lang="en-US" dirty="0"/>
          </a:p>
        </p:txBody>
      </p:sp>
      <p:pic>
        <p:nvPicPr>
          <p:cNvPr id="2050" name="Picture 2" descr="https://miro.medium.com/max/906/1*670CdxchunD-yAuUWdI7B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742950"/>
            <a:ext cx="8023225"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454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FaceNet</a:t>
            </a:r>
            <a:endParaRPr lang="en-US" dirty="0"/>
          </a:p>
        </p:txBody>
      </p:sp>
      <p:sp>
        <p:nvSpPr>
          <p:cNvPr id="3" name="Content Placeholder 2"/>
          <p:cNvSpPr>
            <a:spLocks noGrp="1"/>
          </p:cNvSpPr>
          <p:nvPr>
            <p:ph idx="1"/>
          </p:nvPr>
        </p:nvSpPr>
        <p:spPr/>
        <p:txBody>
          <a:bodyPr>
            <a:normAutofit fontScale="85000" lnSpcReduction="20000"/>
          </a:bodyPr>
          <a:lstStyle/>
          <a:p>
            <a:r>
              <a:rPr lang="en-US" dirty="0"/>
              <a:t> </a:t>
            </a:r>
            <a:r>
              <a:rPr lang="en-US" dirty="0" smtClean="0"/>
              <a:t>Learns </a:t>
            </a:r>
            <a:r>
              <a:rPr lang="en-US" dirty="0"/>
              <a:t>a neural network that encodes a face image into a vector of </a:t>
            </a:r>
            <a:r>
              <a:rPr lang="en-US" b="1" dirty="0"/>
              <a:t>128</a:t>
            </a:r>
            <a:r>
              <a:rPr lang="en-US" dirty="0"/>
              <a:t> </a:t>
            </a:r>
            <a:r>
              <a:rPr lang="en-US" dirty="0" smtClean="0"/>
              <a:t>numbers.</a:t>
            </a:r>
          </a:p>
          <a:p>
            <a:r>
              <a:rPr lang="en-US" dirty="0"/>
              <a:t>By comparing two such vectors, you can then determine if two pictures are of the same person</a:t>
            </a:r>
            <a:r>
              <a:rPr lang="en-US" dirty="0" smtClean="0"/>
              <a:t>.</a:t>
            </a:r>
          </a:p>
          <a:p>
            <a:r>
              <a:rPr lang="en-US" dirty="0"/>
              <a:t>The </a:t>
            </a:r>
            <a:r>
              <a:rPr lang="en-US" dirty="0" err="1"/>
              <a:t>FaceNet</a:t>
            </a:r>
            <a:r>
              <a:rPr lang="en-US" dirty="0"/>
              <a:t> model takes a lot of data and a long time to train. So </a:t>
            </a:r>
            <a:r>
              <a:rPr lang="en-US" dirty="0" smtClean="0"/>
              <a:t>we would following </a:t>
            </a:r>
            <a:r>
              <a:rPr lang="en-US" dirty="0"/>
              <a:t>common practice in applied deep learning, </a:t>
            </a:r>
            <a:r>
              <a:rPr lang="en-US" dirty="0" smtClean="0"/>
              <a:t>that loading the </a:t>
            </a:r>
            <a:r>
              <a:rPr lang="en-US" dirty="0"/>
              <a:t>weights that someone else has already trained.</a:t>
            </a:r>
          </a:p>
        </p:txBody>
      </p:sp>
    </p:spTree>
    <p:extLst>
      <p:ext uri="{BB962C8B-B14F-4D97-AF65-F5344CB8AC3E}">
        <p14:creationId xmlns:p14="http://schemas.microsoft.com/office/powerpoint/2010/main" val="2180763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network </a:t>
            </a:r>
            <a:r>
              <a:rPr lang="en-US" dirty="0" smtClean="0"/>
              <a:t>architecture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network architecture to be followed is the Inception model from </a:t>
            </a:r>
            <a:r>
              <a:rPr lang="en-US" dirty="0" err="1"/>
              <a:t>Szegedy</a:t>
            </a:r>
            <a:r>
              <a:rPr lang="en-US" dirty="0"/>
              <a:t> et al</a:t>
            </a:r>
            <a:r>
              <a:rPr lang="en-US" dirty="0" smtClean="0"/>
              <a:t>.</a:t>
            </a:r>
          </a:p>
          <a:p>
            <a:pPr marL="68580" indent="0">
              <a:buNone/>
            </a:pPr>
            <a:r>
              <a:rPr lang="en-US" dirty="0"/>
              <a:t>The key things </a:t>
            </a:r>
            <a:r>
              <a:rPr lang="en-US" dirty="0" smtClean="0"/>
              <a:t>we need </a:t>
            </a:r>
            <a:r>
              <a:rPr lang="en-US" dirty="0"/>
              <a:t>to know are:</a:t>
            </a:r>
          </a:p>
          <a:p>
            <a:r>
              <a:rPr lang="en-US" dirty="0" smtClean="0"/>
              <a:t>96x96 </a:t>
            </a:r>
            <a:r>
              <a:rPr lang="en-US" dirty="0"/>
              <a:t>dimensional RGB images </a:t>
            </a:r>
            <a:r>
              <a:rPr lang="en-US" dirty="0" smtClean="0"/>
              <a:t>- </a:t>
            </a:r>
            <a:r>
              <a:rPr lang="en-US" dirty="0"/>
              <a:t>input</a:t>
            </a:r>
            <a:r>
              <a:rPr lang="en-US" dirty="0" smtClean="0"/>
              <a:t>.</a:t>
            </a:r>
          </a:p>
          <a:p>
            <a:r>
              <a:rPr lang="en-US" dirty="0"/>
              <a:t>I</a:t>
            </a:r>
            <a:r>
              <a:rPr lang="en-US" dirty="0" smtClean="0"/>
              <a:t>nputs </a:t>
            </a:r>
            <a:r>
              <a:rPr lang="en-US" i="1" dirty="0" smtClean="0"/>
              <a:t>m</a:t>
            </a:r>
            <a:r>
              <a:rPr lang="en-US" dirty="0"/>
              <a:t> face </a:t>
            </a:r>
            <a:r>
              <a:rPr lang="en-US" dirty="0" smtClean="0"/>
              <a:t>images </a:t>
            </a:r>
            <a:r>
              <a:rPr lang="en-US" dirty="0"/>
              <a:t>as a tensor of shape (</a:t>
            </a:r>
            <a:r>
              <a:rPr lang="en-US" i="1" dirty="0" err="1"/>
              <a:t>m</a:t>
            </a:r>
            <a:r>
              <a:rPr lang="en-US" dirty="0" err="1"/>
              <a:t>,</a:t>
            </a:r>
            <a:r>
              <a:rPr lang="en-US" i="1" dirty="0" err="1"/>
              <a:t>nC</a:t>
            </a:r>
            <a:r>
              <a:rPr lang="en-US" dirty="0" err="1"/>
              <a:t>,</a:t>
            </a:r>
            <a:r>
              <a:rPr lang="en-US" i="1" dirty="0" err="1"/>
              <a:t>nH</a:t>
            </a:r>
            <a:r>
              <a:rPr lang="en-US" dirty="0" err="1"/>
              <a:t>,</a:t>
            </a:r>
            <a:r>
              <a:rPr lang="en-US" i="1" dirty="0" err="1"/>
              <a:t>nW</a:t>
            </a:r>
            <a:r>
              <a:rPr lang="en-US" dirty="0"/>
              <a:t>)=(</a:t>
            </a:r>
            <a:r>
              <a:rPr lang="en-US" i="1" dirty="0"/>
              <a:t>m</a:t>
            </a:r>
            <a:r>
              <a:rPr lang="en-US" dirty="0"/>
              <a:t>,3,96,96)</a:t>
            </a:r>
          </a:p>
          <a:p>
            <a:r>
              <a:rPr lang="en-US" dirty="0"/>
              <a:t>It outputs a matrix of shape (</a:t>
            </a:r>
            <a:r>
              <a:rPr lang="en-US" i="1" dirty="0"/>
              <a:t>m</a:t>
            </a:r>
            <a:r>
              <a:rPr lang="en-US" dirty="0"/>
              <a:t>,128</a:t>
            </a:r>
            <a:r>
              <a:rPr lang="en-US" dirty="0" smtClean="0"/>
              <a:t>)</a:t>
            </a:r>
            <a:endParaRPr lang="en-US" dirty="0"/>
          </a:p>
        </p:txBody>
      </p:sp>
    </p:spTree>
    <p:extLst>
      <p:ext uri="{BB962C8B-B14F-4D97-AF65-F5344CB8AC3E}">
        <p14:creationId xmlns:p14="http://schemas.microsoft.com/office/powerpoint/2010/main" val="1346518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Video Based Dynamic Human Authentication System For Access Control.</a:t>
            </a:r>
            <a:endParaRPr lang="en-US" dirty="0"/>
          </a:p>
        </p:txBody>
      </p:sp>
    </p:spTree>
    <p:extLst>
      <p:ext uri="{BB962C8B-B14F-4D97-AF65-F5344CB8AC3E}">
        <p14:creationId xmlns:p14="http://schemas.microsoft.com/office/powerpoint/2010/main" val="1711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Using “</a:t>
            </a:r>
            <a:r>
              <a:rPr lang="en-US" b="1" dirty="0" smtClean="0"/>
              <a:t>The </a:t>
            </a:r>
            <a:r>
              <a:rPr lang="en-US" b="1" dirty="0"/>
              <a:t>triplet </a:t>
            </a:r>
            <a:r>
              <a:rPr lang="en-US" b="1" dirty="0" smtClean="0"/>
              <a:t>loss function</a:t>
            </a:r>
            <a:r>
              <a:rPr lang="en-US" dirty="0" smtClean="0"/>
              <a:t>”.</a:t>
            </a:r>
          </a:p>
          <a:p>
            <a:endParaRPr lang="en-US" dirty="0" smtClean="0"/>
          </a:p>
          <a:p>
            <a:endParaRPr lang="en-US" dirty="0"/>
          </a:p>
          <a:p>
            <a:endParaRPr lang="en-US" dirty="0" smtClean="0"/>
          </a:p>
          <a:p>
            <a:endParaRPr lang="en-US" dirty="0"/>
          </a:p>
          <a:p>
            <a:endParaRPr lang="en-US" dirty="0" smtClean="0"/>
          </a:p>
          <a:p>
            <a:r>
              <a:rPr lang="en-US" dirty="0" smtClean="0"/>
              <a:t>Useful </a:t>
            </a:r>
            <a:r>
              <a:rPr lang="en-US" dirty="0"/>
              <a:t>functions: </a:t>
            </a:r>
            <a:endParaRPr lang="en-US" dirty="0" smtClean="0"/>
          </a:p>
          <a:p>
            <a:pPr marL="68580" indent="0">
              <a:buNone/>
            </a:pPr>
            <a:r>
              <a:rPr lang="en-US" dirty="0" err="1" smtClean="0"/>
              <a:t>tf.reduce_sum</a:t>
            </a:r>
            <a:r>
              <a:rPr lang="en-US" dirty="0"/>
              <a:t>(), </a:t>
            </a:r>
            <a:r>
              <a:rPr lang="en-US" dirty="0" err="1"/>
              <a:t>tf.square</a:t>
            </a:r>
            <a:r>
              <a:rPr lang="en-US" dirty="0"/>
              <a:t>(), </a:t>
            </a:r>
            <a:r>
              <a:rPr lang="en-US" dirty="0" err="1"/>
              <a:t>tf.subtract</a:t>
            </a:r>
            <a:r>
              <a:rPr lang="en-US" dirty="0"/>
              <a:t>(), </a:t>
            </a:r>
            <a:r>
              <a:rPr lang="en-US" dirty="0" err="1"/>
              <a:t>tf.add</a:t>
            </a:r>
            <a:r>
              <a:rPr lang="en-US" dirty="0"/>
              <a:t>(), </a:t>
            </a:r>
            <a:r>
              <a:rPr lang="en-US" dirty="0" err="1"/>
              <a:t>tf.maximum</a:t>
            </a:r>
            <a:r>
              <a:rPr lang="en-US" dirty="0"/>
              <a:t>().</a:t>
            </a: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1" y="2190750"/>
            <a:ext cx="7010399" cy="1318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342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Face </a:t>
            </a:r>
            <a:r>
              <a:rPr lang="en-US" b="1" dirty="0" smtClean="0"/>
              <a:t>Verification</a:t>
            </a:r>
            <a:endParaRPr lang="en-US" dirty="0"/>
          </a:p>
        </p:txBody>
      </p:sp>
      <p:sp>
        <p:nvSpPr>
          <p:cNvPr id="3" name="Content Placeholder 2"/>
          <p:cNvSpPr>
            <a:spLocks noGrp="1"/>
          </p:cNvSpPr>
          <p:nvPr>
            <p:ph idx="1"/>
          </p:nvPr>
        </p:nvSpPr>
        <p:spPr/>
        <p:txBody>
          <a:bodyPr>
            <a:normAutofit/>
          </a:bodyPr>
          <a:lstStyle/>
          <a:p>
            <a:r>
              <a:rPr lang="en-US" dirty="0"/>
              <a:t>Step 1: Compute the encoding for the image. </a:t>
            </a:r>
            <a:r>
              <a:rPr lang="en-US" dirty="0" smtClean="0"/>
              <a:t>Using  </a:t>
            </a:r>
            <a:r>
              <a:rPr lang="en-US" dirty="0" err="1" smtClean="0"/>
              <a:t>img_to_encoding</a:t>
            </a:r>
            <a:r>
              <a:rPr lang="en-US" dirty="0" smtClean="0"/>
              <a:t>()</a:t>
            </a:r>
          </a:p>
          <a:p>
            <a:r>
              <a:rPr lang="en-US" dirty="0" smtClean="0"/>
              <a:t>Step </a:t>
            </a:r>
            <a:r>
              <a:rPr lang="en-US" dirty="0"/>
              <a:t>2: Compute distance with identity's image </a:t>
            </a:r>
            <a:r>
              <a:rPr lang="en-US" dirty="0" smtClean="0"/>
              <a:t>using </a:t>
            </a:r>
            <a:r>
              <a:rPr lang="en-US" dirty="0" err="1" smtClean="0"/>
              <a:t>np.linalg.norm</a:t>
            </a:r>
            <a:r>
              <a:rPr lang="en-US" dirty="0" smtClean="0"/>
              <a:t>() </a:t>
            </a:r>
            <a:endParaRPr lang="en-US" dirty="0"/>
          </a:p>
          <a:p>
            <a:r>
              <a:rPr lang="en-US" dirty="0" smtClean="0"/>
              <a:t>Step </a:t>
            </a:r>
            <a:r>
              <a:rPr lang="en-US" dirty="0"/>
              <a:t>3: Open the door if </a:t>
            </a:r>
            <a:r>
              <a:rPr lang="en-US" dirty="0" err="1"/>
              <a:t>dist</a:t>
            </a:r>
            <a:r>
              <a:rPr lang="en-US" dirty="0"/>
              <a:t> </a:t>
            </a:r>
            <a:r>
              <a:rPr lang="en-US"/>
              <a:t>&lt; </a:t>
            </a:r>
            <a:r>
              <a:rPr lang="en-US" smtClean="0"/>
              <a:t>0.7</a:t>
            </a:r>
            <a:endParaRPr lang="en-US" dirty="0"/>
          </a:p>
        </p:txBody>
      </p:sp>
    </p:spTree>
    <p:extLst>
      <p:ext uri="{BB962C8B-B14F-4D97-AF65-F5344CB8AC3E}">
        <p14:creationId xmlns:p14="http://schemas.microsoft.com/office/powerpoint/2010/main" val="15770648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Face </a:t>
            </a:r>
            <a:r>
              <a:rPr lang="en-US" b="1" dirty="0" smtClean="0"/>
              <a:t>Recognition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Step 1: Compute the target "encoding" for the image. Use </a:t>
            </a:r>
            <a:r>
              <a:rPr lang="en-US" dirty="0" err="1" smtClean="0"/>
              <a:t>img_to_encoding</a:t>
            </a:r>
            <a:r>
              <a:rPr lang="en-US" dirty="0" smtClean="0"/>
              <a:t>().    </a:t>
            </a:r>
            <a:endParaRPr lang="en-US" dirty="0"/>
          </a:p>
          <a:p>
            <a:r>
              <a:rPr lang="en-US" dirty="0" smtClean="0"/>
              <a:t>Step </a:t>
            </a:r>
            <a:r>
              <a:rPr lang="en-US" dirty="0"/>
              <a:t>2: Find the closest </a:t>
            </a:r>
            <a:r>
              <a:rPr lang="en-US" dirty="0" smtClean="0"/>
              <a:t>encoding   </a:t>
            </a:r>
            <a:endParaRPr lang="en-US" dirty="0"/>
          </a:p>
          <a:p>
            <a:pPr lvl="1">
              <a:buFont typeface="Wingdings" pitchFamily="2" charset="2"/>
              <a:buChar char="§"/>
            </a:pPr>
            <a:r>
              <a:rPr lang="en-US" dirty="0" smtClean="0"/>
              <a:t>Initialize </a:t>
            </a:r>
            <a:r>
              <a:rPr lang="en-US" dirty="0"/>
              <a:t>"</a:t>
            </a:r>
            <a:r>
              <a:rPr lang="en-US" dirty="0" err="1"/>
              <a:t>min_dist</a:t>
            </a:r>
            <a:r>
              <a:rPr lang="en-US" dirty="0"/>
              <a:t>" to a large value, say </a:t>
            </a:r>
            <a:r>
              <a:rPr lang="en-US" dirty="0" smtClean="0"/>
              <a:t>100    </a:t>
            </a:r>
            <a:endParaRPr lang="en-US" dirty="0"/>
          </a:p>
          <a:p>
            <a:pPr lvl="1">
              <a:buFont typeface="Wingdings" pitchFamily="2" charset="2"/>
              <a:buChar char="§"/>
            </a:pPr>
            <a:r>
              <a:rPr lang="en-US" dirty="0" smtClean="0"/>
              <a:t>Compute distance </a:t>
            </a:r>
            <a:r>
              <a:rPr lang="en-US" dirty="0"/>
              <a:t>between the target "encoding" and the current </a:t>
            </a:r>
            <a:r>
              <a:rPr lang="en-US" dirty="0" smtClean="0"/>
              <a:t>image from </a:t>
            </a:r>
            <a:r>
              <a:rPr lang="en-US" dirty="0"/>
              <a:t>the database</a:t>
            </a:r>
            <a:r>
              <a:rPr lang="en-US" dirty="0" smtClean="0"/>
              <a:t>.</a:t>
            </a:r>
          </a:p>
          <a:p>
            <a:pPr lvl="1">
              <a:buFont typeface="Wingdings" pitchFamily="2" charset="2"/>
              <a:buChar char="§"/>
            </a:pPr>
            <a:r>
              <a:rPr lang="en-US" dirty="0"/>
              <a:t>If this distance is </a:t>
            </a:r>
            <a:r>
              <a:rPr lang="en-US" dirty="0" err="1" smtClean="0"/>
              <a:t>least,then</a:t>
            </a:r>
            <a:r>
              <a:rPr lang="en-US" dirty="0" smtClean="0"/>
              <a:t> </a:t>
            </a:r>
            <a:r>
              <a:rPr lang="en-US" dirty="0"/>
              <a:t>set </a:t>
            </a:r>
            <a:r>
              <a:rPr lang="en-US" dirty="0" err="1"/>
              <a:t>min_dist</a:t>
            </a:r>
            <a:r>
              <a:rPr lang="en-US" dirty="0"/>
              <a:t> to </a:t>
            </a:r>
            <a:r>
              <a:rPr lang="en-US" dirty="0" err="1"/>
              <a:t>dist</a:t>
            </a:r>
            <a:r>
              <a:rPr lang="en-US" dirty="0"/>
              <a:t>, and identity to name.</a:t>
            </a:r>
          </a:p>
        </p:txBody>
      </p:sp>
    </p:spTree>
    <p:extLst>
      <p:ext uri="{BB962C8B-B14F-4D97-AF65-F5344CB8AC3E}">
        <p14:creationId xmlns:p14="http://schemas.microsoft.com/office/powerpoint/2010/main" val="4201492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a:hlinkClick r:id="rId2"/>
              </a:rPr>
              <a:t>https://www.coursera.org/learn/machine-learning</a:t>
            </a:r>
            <a:endParaRPr lang="en-US" dirty="0" smtClean="0">
              <a:hlinkClick r:id="rId3"/>
            </a:endParaRPr>
          </a:p>
          <a:p>
            <a:r>
              <a:rPr lang="en-US" dirty="0" smtClean="0">
                <a:hlinkClick r:id="rId3"/>
              </a:rPr>
              <a:t>https</a:t>
            </a:r>
            <a:r>
              <a:rPr lang="en-US" dirty="0">
                <a:hlinkClick r:id="rId3"/>
              </a:rPr>
              <a:t>://</a:t>
            </a:r>
            <a:r>
              <a:rPr lang="en-US" dirty="0" smtClean="0">
                <a:hlinkClick r:id="rId3"/>
              </a:rPr>
              <a:t>towardsdatascience.com/face-recognition-for-beginners-a7a9bd5eb5c2</a:t>
            </a:r>
            <a:endParaRPr lang="en-US" dirty="0" smtClean="0"/>
          </a:p>
          <a:p>
            <a:r>
              <a:rPr lang="en-US" dirty="0">
                <a:hlinkClick r:id="rId4"/>
              </a:rPr>
              <a:t>https://</a:t>
            </a:r>
            <a:r>
              <a:rPr lang="en-US" dirty="0" smtClean="0">
                <a:hlinkClick r:id="rId4"/>
              </a:rPr>
              <a:t>www.coursera.org/learn/convolutional-neural-networks/home/week/1</a:t>
            </a:r>
            <a:endParaRPr lang="en-US" dirty="0" smtClean="0"/>
          </a:p>
          <a:p>
            <a:r>
              <a:rPr lang="en-US" dirty="0">
                <a:hlinkClick r:id="rId5"/>
              </a:rPr>
              <a:t>https://learn.verzeo.in</a:t>
            </a:r>
            <a:r>
              <a:rPr lang="en-US" dirty="0" smtClean="0">
                <a:hlinkClick r:id="rId5"/>
              </a:rPr>
              <a:t>/</a:t>
            </a:r>
            <a:endParaRPr lang="en-US" dirty="0" smtClean="0"/>
          </a:p>
          <a:p>
            <a:endParaRPr lang="en-US" dirty="0"/>
          </a:p>
        </p:txBody>
      </p:sp>
    </p:spTree>
    <p:extLst>
      <p:ext uri="{BB962C8B-B14F-4D97-AF65-F5344CB8AC3E}">
        <p14:creationId xmlns:p14="http://schemas.microsoft.com/office/powerpoint/2010/main" val="75928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Various </a:t>
            </a:r>
            <a:r>
              <a:rPr lang="en-US" dirty="0"/>
              <a:t>biometric features can be used for the purpose of human recognition like fingerprint, palm print, hand geometry, iris, face, speech, signature etc. </a:t>
            </a:r>
          </a:p>
          <a:p>
            <a:r>
              <a:rPr lang="en-US" dirty="0"/>
              <a:t>The problem with finger print, iris palm print, speech, are they need active co-operation of person while face recognition is a process does not require active co-operation of a person, so without instructing the person can recognize the person. </a:t>
            </a:r>
            <a:endParaRPr lang="en-US" dirty="0" smtClean="0"/>
          </a:p>
          <a:p>
            <a:r>
              <a:rPr lang="en-US" dirty="0"/>
              <a:t>So face recognition is much more advantageous compared to the other biometrics.</a:t>
            </a:r>
          </a:p>
          <a:p>
            <a:endParaRPr lang="en-US" dirty="0"/>
          </a:p>
        </p:txBody>
      </p:sp>
    </p:spTree>
    <p:extLst>
      <p:ext uri="{BB962C8B-B14F-4D97-AF65-F5344CB8AC3E}">
        <p14:creationId xmlns:p14="http://schemas.microsoft.com/office/powerpoint/2010/main" val="662996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Machine recognition of faces is gradually becoming very important due to its wide range of commercial and law enforcement applications, which include authentication system with low cost recording devices.</a:t>
            </a:r>
          </a:p>
          <a:p>
            <a:r>
              <a:rPr lang="en-US" dirty="0" smtClean="0"/>
              <a:t>Face recognition has a high identification or recognition rate of greater than 90% for huge face databases with well-controlled pose and illumination conditions. </a:t>
            </a:r>
            <a:endParaRPr lang="en-US" dirty="0"/>
          </a:p>
        </p:txBody>
      </p:sp>
    </p:spTree>
    <p:extLst>
      <p:ext uri="{BB962C8B-B14F-4D97-AF65-F5344CB8AC3E}">
        <p14:creationId xmlns:p14="http://schemas.microsoft.com/office/powerpoint/2010/main" val="3448534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To detect face using </a:t>
            </a:r>
            <a:r>
              <a:rPr lang="en-US" dirty="0" err="1"/>
              <a:t>H</a:t>
            </a:r>
            <a:r>
              <a:rPr lang="en-US" dirty="0" err="1" smtClean="0"/>
              <a:t>aar</a:t>
            </a:r>
            <a:r>
              <a:rPr lang="en-US" dirty="0" smtClean="0"/>
              <a:t> cascade face detection model in </a:t>
            </a:r>
            <a:r>
              <a:rPr lang="en-US" dirty="0" err="1" smtClean="0"/>
              <a:t>OpenCV</a:t>
            </a:r>
            <a:r>
              <a:rPr lang="en-US" dirty="0" smtClean="0"/>
              <a:t>.</a:t>
            </a:r>
          </a:p>
          <a:p>
            <a:r>
              <a:rPr lang="en-US" dirty="0" smtClean="0"/>
              <a:t>To recognize the face.</a:t>
            </a:r>
          </a:p>
          <a:p>
            <a:r>
              <a:rPr lang="en-US" dirty="0" smtClean="0"/>
              <a:t>A. Feature base approach</a:t>
            </a:r>
          </a:p>
          <a:p>
            <a:pPr lvl="1"/>
            <a:r>
              <a:rPr lang="en-US" dirty="0" smtClean="0"/>
              <a:t>In feature based approach the local features like nose, eyes are segmented and it can be used as input data in face detection to easier the task of face recognition. </a:t>
            </a:r>
          </a:p>
          <a:p>
            <a:r>
              <a:rPr lang="en-US" dirty="0" smtClean="0"/>
              <a:t>B. Holistic approach </a:t>
            </a:r>
          </a:p>
          <a:p>
            <a:pPr lvl="1"/>
            <a:r>
              <a:rPr lang="en-US" dirty="0" smtClean="0"/>
              <a:t>In holistic approach the whole face taken as the input in the face detection system to perform face recognition.</a:t>
            </a:r>
          </a:p>
          <a:p>
            <a:pPr lvl="1">
              <a:buFont typeface="Arial" pitchFamily="34" charset="0"/>
              <a:buChar char="•"/>
            </a:pPr>
            <a:r>
              <a:rPr lang="en-US" b="1" i="1" u="sng" dirty="0" smtClean="0"/>
              <a:t> C. Hybrid approach </a:t>
            </a:r>
          </a:p>
          <a:p>
            <a:pPr lvl="1"/>
            <a:r>
              <a:rPr lang="en-US" dirty="0" smtClean="0"/>
              <a:t>	Hybrid approach is combination of feature based and holistic approach. In this approach both local and whole face is used as the input to face detection system.</a:t>
            </a:r>
            <a:endParaRPr lang="en-US" dirty="0"/>
          </a:p>
        </p:txBody>
      </p:sp>
    </p:spTree>
    <p:extLst>
      <p:ext uri="{BB962C8B-B14F-4D97-AF65-F5344CB8AC3E}">
        <p14:creationId xmlns:p14="http://schemas.microsoft.com/office/powerpoint/2010/main" val="3610202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 xmlns:a16="http://schemas.microsoft.com/office/drawing/2014/main" id="{5B449AF2-F142-446F-8BE9-9BFFF7EAA45B}"/>
              </a:ext>
            </a:extLst>
          </p:cNvPr>
          <p:cNvGraphicFramePr>
            <a:graphicFrameLocks noGrp="1"/>
          </p:cNvGraphicFramePr>
          <p:nvPr>
            <p:extLst>
              <p:ext uri="{D42A27DB-BD31-4B8C-83A1-F6EECF244321}">
                <p14:modId xmlns:p14="http://schemas.microsoft.com/office/powerpoint/2010/main" val="1809934885"/>
              </p:ext>
            </p:extLst>
          </p:nvPr>
        </p:nvGraphicFramePr>
        <p:xfrm>
          <a:off x="1" y="514350"/>
          <a:ext cx="9144001" cy="4629150"/>
        </p:xfrm>
        <a:graphic>
          <a:graphicData uri="http://schemas.openxmlformats.org/drawingml/2006/table">
            <a:tbl>
              <a:tblPr firstRow="1" bandRow="1">
                <a:tableStyleId>{5C22544A-7EE6-4342-B048-85BDC9FD1C3A}</a:tableStyleId>
              </a:tblPr>
              <a:tblGrid>
                <a:gridCol w="710214">
                  <a:extLst>
                    <a:ext uri="{9D8B030D-6E8A-4147-A177-3AD203B41FA5}">
                      <a16:colId xmlns="" xmlns:a16="http://schemas.microsoft.com/office/drawing/2014/main" val="35092434"/>
                    </a:ext>
                  </a:extLst>
                </a:gridCol>
                <a:gridCol w="2041864">
                  <a:extLst>
                    <a:ext uri="{9D8B030D-6E8A-4147-A177-3AD203B41FA5}">
                      <a16:colId xmlns="" xmlns:a16="http://schemas.microsoft.com/office/drawing/2014/main" val="1617494084"/>
                    </a:ext>
                  </a:extLst>
                </a:gridCol>
                <a:gridCol w="2219418">
                  <a:extLst>
                    <a:ext uri="{9D8B030D-6E8A-4147-A177-3AD203B41FA5}">
                      <a16:colId xmlns="" xmlns:a16="http://schemas.microsoft.com/office/drawing/2014/main" val="2845735630"/>
                    </a:ext>
                  </a:extLst>
                </a:gridCol>
                <a:gridCol w="1686757">
                  <a:extLst>
                    <a:ext uri="{9D8B030D-6E8A-4147-A177-3AD203B41FA5}">
                      <a16:colId xmlns="" xmlns:a16="http://schemas.microsoft.com/office/drawing/2014/main" val="3301118116"/>
                    </a:ext>
                  </a:extLst>
                </a:gridCol>
                <a:gridCol w="1331651">
                  <a:extLst>
                    <a:ext uri="{9D8B030D-6E8A-4147-A177-3AD203B41FA5}">
                      <a16:colId xmlns="" xmlns:a16="http://schemas.microsoft.com/office/drawing/2014/main" val="1448093558"/>
                    </a:ext>
                  </a:extLst>
                </a:gridCol>
                <a:gridCol w="1154097">
                  <a:extLst>
                    <a:ext uri="{9D8B030D-6E8A-4147-A177-3AD203B41FA5}">
                      <a16:colId xmlns="" xmlns:a16="http://schemas.microsoft.com/office/drawing/2014/main" val="1403574384"/>
                    </a:ext>
                  </a:extLst>
                </a:gridCol>
              </a:tblGrid>
              <a:tr h="757443">
                <a:tc>
                  <a:txBody>
                    <a:bodyPr/>
                    <a:lstStyle/>
                    <a:p>
                      <a:r>
                        <a:rPr lang="en-US" sz="1400" dirty="0"/>
                        <a:t>Sr.no</a:t>
                      </a:r>
                    </a:p>
                  </a:txBody>
                  <a:tcPr marT="34290" marB="34290"/>
                </a:tc>
                <a:tc>
                  <a:txBody>
                    <a:bodyPr/>
                    <a:lstStyle/>
                    <a:p>
                      <a:r>
                        <a:rPr lang="en-US" sz="1400" dirty="0"/>
                        <a:t>Title of Paper </a:t>
                      </a:r>
                    </a:p>
                  </a:txBody>
                  <a:tcPr marT="34290" marB="34290"/>
                </a:tc>
                <a:tc>
                  <a:txBody>
                    <a:bodyPr/>
                    <a:lstStyle/>
                    <a:p>
                      <a:r>
                        <a:rPr lang="en-US" sz="1400" dirty="0"/>
                        <a:t>Author </a:t>
                      </a:r>
                    </a:p>
                  </a:txBody>
                  <a:tcPr marT="34290" marB="34290"/>
                </a:tc>
                <a:tc>
                  <a:txBody>
                    <a:bodyPr/>
                    <a:lstStyle/>
                    <a:p>
                      <a:r>
                        <a:rPr lang="en-US" sz="1400" dirty="0"/>
                        <a:t>Journal </a:t>
                      </a:r>
                    </a:p>
                  </a:txBody>
                  <a:tcPr marT="34290" marB="34290"/>
                </a:tc>
                <a:tc>
                  <a:txBody>
                    <a:bodyPr/>
                    <a:lstStyle/>
                    <a:p>
                      <a:r>
                        <a:rPr lang="en-US" sz="1400" dirty="0"/>
                        <a:t>Volume issued </a:t>
                      </a:r>
                    </a:p>
                  </a:txBody>
                  <a:tcPr marT="34290" marB="34290"/>
                </a:tc>
                <a:tc>
                  <a:txBody>
                    <a:bodyPr/>
                    <a:lstStyle/>
                    <a:p>
                      <a:r>
                        <a:rPr lang="en-US" sz="1400" dirty="0"/>
                        <a:t>Year of Publication</a:t>
                      </a:r>
                    </a:p>
                  </a:txBody>
                  <a:tcPr marT="34290" marB="34290"/>
                </a:tc>
                <a:extLst>
                  <a:ext uri="{0D108BD9-81ED-4DB2-BD59-A6C34878D82A}">
                    <a16:rowId xmlns="" xmlns:a16="http://schemas.microsoft.com/office/drawing/2014/main" val="1062304696"/>
                  </a:ext>
                </a:extLst>
              </a:tr>
              <a:tr h="1964691">
                <a:tc>
                  <a:txBody>
                    <a:bodyPr/>
                    <a:lstStyle/>
                    <a:p>
                      <a:r>
                        <a:rPr lang="en-US" sz="1800" b="0" dirty="0"/>
                        <a:t>1.</a:t>
                      </a:r>
                    </a:p>
                  </a:txBody>
                  <a:tcPr marT="34290" marB="34290"/>
                </a:tc>
                <a:tc>
                  <a:txBody>
                    <a:bodyPr/>
                    <a:lstStyle/>
                    <a:p>
                      <a:r>
                        <a:rPr lang="en-US" sz="1400" b="0" dirty="0"/>
                        <a:t>COMPARISON BETWEEN FACE RECOGNITION ALGORITHM-EIGENFACES, FISHERFACES AND ELASTIC BUNCH GRAPH MATCHING</a:t>
                      </a:r>
                    </a:p>
                  </a:txBody>
                  <a:tcPr marT="34290" marB="34290"/>
                </a:tc>
                <a:tc>
                  <a:txBody>
                    <a:bodyPr/>
                    <a:lstStyle/>
                    <a:p>
                      <a:r>
                        <a:rPr lang="en-US" sz="1500" b="0" dirty="0"/>
                        <a:t>Sushma Jaiswal, </a:t>
                      </a:r>
                    </a:p>
                    <a:p>
                      <a:r>
                        <a:rPr lang="en-US" sz="1500" b="0" dirty="0"/>
                        <a:t>Dr.(Smt.)Sarita </a:t>
                      </a:r>
                      <a:r>
                        <a:rPr lang="en-US" sz="1500" b="0" dirty="0" err="1"/>
                        <a:t>SinghBhadauria,Dr</a:t>
                      </a:r>
                      <a:r>
                        <a:rPr lang="en-US" sz="1500" b="0" dirty="0"/>
                        <a:t>. Rakesh Singh Jadon</a:t>
                      </a:r>
                    </a:p>
                  </a:txBody>
                  <a:tcPr marT="34290" marB="34290"/>
                </a:tc>
                <a:tc>
                  <a:txBody>
                    <a:bodyPr/>
                    <a:lstStyle/>
                    <a:p>
                      <a:r>
                        <a:rPr lang="en-US" sz="1400" b="0" dirty="0"/>
                        <a:t>Journal of Global Research in Computer Science</a:t>
                      </a:r>
                    </a:p>
                  </a:txBody>
                  <a:tcPr marT="34290" marB="34290"/>
                </a:tc>
                <a:tc>
                  <a:txBody>
                    <a:bodyPr/>
                    <a:lstStyle/>
                    <a:p>
                      <a:r>
                        <a:rPr lang="en-US" sz="1400" b="0" dirty="0"/>
                        <a:t>Volume 2, No. 7</a:t>
                      </a:r>
                    </a:p>
                  </a:txBody>
                  <a:tcPr marT="34290" marB="34290"/>
                </a:tc>
                <a:tc>
                  <a:txBody>
                    <a:bodyPr/>
                    <a:lstStyle/>
                    <a:p>
                      <a:r>
                        <a:rPr lang="en-US" sz="1400" b="0" dirty="0"/>
                        <a:t>July 2011 </a:t>
                      </a:r>
                    </a:p>
                  </a:txBody>
                  <a:tcPr marT="34290" marB="34290"/>
                </a:tc>
                <a:extLst>
                  <a:ext uri="{0D108BD9-81ED-4DB2-BD59-A6C34878D82A}">
                    <a16:rowId xmlns="" xmlns:a16="http://schemas.microsoft.com/office/drawing/2014/main" val="774863677"/>
                  </a:ext>
                </a:extLst>
              </a:tr>
              <a:tr h="1907016">
                <a:tc>
                  <a:txBody>
                    <a:bodyPr/>
                    <a:lstStyle/>
                    <a:p>
                      <a:r>
                        <a:rPr lang="en-US" sz="1400" dirty="0"/>
                        <a:t>2.</a:t>
                      </a:r>
                    </a:p>
                  </a:txBody>
                  <a:tcPr marT="34290" marB="34290"/>
                </a:tc>
                <a:tc>
                  <a:txBody>
                    <a:bodyPr/>
                    <a:lstStyle/>
                    <a:p>
                      <a:r>
                        <a:rPr lang="en-US" sz="1400" dirty="0"/>
                        <a:t>Application of the </a:t>
                      </a:r>
                      <a:r>
                        <a:rPr lang="en-US" sz="1400" dirty="0" err="1"/>
                        <a:t>Karhunen-Loeve</a:t>
                      </a:r>
                      <a:r>
                        <a:rPr lang="en-US" sz="1400" dirty="0"/>
                        <a:t> procedure for the characterization of human faces</a:t>
                      </a:r>
                    </a:p>
                  </a:txBody>
                  <a:tcPr marT="34290" marB="34290"/>
                </a:tc>
                <a:tc>
                  <a:txBody>
                    <a:bodyPr/>
                    <a:lstStyle/>
                    <a:p>
                      <a:r>
                        <a:rPr lang="en-US" sz="1400" dirty="0"/>
                        <a:t>KIRBY, M. AND SIROVICH</a:t>
                      </a:r>
                    </a:p>
                  </a:txBody>
                  <a:tcPr marT="34290" marB="34290"/>
                </a:tc>
                <a:tc>
                  <a:txBody>
                    <a:bodyPr/>
                    <a:lstStyle/>
                    <a:p>
                      <a:r>
                        <a:rPr lang="en-US" sz="1400" dirty="0"/>
                        <a:t>IEEE Trans. </a:t>
                      </a:r>
                      <a:r>
                        <a:rPr lang="en-US" sz="1400" dirty="0" err="1"/>
                        <a:t>Patt</a:t>
                      </a:r>
                      <a:r>
                        <a:rPr lang="en-US" sz="1400" dirty="0"/>
                        <a:t>. Anal. Mach. </a:t>
                      </a:r>
                      <a:r>
                        <a:rPr lang="en-US" sz="1400" dirty="0" err="1"/>
                        <a:t>Intell</a:t>
                      </a:r>
                      <a:r>
                        <a:rPr lang="en-US" sz="1400" dirty="0"/>
                        <a:t>. 12</a:t>
                      </a:r>
                    </a:p>
                  </a:txBody>
                  <a:tcPr marT="34290" marB="34290"/>
                </a:tc>
                <a:tc>
                  <a:txBody>
                    <a:bodyPr/>
                    <a:lstStyle/>
                    <a:p>
                      <a:endParaRPr lang="en-US" sz="1400" dirty="0"/>
                    </a:p>
                  </a:txBody>
                  <a:tcPr marT="34290" marB="34290"/>
                </a:tc>
                <a:tc>
                  <a:txBody>
                    <a:bodyPr/>
                    <a:lstStyle/>
                    <a:p>
                      <a:r>
                        <a:rPr lang="en-US" sz="1400" dirty="0"/>
                        <a:t>1990</a:t>
                      </a:r>
                    </a:p>
                  </a:txBody>
                  <a:tcPr marT="34290" marB="34290"/>
                </a:tc>
                <a:extLst>
                  <a:ext uri="{0D108BD9-81ED-4DB2-BD59-A6C34878D82A}">
                    <a16:rowId xmlns="" xmlns:a16="http://schemas.microsoft.com/office/drawing/2014/main" val="118167948"/>
                  </a:ext>
                </a:extLst>
              </a:tr>
            </a:tbl>
          </a:graphicData>
        </a:graphic>
      </p:graphicFrame>
      <p:sp>
        <p:nvSpPr>
          <p:cNvPr id="10" name="Title 1">
            <a:extLst>
              <a:ext uri="{FF2B5EF4-FFF2-40B4-BE49-F238E27FC236}">
                <a16:creationId xmlns="" xmlns:a16="http://schemas.microsoft.com/office/drawing/2014/main" id="{097308F1-732A-4972-91E0-B7D9BA9BA4BB}"/>
              </a:ext>
            </a:extLst>
          </p:cNvPr>
          <p:cNvSpPr>
            <a:spLocks noGrp="1"/>
          </p:cNvSpPr>
          <p:nvPr>
            <p:ph type="title"/>
          </p:nvPr>
        </p:nvSpPr>
        <p:spPr>
          <a:xfrm>
            <a:off x="4524866" y="-590"/>
            <a:ext cx="4114800" cy="419600"/>
          </a:xfrm>
        </p:spPr>
        <p:txBody>
          <a:bodyPr>
            <a:normAutofit fontScale="90000"/>
          </a:bodyPr>
          <a:lstStyle/>
          <a:p>
            <a:r>
              <a:rPr lang="en-US" dirty="0">
                <a:solidFill>
                  <a:schemeClr val="tx1">
                    <a:lumMod val="95000"/>
                    <a:lumOff val="5000"/>
                  </a:schemeClr>
                </a:solidFill>
              </a:rPr>
              <a:t>Literature Survey</a:t>
            </a:r>
            <a:endParaRPr lang="en-US" dirty="0"/>
          </a:p>
        </p:txBody>
      </p:sp>
    </p:spTree>
    <p:extLst>
      <p:ext uri="{BB962C8B-B14F-4D97-AF65-F5344CB8AC3E}">
        <p14:creationId xmlns:p14="http://schemas.microsoft.com/office/powerpoint/2010/main" val="159676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Eigenface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The </a:t>
            </a:r>
            <a:r>
              <a:rPr lang="en-US" dirty="0" err="1" smtClean="0"/>
              <a:t>Eigenface</a:t>
            </a:r>
            <a:r>
              <a:rPr lang="en-US" dirty="0" smtClean="0"/>
              <a:t> method is one of the generally used algorithm for face recognition. </a:t>
            </a:r>
            <a:r>
              <a:rPr lang="en-US" dirty="0" err="1" smtClean="0"/>
              <a:t>Karhunen-Loeve</a:t>
            </a:r>
            <a:r>
              <a:rPr lang="en-US" dirty="0" smtClean="0"/>
              <a:t> is based on the </a:t>
            </a:r>
            <a:r>
              <a:rPr lang="en-US" dirty="0" err="1" smtClean="0"/>
              <a:t>eigenfaces</a:t>
            </a:r>
            <a:r>
              <a:rPr lang="en-US" dirty="0" smtClean="0"/>
              <a:t> technique in which the Principal Component Analysis (PCA) is used. This method is successfully used to perform dimensionality reduction.</a:t>
            </a:r>
          </a:p>
          <a:p>
            <a:pPr marL="0" indent="0">
              <a:buNone/>
            </a:pPr>
            <a:endParaRPr lang="en-US" dirty="0" smtClean="0"/>
          </a:p>
          <a:p>
            <a:pPr marL="0" indent="0">
              <a:buNone/>
            </a:pPr>
            <a:r>
              <a:rPr lang="en-US" dirty="0" smtClean="0"/>
              <a:t>A drawback is that it is sensitive for lightening conditions and the position of the head.</a:t>
            </a:r>
            <a:endParaRPr lang="en-US" dirty="0"/>
          </a:p>
        </p:txBody>
      </p:sp>
    </p:spTree>
    <p:extLst>
      <p:ext uri="{BB962C8B-B14F-4D97-AF65-F5344CB8AC3E}">
        <p14:creationId xmlns:p14="http://schemas.microsoft.com/office/powerpoint/2010/main" val="214378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97B8DB71-4871-4A2D-9E47-DC5982E8A8F9}"/>
              </a:ext>
            </a:extLst>
          </p:cNvPr>
          <p:cNvGraphicFramePr>
            <a:graphicFrameLocks noGrp="1"/>
          </p:cNvGraphicFramePr>
          <p:nvPr>
            <p:extLst>
              <p:ext uri="{D42A27DB-BD31-4B8C-83A1-F6EECF244321}">
                <p14:modId xmlns:p14="http://schemas.microsoft.com/office/powerpoint/2010/main" val="1978132250"/>
              </p:ext>
            </p:extLst>
          </p:nvPr>
        </p:nvGraphicFramePr>
        <p:xfrm>
          <a:off x="457200" y="628650"/>
          <a:ext cx="8182464" cy="4229100"/>
        </p:xfrm>
        <a:graphic>
          <a:graphicData uri="http://schemas.openxmlformats.org/drawingml/2006/table">
            <a:tbl>
              <a:tblPr firstRow="1" bandRow="1">
                <a:tableStyleId>{5C22544A-7EE6-4342-B048-85BDC9FD1C3A}</a:tableStyleId>
              </a:tblPr>
              <a:tblGrid>
                <a:gridCol w="838200">
                  <a:extLst>
                    <a:ext uri="{9D8B030D-6E8A-4147-A177-3AD203B41FA5}">
                      <a16:colId xmlns="" xmlns:a16="http://schemas.microsoft.com/office/drawing/2014/main" val="2207603594"/>
                    </a:ext>
                  </a:extLst>
                </a:gridCol>
                <a:gridCol w="1676400">
                  <a:extLst>
                    <a:ext uri="{9D8B030D-6E8A-4147-A177-3AD203B41FA5}">
                      <a16:colId xmlns="" xmlns:a16="http://schemas.microsoft.com/office/drawing/2014/main" val="1435132518"/>
                    </a:ext>
                  </a:extLst>
                </a:gridCol>
                <a:gridCol w="1371600">
                  <a:extLst>
                    <a:ext uri="{9D8B030D-6E8A-4147-A177-3AD203B41FA5}">
                      <a16:colId xmlns="" xmlns:a16="http://schemas.microsoft.com/office/drawing/2014/main" val="3703856530"/>
                    </a:ext>
                  </a:extLst>
                </a:gridCol>
                <a:gridCol w="1568776">
                  <a:extLst>
                    <a:ext uri="{9D8B030D-6E8A-4147-A177-3AD203B41FA5}">
                      <a16:colId xmlns="" xmlns:a16="http://schemas.microsoft.com/office/drawing/2014/main" val="2782970840"/>
                    </a:ext>
                  </a:extLst>
                </a:gridCol>
                <a:gridCol w="1784024">
                  <a:extLst>
                    <a:ext uri="{9D8B030D-6E8A-4147-A177-3AD203B41FA5}">
                      <a16:colId xmlns="" xmlns:a16="http://schemas.microsoft.com/office/drawing/2014/main" val="843917038"/>
                    </a:ext>
                  </a:extLst>
                </a:gridCol>
                <a:gridCol w="943464">
                  <a:extLst>
                    <a:ext uri="{9D8B030D-6E8A-4147-A177-3AD203B41FA5}">
                      <a16:colId xmlns="" xmlns:a16="http://schemas.microsoft.com/office/drawing/2014/main" val="4017707400"/>
                    </a:ext>
                  </a:extLst>
                </a:gridCol>
              </a:tblGrid>
              <a:tr h="12662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Sr.no</a:t>
                      </a:r>
                    </a:p>
                    <a:p>
                      <a:endParaRPr lang="en-US" sz="1400" dirty="0"/>
                    </a:p>
                  </a:txBody>
                  <a:tcPr marT="34290" marB="34290"/>
                </a:tc>
                <a:tc>
                  <a:txBody>
                    <a:bodyPr/>
                    <a:lstStyle/>
                    <a:p>
                      <a:r>
                        <a:rPr lang="en-US" sz="1400" dirty="0"/>
                        <a:t>Title of Paper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Author </a:t>
                      </a:r>
                    </a:p>
                    <a:p>
                      <a:endParaRPr lang="en-US" sz="1400" dirty="0"/>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Journal </a:t>
                      </a:r>
                    </a:p>
                    <a:p>
                      <a:endParaRPr lang="en-US" sz="1400" dirty="0"/>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Volume issued </a:t>
                      </a:r>
                    </a:p>
                    <a:p>
                      <a:endParaRPr lang="en-US" sz="1400" dirty="0"/>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Year of Publication</a:t>
                      </a:r>
                    </a:p>
                    <a:p>
                      <a:endParaRPr lang="en-US" sz="1400" dirty="0"/>
                    </a:p>
                  </a:txBody>
                  <a:tcPr marT="34290" marB="34290"/>
                </a:tc>
                <a:extLst>
                  <a:ext uri="{0D108BD9-81ED-4DB2-BD59-A6C34878D82A}">
                    <a16:rowId xmlns="" xmlns:a16="http://schemas.microsoft.com/office/drawing/2014/main" val="538909977"/>
                  </a:ext>
                </a:extLst>
              </a:tr>
              <a:tr h="2962805">
                <a:tc>
                  <a:txBody>
                    <a:bodyPr/>
                    <a:lstStyle/>
                    <a:p>
                      <a:endParaRPr lang="en-US" sz="1400"/>
                    </a:p>
                  </a:txBody>
                  <a:tcPr marT="34290" marB="34290"/>
                </a:tc>
                <a:tc>
                  <a:txBody>
                    <a:bodyPr/>
                    <a:lstStyle/>
                    <a:p>
                      <a:r>
                        <a:rPr lang="en-US" sz="1400" dirty="0"/>
                        <a:t>Performance Comparison of Various Face Detection Techniques</a:t>
                      </a:r>
                    </a:p>
                  </a:txBody>
                  <a:tcPr marT="34290" marB="34290"/>
                </a:tc>
                <a:tc>
                  <a:txBody>
                    <a:bodyPr/>
                    <a:lstStyle/>
                    <a:p>
                      <a:r>
                        <a:rPr lang="en-US" sz="1400" dirty="0"/>
                        <a:t>Mohammed </a:t>
                      </a:r>
                      <a:r>
                        <a:rPr lang="en-US" sz="1400" dirty="0" err="1"/>
                        <a:t>Javed</a:t>
                      </a:r>
                      <a:r>
                        <a:rPr lang="en-US" sz="1400" dirty="0"/>
                        <a:t> , Bhaskar Gupta</a:t>
                      </a:r>
                    </a:p>
                  </a:txBody>
                  <a:tcPr marT="34290" marB="34290"/>
                </a:tc>
                <a:tc>
                  <a:txBody>
                    <a:bodyPr/>
                    <a:lstStyle/>
                    <a:p>
                      <a:r>
                        <a:rPr lang="en-US" sz="1400" dirty="0"/>
                        <a:t>International Journal of Scientific Research Engineering &amp; Technology </a:t>
                      </a:r>
                    </a:p>
                    <a:p>
                      <a:r>
                        <a:rPr lang="en-US" sz="1400" dirty="0"/>
                        <a:t>(IJSRET) </a:t>
                      </a:r>
                    </a:p>
                  </a:txBody>
                  <a:tcPr marT="34290" marB="34290"/>
                </a:tc>
                <a:tc>
                  <a:txBody>
                    <a:bodyPr/>
                    <a:lstStyle/>
                    <a:p>
                      <a:r>
                        <a:rPr lang="en-US" sz="1400" dirty="0"/>
                        <a:t>Volume 2 Issue1 pp 019-0027 April 2013 www.ijsret.org ISSN 2278 – 0882 IJSRET </a:t>
                      </a:r>
                    </a:p>
                  </a:txBody>
                  <a:tcPr marT="34290" marB="34290"/>
                </a:tc>
                <a:tc>
                  <a:txBody>
                    <a:bodyPr/>
                    <a:lstStyle/>
                    <a:p>
                      <a:r>
                        <a:rPr lang="en-US" sz="1400" dirty="0"/>
                        <a:t>2013</a:t>
                      </a:r>
                    </a:p>
                  </a:txBody>
                  <a:tcPr marT="34290" marB="34290"/>
                </a:tc>
                <a:extLst>
                  <a:ext uri="{0D108BD9-81ED-4DB2-BD59-A6C34878D82A}">
                    <a16:rowId xmlns="" xmlns:a16="http://schemas.microsoft.com/office/drawing/2014/main" val="3625589569"/>
                  </a:ext>
                </a:extLst>
              </a:tr>
            </a:tbl>
          </a:graphicData>
        </a:graphic>
      </p:graphicFrame>
      <p:sp>
        <p:nvSpPr>
          <p:cNvPr id="6" name="Title 1">
            <a:extLst>
              <a:ext uri="{FF2B5EF4-FFF2-40B4-BE49-F238E27FC236}">
                <a16:creationId xmlns="" xmlns:a16="http://schemas.microsoft.com/office/drawing/2014/main" id="{C2A4749D-4D32-4ABA-92C8-145C302D3D54}"/>
              </a:ext>
            </a:extLst>
          </p:cNvPr>
          <p:cNvSpPr>
            <a:spLocks noGrp="1"/>
          </p:cNvSpPr>
          <p:nvPr>
            <p:ph type="title"/>
          </p:nvPr>
        </p:nvSpPr>
        <p:spPr>
          <a:xfrm>
            <a:off x="4524866" y="-590"/>
            <a:ext cx="4114800" cy="419600"/>
          </a:xfrm>
        </p:spPr>
        <p:txBody>
          <a:bodyPr>
            <a:normAutofit fontScale="90000"/>
          </a:bodyPr>
          <a:lstStyle/>
          <a:p>
            <a:r>
              <a:rPr lang="en-US" dirty="0">
                <a:solidFill>
                  <a:schemeClr val="tx1">
                    <a:lumMod val="95000"/>
                    <a:lumOff val="5000"/>
                  </a:schemeClr>
                </a:solidFill>
              </a:rPr>
              <a:t>Literature Survey</a:t>
            </a:r>
            <a:endParaRPr lang="en-US" dirty="0"/>
          </a:p>
        </p:txBody>
      </p:sp>
    </p:spTree>
    <p:extLst>
      <p:ext uri="{BB962C8B-B14F-4D97-AF65-F5344CB8AC3E}">
        <p14:creationId xmlns:p14="http://schemas.microsoft.com/office/powerpoint/2010/main" val="3012490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006F58FE-1146-41D8-80CD-B5F92BCA0D78}"/>
              </a:ext>
            </a:extLst>
          </p:cNvPr>
          <p:cNvGraphicFramePr>
            <a:graphicFrameLocks noGrp="1"/>
          </p:cNvGraphicFramePr>
          <p:nvPr>
            <p:extLst>
              <p:ext uri="{D42A27DB-BD31-4B8C-83A1-F6EECF244321}">
                <p14:modId xmlns:p14="http://schemas.microsoft.com/office/powerpoint/2010/main" val="2684791970"/>
              </p:ext>
            </p:extLst>
          </p:nvPr>
        </p:nvGraphicFramePr>
        <p:xfrm>
          <a:off x="457200" y="628650"/>
          <a:ext cx="8229600" cy="4229100"/>
        </p:xfrm>
        <a:graphic>
          <a:graphicData uri="http://schemas.openxmlformats.org/drawingml/2006/table">
            <a:tbl>
              <a:tblPr firstRow="1" bandRow="1">
                <a:tableStyleId>{5C22544A-7EE6-4342-B048-85BDC9FD1C3A}</a:tableStyleId>
              </a:tblPr>
              <a:tblGrid>
                <a:gridCol w="762000">
                  <a:extLst>
                    <a:ext uri="{9D8B030D-6E8A-4147-A177-3AD203B41FA5}">
                      <a16:colId xmlns="" xmlns:a16="http://schemas.microsoft.com/office/drawing/2014/main" val="1235075326"/>
                    </a:ext>
                  </a:extLst>
                </a:gridCol>
                <a:gridCol w="1828800">
                  <a:extLst>
                    <a:ext uri="{9D8B030D-6E8A-4147-A177-3AD203B41FA5}">
                      <a16:colId xmlns="" xmlns:a16="http://schemas.microsoft.com/office/drawing/2014/main" val="2251341230"/>
                    </a:ext>
                  </a:extLst>
                </a:gridCol>
                <a:gridCol w="1524000">
                  <a:extLst>
                    <a:ext uri="{9D8B030D-6E8A-4147-A177-3AD203B41FA5}">
                      <a16:colId xmlns="" xmlns:a16="http://schemas.microsoft.com/office/drawing/2014/main" val="1162751087"/>
                    </a:ext>
                  </a:extLst>
                </a:gridCol>
                <a:gridCol w="1752600">
                  <a:extLst>
                    <a:ext uri="{9D8B030D-6E8A-4147-A177-3AD203B41FA5}">
                      <a16:colId xmlns="" xmlns:a16="http://schemas.microsoft.com/office/drawing/2014/main" val="2761459841"/>
                    </a:ext>
                  </a:extLst>
                </a:gridCol>
                <a:gridCol w="990600">
                  <a:extLst>
                    <a:ext uri="{9D8B030D-6E8A-4147-A177-3AD203B41FA5}">
                      <a16:colId xmlns="" xmlns:a16="http://schemas.microsoft.com/office/drawing/2014/main" val="2206122000"/>
                    </a:ext>
                  </a:extLst>
                </a:gridCol>
                <a:gridCol w="1371600">
                  <a:extLst>
                    <a:ext uri="{9D8B030D-6E8A-4147-A177-3AD203B41FA5}">
                      <a16:colId xmlns="" xmlns:a16="http://schemas.microsoft.com/office/drawing/2014/main" val="3245368081"/>
                    </a:ext>
                  </a:extLst>
                </a:gridCol>
              </a:tblGrid>
              <a:tr h="7222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Sr.no</a:t>
                      </a:r>
                    </a:p>
                  </a:txBody>
                  <a:tcPr marT="34290" marB="34290"/>
                </a:tc>
                <a:tc>
                  <a:txBody>
                    <a:bodyPr/>
                    <a:lstStyle/>
                    <a:p>
                      <a:r>
                        <a:rPr lang="en-US" sz="1400" dirty="0"/>
                        <a:t>Title of Paper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Author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Journal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Volume issued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Year of </a:t>
                      </a:r>
                      <a:r>
                        <a:rPr lang="en-US" sz="1400" dirty="0" err="1"/>
                        <a:t>Pub;i</a:t>
                      </a:r>
                      <a:endParaRPr lang="en-US" sz="1400" dirty="0"/>
                    </a:p>
                  </a:txBody>
                  <a:tcPr marT="34290" marB="34290"/>
                </a:tc>
                <a:extLst>
                  <a:ext uri="{0D108BD9-81ED-4DB2-BD59-A6C34878D82A}">
                    <a16:rowId xmlns="" xmlns:a16="http://schemas.microsoft.com/office/drawing/2014/main" val="2946193132"/>
                  </a:ext>
                </a:extLst>
              </a:tr>
              <a:tr h="2022264">
                <a:tc>
                  <a:txBody>
                    <a:bodyPr/>
                    <a:lstStyle/>
                    <a:p>
                      <a:r>
                        <a:rPr lang="en-US" sz="1400" dirty="0"/>
                        <a:t>1.</a:t>
                      </a:r>
                    </a:p>
                  </a:txBody>
                  <a:tcPr marT="34290" marB="34290"/>
                </a:tc>
                <a:tc>
                  <a:txBody>
                    <a:bodyPr/>
                    <a:lstStyle/>
                    <a:p>
                      <a:r>
                        <a:rPr lang="en-US" sz="1400" dirty="0"/>
                        <a:t>Human face detection in color images using skin color and template matching models for multimedia on the Web</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K.; </a:t>
                      </a:r>
                      <a:r>
                        <a:rPr lang="en-US" sz="1400" dirty="0" err="1"/>
                        <a:t>Subban</a:t>
                      </a:r>
                      <a:r>
                        <a:rPr lang="en-US" sz="1400" dirty="0"/>
                        <a:t>, R.; </a:t>
                      </a:r>
                      <a:r>
                        <a:rPr lang="en-US" sz="1400" dirty="0" err="1"/>
                        <a:t>Krishnaveni</a:t>
                      </a:r>
                      <a:r>
                        <a:rPr lang="en-US" sz="1400" dirty="0"/>
                        <a:t>, K.; Fred, L.; </a:t>
                      </a:r>
                      <a:r>
                        <a:rPr lang="en-US" sz="1400" dirty="0" err="1"/>
                        <a:t>Selvakumar</a:t>
                      </a:r>
                      <a:r>
                        <a:rPr lang="en-US" sz="1400" dirty="0"/>
                        <a:t>, R.K </a:t>
                      </a:r>
                      <a:r>
                        <a:rPr lang="en-US" sz="1400" dirty="0" err="1"/>
                        <a:t>Nallaperumal</a:t>
                      </a:r>
                      <a:r>
                        <a:rPr lang="en-US" sz="1400" dirty="0"/>
                        <a:t>, </a:t>
                      </a:r>
                    </a:p>
                    <a:p>
                      <a:endParaRPr lang="en-US" sz="1400" dirty="0"/>
                    </a:p>
                  </a:txBody>
                  <a:tcPr marT="34290" marB="34290"/>
                </a:tc>
                <a:tc>
                  <a:txBody>
                    <a:bodyPr/>
                    <a:lstStyle/>
                    <a:p>
                      <a:r>
                        <a:rPr lang="en-US" sz="1400" dirty="0"/>
                        <a:t>IFIP International Conference :</a:t>
                      </a:r>
                    </a:p>
                    <a:p>
                      <a:r>
                        <a:rPr lang="en-US" sz="1400" dirty="0"/>
                        <a:t>Wireless and Optical Communications Networks</a:t>
                      </a:r>
                    </a:p>
                  </a:txBody>
                  <a:tcPr marT="34290" marB="34290"/>
                </a:tc>
                <a:tc>
                  <a:txBody>
                    <a:bodyPr/>
                    <a:lstStyle/>
                    <a:p>
                      <a:r>
                        <a:rPr lang="en-US" sz="1400" dirty="0"/>
                        <a:t>pp. 5-10 [17] </a:t>
                      </a:r>
                    </a:p>
                  </a:txBody>
                  <a:tcPr marT="34290" marB="34290"/>
                </a:tc>
                <a:tc>
                  <a:txBody>
                    <a:bodyPr/>
                    <a:lstStyle/>
                    <a:p>
                      <a:r>
                        <a:rPr lang="en-US" sz="1400" dirty="0"/>
                        <a:t>11-13 April 2006</a:t>
                      </a:r>
                    </a:p>
                  </a:txBody>
                  <a:tcPr marT="34290" marB="34290"/>
                </a:tc>
                <a:extLst>
                  <a:ext uri="{0D108BD9-81ED-4DB2-BD59-A6C34878D82A}">
                    <a16:rowId xmlns="" xmlns:a16="http://schemas.microsoft.com/office/drawing/2014/main" val="554119133"/>
                  </a:ext>
                </a:extLst>
              </a:tr>
              <a:tr h="1484599">
                <a:tc>
                  <a:txBody>
                    <a:bodyPr/>
                    <a:lstStyle/>
                    <a:p>
                      <a:r>
                        <a:rPr lang="en-US" sz="1400" dirty="0"/>
                        <a:t>2.</a:t>
                      </a:r>
                    </a:p>
                  </a:txBody>
                  <a:tcPr marT="34290" marB="34290"/>
                </a:tc>
                <a:tc>
                  <a:txBody>
                    <a:bodyPr/>
                    <a:lstStyle/>
                    <a:p>
                      <a:r>
                        <a:rPr lang="en-US" sz="1400" dirty="0"/>
                        <a:t>Face recognition: features versus templates</a:t>
                      </a:r>
                    </a:p>
                  </a:txBody>
                  <a:tcPr marT="34290" marB="34290"/>
                </a:tc>
                <a:tc>
                  <a:txBody>
                    <a:bodyPr/>
                    <a:lstStyle/>
                    <a:p>
                      <a:r>
                        <a:rPr lang="en-US" sz="1400" dirty="0"/>
                        <a:t>R. </a:t>
                      </a:r>
                      <a:r>
                        <a:rPr lang="en-US" sz="1400" dirty="0" err="1"/>
                        <a:t>Bruneli</a:t>
                      </a:r>
                      <a:r>
                        <a:rPr lang="en-US" sz="1400" dirty="0"/>
                        <a:t> and T. </a:t>
                      </a:r>
                      <a:r>
                        <a:rPr lang="en-US" sz="1400" dirty="0" err="1"/>
                        <a:t>Poggio</a:t>
                      </a:r>
                      <a:endParaRPr lang="en-US" sz="1400" dirty="0"/>
                    </a:p>
                  </a:txBody>
                  <a:tcPr marT="34290" marB="34290"/>
                </a:tc>
                <a:tc>
                  <a:txBody>
                    <a:bodyPr/>
                    <a:lstStyle/>
                    <a:p>
                      <a:r>
                        <a:rPr lang="en-US" sz="1400" dirty="0"/>
                        <a:t>IEEE Trans. Pattern Analysis and Machine Intelligence</a:t>
                      </a:r>
                    </a:p>
                  </a:txBody>
                  <a:tcPr marT="34290" marB="34290"/>
                </a:tc>
                <a:tc>
                  <a:txBody>
                    <a:bodyPr/>
                    <a:lstStyle/>
                    <a:p>
                      <a:r>
                        <a:rPr lang="en-US" sz="1400" dirty="0"/>
                        <a:t>vol. 15, pp. 1042-1052</a:t>
                      </a:r>
                    </a:p>
                  </a:txBody>
                  <a:tcPr marT="34290" marB="34290"/>
                </a:tc>
                <a:tc>
                  <a:txBody>
                    <a:bodyPr/>
                    <a:lstStyle/>
                    <a:p>
                      <a:r>
                        <a:rPr lang="en-US" sz="1400" dirty="0"/>
                        <a:t>1993.</a:t>
                      </a:r>
                    </a:p>
                  </a:txBody>
                  <a:tcPr marT="34290" marB="34290"/>
                </a:tc>
                <a:extLst>
                  <a:ext uri="{0D108BD9-81ED-4DB2-BD59-A6C34878D82A}">
                    <a16:rowId xmlns="" xmlns:a16="http://schemas.microsoft.com/office/drawing/2014/main" val="836455238"/>
                  </a:ext>
                </a:extLst>
              </a:tr>
            </a:tbl>
          </a:graphicData>
        </a:graphic>
      </p:graphicFrame>
      <p:sp>
        <p:nvSpPr>
          <p:cNvPr id="6" name="Title 1">
            <a:extLst>
              <a:ext uri="{FF2B5EF4-FFF2-40B4-BE49-F238E27FC236}">
                <a16:creationId xmlns="" xmlns:a16="http://schemas.microsoft.com/office/drawing/2014/main" id="{3F27C042-47C5-4D22-A346-532F5FB94F5D}"/>
              </a:ext>
            </a:extLst>
          </p:cNvPr>
          <p:cNvSpPr>
            <a:spLocks noGrp="1"/>
          </p:cNvSpPr>
          <p:nvPr>
            <p:ph type="title"/>
          </p:nvPr>
        </p:nvSpPr>
        <p:spPr>
          <a:xfrm>
            <a:off x="4524866" y="-590"/>
            <a:ext cx="4114800" cy="419600"/>
          </a:xfrm>
        </p:spPr>
        <p:txBody>
          <a:bodyPr>
            <a:normAutofit fontScale="90000"/>
          </a:bodyPr>
          <a:lstStyle/>
          <a:p>
            <a:r>
              <a:rPr lang="en-US" dirty="0">
                <a:solidFill>
                  <a:schemeClr val="tx1">
                    <a:lumMod val="95000"/>
                    <a:lumOff val="5000"/>
                  </a:schemeClr>
                </a:solidFill>
              </a:rPr>
              <a:t>Literature Survey</a:t>
            </a:r>
            <a:endParaRPr lang="en-US" dirty="0"/>
          </a:p>
        </p:txBody>
      </p:sp>
    </p:spTree>
    <p:extLst>
      <p:ext uri="{BB962C8B-B14F-4D97-AF65-F5344CB8AC3E}">
        <p14:creationId xmlns:p14="http://schemas.microsoft.com/office/powerpoint/2010/main" val="2500196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1249</TotalTime>
  <Words>1504</Words>
  <Application>Microsoft Office PowerPoint</Application>
  <PresentationFormat>On-screen Show (16:9)</PresentationFormat>
  <Paragraphs>155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Austin</vt:lpstr>
      <vt:lpstr>School of Computer Engineering</vt:lpstr>
      <vt:lpstr>Problem Statement</vt:lpstr>
      <vt:lpstr>Motivation</vt:lpstr>
      <vt:lpstr>Introduction</vt:lpstr>
      <vt:lpstr>Objectives</vt:lpstr>
      <vt:lpstr>Literature Survey</vt:lpstr>
      <vt:lpstr>Eigenface</vt:lpstr>
      <vt:lpstr>Literature Survey</vt:lpstr>
      <vt:lpstr>Literature Survey</vt:lpstr>
      <vt:lpstr>Geometrical feature matching</vt:lpstr>
      <vt:lpstr>Template matching</vt:lpstr>
      <vt:lpstr>Latest Technology Trends</vt:lpstr>
      <vt:lpstr>Methodology</vt:lpstr>
      <vt:lpstr>Convolution Neural Nets(CNN)</vt:lpstr>
      <vt:lpstr>Convolution Neural Nets(CNN)</vt:lpstr>
      <vt:lpstr>SoftMax</vt:lpstr>
      <vt:lpstr>SoftMax</vt:lpstr>
      <vt:lpstr>FaceNet</vt:lpstr>
      <vt:lpstr>The network architecture</vt:lpstr>
      <vt:lpstr>Encoding</vt:lpstr>
      <vt:lpstr>Face Verification</vt:lpstr>
      <vt:lpstr>Face Recognition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video based human recognition system.</dc:title>
  <dc:creator>Aditi</dc:creator>
  <cp:lastModifiedBy>Aditi</cp:lastModifiedBy>
  <cp:revision>36</cp:revision>
  <dcterms:created xsi:type="dcterms:W3CDTF">2020-02-21T04:05:08Z</dcterms:created>
  <dcterms:modified xsi:type="dcterms:W3CDTF">2020-04-29T09:01:55Z</dcterms:modified>
</cp:coreProperties>
</file>